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docProps/app.xml" ContentType="application/vnd.openxmlformats-officedocument.extended-properties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25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0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3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Layouts/slideLayout27.xml" ContentType="application/vnd.openxmlformats-officedocument.presentationml.slideLayout+xml"/>
  <Override PartName="/ppt/presProps.xml" ContentType="application/vnd.openxmlformats-officedocument.presentationml.presProps+xml"/>
  <Override PartName="/ppt/slides/slide3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8" r:id="rId2"/>
    <p:sldMasterId id="2147483677" r:id="rId3"/>
    <p:sldMasterId id="2147483688" r:id="rId4"/>
  </p:sldMasterIdLst>
  <p:notesMasterIdLst>
    <p:notesMasterId r:id="rId10"/>
  </p:notesMasterIdLst>
  <p:sldIdLst>
    <p:sldId id="2147480989" r:id="rId5"/>
    <p:sldId id="2147481121" r:id="rId6"/>
    <p:sldId id="2147481122" r:id="rId7"/>
    <p:sldId id="2147481133" r:id="rId8"/>
    <p:sldId id="28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26"/>
  </p:normalViewPr>
  <p:slideViewPr>
    <p:cSldViewPr snapToGrid="0">
      <p:cViewPr varScale="1">
        <p:scale>
          <a:sx n="116" d="100"/>
          <a:sy n="116" d="100"/>
        </p:scale>
        <p:origin x="1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436F-3130-8040-9AF1-B38A5C4577F5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E592-9857-A944-8396-879DFE2BF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7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4E592-9857-A944-8396-879DFE2BFA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163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gnorg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6.svg"/><Relationship Id="rId9" Type="http://schemas.openxmlformats.org/officeDocument/2006/relationships/image" Target="../media/image1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9.png"/><Relationship Id="rId7" Type="http://schemas.openxmlformats.org/officeDocument/2006/relationships/image" Target="../media/image1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8.svg"/><Relationship Id="rId10" Type="http://schemas.openxmlformats.org/officeDocument/2006/relationships/image" Target="../media/image14.svg"/><Relationship Id="rId4" Type="http://schemas.openxmlformats.org/officeDocument/2006/relationships/image" Target="../media/image17.svg"/><Relationship Id="rId9" Type="http://schemas.openxmlformats.org/officeDocument/2006/relationships/image" Target="../media/image15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1657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38000">
                <a:srgbClr val="C642B2"/>
              </a:gs>
              <a:gs pos="0">
                <a:schemeClr val="accent2"/>
              </a:gs>
              <a:gs pos="99000">
                <a:schemeClr val="accent1">
                  <a:lumMod val="75000"/>
                  <a:alpha val="64967"/>
                </a:schemeClr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19120E6A-F5AA-05C7-A55E-5A71C42611C3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A04C4E-466F-6A68-3F7B-95B7EFFCF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286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55000">
                <a:srgbClr val="00B3C9"/>
              </a:gs>
              <a:gs pos="0">
                <a:schemeClr val="accent4">
                  <a:lumMod val="75000"/>
                </a:schemeClr>
              </a:gs>
              <a:gs pos="99000">
                <a:schemeClr val="accent3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6C2187C-3B34-17A5-C480-B2964714BA1E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7856C-3684-E3F8-96B0-92EDB470C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0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>
                  <a:alpha val="95290"/>
                </a:schemeClr>
              </a:gs>
              <a:gs pos="35000">
                <a:srgbClr val="6C66E6"/>
              </a:gs>
              <a:gs pos="77000">
                <a:schemeClr val="accent2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9BAB1055-4EA4-1573-79F0-890501CA395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82B8-BC42-8C75-873D-9CE1DDF0D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69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2" name="Picture 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6512FEC0-ABE1-C72C-4BEE-71794FE2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0"/>
            <a:ext cx="4509772" cy="646825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04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52A11-1063-5082-47DE-60E77E12A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1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72C72F-5ED5-DF82-1CF2-550A80C5C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101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46447-34CB-9BAE-166A-0BAE76B8DD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2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8B7A49-364A-0C6E-6DC8-83D89BF1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7987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B1FEE7-C50F-1BCD-EDC7-D675E0A6B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E5D8F-8B13-2FBC-EE50-0C8F86F95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7550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027EE-D0A6-257B-1C7B-79F8596E1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0"/>
            <a:ext cx="4502046" cy="646507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E88939-2221-6C16-3FA4-4764470B0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5108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8EFFC-C5AA-6C64-38F4-068885496A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293078-0FCB-819B-74B5-1929729E7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55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7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 descr="A purple and white cubes&#10;&#10;Description automatically generated">
            <a:extLst>
              <a:ext uri="{FF2B5EF4-FFF2-40B4-BE49-F238E27FC236}">
                <a16:creationId xmlns:a16="http://schemas.microsoft.com/office/drawing/2014/main" id="{DC41BC13-3A00-CB2D-524E-3084957706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7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F5A8BE-FD98-A1B5-BE9D-65FB80C1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21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0380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138707-C4F3-3B17-DBEA-12D1F3E43B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58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68F8-9425-17A5-12FE-0FBBCD252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8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F861A-70EC-0D9B-358D-E1A654AA7A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71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C5228-D07F-7DF7-7A8B-D49B3A1B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52B9FB-C446-BEF2-14F2-8ECA85086982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3" name="Diamond 2">
              <a:extLst>
                <a:ext uri="{FF2B5EF4-FFF2-40B4-BE49-F238E27FC236}">
                  <a16:creationId xmlns:a16="http://schemas.microsoft.com/office/drawing/2014/main" id="{ED1ACA33-AE7F-F18D-CB48-DF1DB558B64F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8794FF-F6C8-78EC-9FC2-D62DDF321B00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9BCADDD-CD6A-F793-D8B5-4C068B2CF9C6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9233909-B9A4-603A-5BA4-0A3D401BCF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AC32EC1-2AB2-F3C7-E0EA-AD78CC371020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3D44C8E-2B84-F0A1-AC71-46A171131C3D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2193564-ECAE-D147-3744-52DB35F954D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D99CAB-7C2C-C9C2-F8CA-1F627406C020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EDCFFAE-17B0-FC58-FEC7-20A743EDC509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22085-CC28-017A-5730-9C80D1CC74F1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99B92CB3-AB72-1AB9-B3C1-EB5255739F9A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9559F3-50A0-AC97-7907-669424DA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6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80A5A-8DCD-E67F-CA88-D6C075CFA956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08849EF-5AD1-411A-5CE4-8F4FE78ED554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280A38D-AA17-EED1-E859-847C973192F1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E9B2E-C500-F540-FDD8-5EE11CE11A3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2DE173-BBE2-1C5E-B2E0-2C19AE13C133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C9CDAFC-6D63-A64A-2C96-BF8D6EA162E3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3C614AF-321D-DE0F-648A-EA409581ED60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64BF6E6-BC60-3699-E430-8665D921FC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1F7628-213B-1802-AD33-D4F991F586C1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5AB99F-7D41-DFE9-D353-B3F07BF176A5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975DB1-92FB-A2B2-7CD7-A39B96CD3217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DBF2C834-B734-A900-62E5-1BF68F47A1C8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32A34-558B-7D05-F484-3DAF3F5DB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3A5C693-0A8E-392A-2606-62E5C1DD99E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12" name="Picture 1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00F40789-746F-D54E-23A7-655DA2934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D1D84A-8F93-FB15-6859-4FDD307E1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EE8946-DA4C-DA4F-559A-B77D36475C7C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76BC3F83-A304-AA1C-01C7-E7C601BA3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1D1749A-D0E4-4338-81DC-43732D19C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B2E3694-DEBC-BC4D-BA90-FA8E4941600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D3ADDE5D-F941-6EC1-9C38-2309E9F71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CD30-CA65-7483-FB60-C9E6D8D493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6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2C584D3E-11E3-9F69-0900-9284C5FAC62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5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A3862-1A6C-860D-A891-359370CC6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7383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643DF51-7633-25C4-1BDD-054CF8D4F5A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90374-A575-5177-145A-AAB0EB1241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D2005BD-7E38-7DF7-76A8-6F30B0ADBFC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F7E14D-DC71-82D6-CC77-73791B750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52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55519-53AA-04DA-B3B2-B64B2E164F50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0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CE5E1-82EC-0F74-7BEA-5029B207FA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B3279-CE02-7814-2123-CE3456DF6295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70000">
                <a:srgbClr val="E3E5FF"/>
              </a:gs>
              <a:gs pos="3100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C23575D-B602-9A15-7AFA-42CCB9DE8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BCCC3-FDF3-A57F-8484-37E9A790D64D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40DF69-FACD-F6FD-A06B-1E7D3DEC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A0D70-D812-0421-EE5A-B8ABA2A631FB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CC01E797-1987-2330-4932-96AB7E37D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 </a:t>
            </a:r>
            <a:br>
              <a:rPr lang="en-US" dirty="0"/>
            </a:br>
            <a:r>
              <a:rPr lang="en-US" dirty="0"/>
              <a:t>or delete box; 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95C951-0D1C-62FE-5F34-0DB530D38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D60477-F6C0-E367-8C9A-52104E2D667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7815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4E1E44-392A-CF94-9116-63506559F8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8776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623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402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80046"/>
                </a:schemeClr>
              </a:gs>
              <a:gs pos="50000">
                <a:srgbClr val="FF7B58"/>
              </a:gs>
              <a:gs pos="100000">
                <a:schemeClr val="accent6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BFD4B510-6422-5C69-1389-F7F96254EC3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D766225-4C62-0733-8949-C67DC1B122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5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42000">
                <a:srgbClr val="4FCD80"/>
              </a:gs>
              <a:gs pos="0">
                <a:schemeClr val="accent3"/>
              </a:gs>
              <a:gs pos="89000">
                <a:schemeClr val="accent5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5BA1D25-5665-01FF-60BC-A20D28DCBE99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E6417B-7AA7-0C78-244A-E07421DA6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182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1000">
                <a:srgbClr val="4799EE"/>
              </a:gs>
              <a:gs pos="100000">
                <a:schemeClr val="accent4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3C6F18C9-DD89-8C50-CDE6-86FAD9D487E6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ACB504-EFAD-004B-2A3E-72A85C0D8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83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  <p:sldLayoutId id="2147483687" r:id="rId4"/>
    <p:sldLayoutId id="2147483686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792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792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4032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orient="horz" pos="4056" userDrawn="1">
          <p15:clr>
            <a:srgbClr val="F26B43"/>
          </p15:clr>
        </p15:guide>
        <p15:guide id="13" orient="horz" pos="6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688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6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7716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006B5-6FEB-8852-1AE0-D949489830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9" r:id="rId2"/>
    <p:sldLayoutId id="2147483692" r:id="rId3"/>
    <p:sldLayoutId id="2147483693" r:id="rId4"/>
    <p:sldLayoutId id="2147483694" r:id="rId5"/>
    <p:sldLayoutId id="2147483695" r:id="rId6"/>
    <p:sldLayoutId id="2147483699" r:id="rId7"/>
    <p:sldLayoutId id="2147483697" r:id="rId8"/>
    <p:sldLayoutId id="2147483698" r:id="rId9"/>
    <p:sldLayoutId id="2147483696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F26B43"/>
          </p15:clr>
        </p15:guide>
        <p15:guide id="2" pos="3768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360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75E31-C30D-2C6A-0FB1-5F0A29444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9163-B7FF-5584-CC2E-D84BE1DF8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err="1"/>
              <a:t>AlignOrg</a:t>
            </a:r>
            <a:r>
              <a:rPr lang="en-US" sz="2800"/>
              <a:t> Solution’s Organization Design Model</a:t>
            </a:r>
            <a:br>
              <a:rPr lang="en-US" sz="2800"/>
            </a:b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452AF-9F2E-EB2E-FCDF-2053E5E440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C935BED-891E-429B-329C-FCD8A7BCEB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9619" y="3923256"/>
            <a:ext cx="2826362" cy="2261264"/>
          </a:xfrm>
          <a:prstGeom prst="rect">
            <a:avLst/>
          </a:prstGeom>
        </p:spPr>
      </p:pic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DD35068-2A0D-5462-1EBE-BD8636DC2BF6}"/>
              </a:ext>
            </a:extLst>
          </p:cNvPr>
          <p:cNvSpPr txBox="1">
            <a:spLocks/>
          </p:cNvSpPr>
          <p:nvPr/>
        </p:nvSpPr>
        <p:spPr>
          <a:xfrm>
            <a:off x="1219955" y="3150823"/>
            <a:ext cx="2222481" cy="772433"/>
          </a:xfrm>
          <a:prstGeom prst="rect">
            <a:avLst/>
          </a:prstGeom>
          <a:ln w="25400">
            <a:solidFill>
              <a:schemeClr val="tx2"/>
            </a:solidFill>
          </a:ln>
        </p:spPr>
        <p:txBody>
          <a:bodyPr anchor="ctr" anchorCtr="1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Strategy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4F6D3315-337A-849D-9B62-D38CD3172321}"/>
              </a:ext>
            </a:extLst>
          </p:cNvPr>
          <p:cNvSpPr txBox="1">
            <a:spLocks/>
          </p:cNvSpPr>
          <p:nvPr/>
        </p:nvSpPr>
        <p:spPr>
          <a:xfrm>
            <a:off x="3603169" y="3150823"/>
            <a:ext cx="2222481" cy="772433"/>
          </a:xfrm>
          <a:prstGeom prst="rect">
            <a:avLst/>
          </a:prstGeom>
          <a:ln w="25400">
            <a:solidFill>
              <a:schemeClr val="tx2"/>
            </a:solidFill>
          </a:ln>
        </p:spPr>
        <p:txBody>
          <a:bodyPr anchor="ctr" anchorCtr="1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Organizations Implications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74E280BF-6088-B64D-22CA-68B95B12A7E1}"/>
              </a:ext>
            </a:extLst>
          </p:cNvPr>
          <p:cNvSpPr txBox="1">
            <a:spLocks/>
          </p:cNvSpPr>
          <p:nvPr/>
        </p:nvSpPr>
        <p:spPr>
          <a:xfrm>
            <a:off x="1897859" y="4205235"/>
            <a:ext cx="3089154" cy="1691258"/>
          </a:xfrm>
          <a:prstGeom prst="rect">
            <a:avLst/>
          </a:prstGeom>
          <a:ln w="25400">
            <a:noFill/>
          </a:ln>
        </p:spPr>
        <p:txBody>
          <a:bodyPr anchor="ctr" anchorCtr="1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99">
                <a:solidFill>
                  <a:schemeClr val="tx2"/>
                </a:solidFill>
              </a:rPr>
              <a:t>Alignment is achieved by following the design sequence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5B6D11AB-FBD5-9765-F9DE-9CC2220783AB}"/>
              </a:ext>
            </a:extLst>
          </p:cNvPr>
          <p:cNvSpPr txBox="1">
            <a:spLocks/>
          </p:cNvSpPr>
          <p:nvPr/>
        </p:nvSpPr>
        <p:spPr>
          <a:xfrm>
            <a:off x="6366352" y="3150823"/>
            <a:ext cx="2222481" cy="772433"/>
          </a:xfrm>
          <a:prstGeom prst="rect">
            <a:avLst/>
          </a:prstGeom>
          <a:ln w="25400">
            <a:solidFill>
              <a:schemeClr val="tx2"/>
            </a:solidFill>
          </a:ln>
        </p:spPr>
        <p:txBody>
          <a:bodyPr anchor="ctr" anchorCtr="1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Macro</a:t>
            </a:r>
          </a:p>
        </p:txBody>
      </p:sp>
      <p:sp>
        <p:nvSpPr>
          <p:cNvPr id="35" name="Text Placeholder 18">
            <a:extLst>
              <a:ext uri="{FF2B5EF4-FFF2-40B4-BE49-F238E27FC236}">
                <a16:creationId xmlns:a16="http://schemas.microsoft.com/office/drawing/2014/main" id="{AA32A2B3-7E4A-0454-89B2-BD745B652FC5}"/>
              </a:ext>
            </a:extLst>
          </p:cNvPr>
          <p:cNvSpPr txBox="1">
            <a:spLocks/>
          </p:cNvSpPr>
          <p:nvPr/>
        </p:nvSpPr>
        <p:spPr>
          <a:xfrm>
            <a:off x="8696767" y="3151223"/>
            <a:ext cx="2222481" cy="774621"/>
          </a:xfrm>
          <a:prstGeom prst="rect">
            <a:avLst/>
          </a:prstGeom>
          <a:ln w="25400">
            <a:solidFill>
              <a:schemeClr val="tx2"/>
            </a:solidFill>
          </a:ln>
        </p:spPr>
        <p:txBody>
          <a:bodyPr anchor="ctr" anchorCtr="1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Micro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FD1AEB0C-6B94-B3B1-5CCC-3ED24A00AE29}"/>
              </a:ext>
            </a:extLst>
          </p:cNvPr>
          <p:cNvSpPr txBox="1">
            <a:spLocks/>
          </p:cNvSpPr>
          <p:nvPr/>
        </p:nvSpPr>
        <p:spPr>
          <a:xfrm>
            <a:off x="5278825" y="5438929"/>
            <a:ext cx="6620016" cy="1691258"/>
          </a:xfrm>
          <a:prstGeom prst="rect">
            <a:avLst/>
          </a:prstGeom>
          <a:ln w="25400">
            <a:noFill/>
          </a:ln>
        </p:spPr>
        <p:txBody>
          <a:bodyPr anchor="ctr" anchorCtr="1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chemeClr val="tx2"/>
                </a:solidFill>
              </a:rPr>
              <a:t>How do we organize to best leverage organization capabilities?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2FD62F5-09ED-212C-C17F-A2F4184EA79A}"/>
              </a:ext>
            </a:extLst>
          </p:cNvPr>
          <p:cNvGrpSpPr/>
          <p:nvPr/>
        </p:nvGrpSpPr>
        <p:grpSpPr>
          <a:xfrm>
            <a:off x="0" y="1333038"/>
            <a:ext cx="12192000" cy="1606147"/>
            <a:chOff x="0" y="1333038"/>
            <a:chExt cx="12192000" cy="1606147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FEF4A9E-A5C0-54A5-8995-D60DC9395FB1}"/>
                </a:ext>
              </a:extLst>
            </p:cNvPr>
            <p:cNvSpPr/>
            <p:nvPr/>
          </p:nvSpPr>
          <p:spPr>
            <a:xfrm>
              <a:off x="0" y="1333038"/>
              <a:ext cx="12192000" cy="1586433"/>
            </a:xfrm>
            <a:prstGeom prst="rect">
              <a:avLst/>
            </a:prstGeom>
            <a:solidFill>
              <a:srgbClr val="EFF1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EFF1FD"/>
                </a:solidFill>
              </a:endParaRPr>
            </a:p>
          </p:txBody>
        </p:sp>
        <p:sp>
          <p:nvSpPr>
            <p:cNvPr id="49" name="Text Placeholder 9">
              <a:extLst>
                <a:ext uri="{FF2B5EF4-FFF2-40B4-BE49-F238E27FC236}">
                  <a16:creationId xmlns:a16="http://schemas.microsoft.com/office/drawing/2014/main" id="{4AC1EBBD-B13F-AF2A-3922-7F09ACCD8A1F}"/>
                </a:ext>
              </a:extLst>
            </p:cNvPr>
            <p:cNvSpPr txBox="1">
              <a:spLocks/>
            </p:cNvSpPr>
            <p:nvPr/>
          </p:nvSpPr>
          <p:spPr>
            <a:xfrm>
              <a:off x="1266939" y="1333039"/>
              <a:ext cx="2192357" cy="1586432"/>
            </a:xfrm>
            <a:prstGeom prst="rect">
              <a:avLst/>
            </a:prstGeom>
            <a:ln w="50800">
              <a:solidFill>
                <a:schemeClr val="tx1"/>
              </a:solidFill>
            </a:ln>
          </p:spPr>
          <p:txBody>
            <a:bodyPr anchor="ctr" anchorCtr="1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8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spcAft>
                  <a:spcPts val="400"/>
                </a:spcAft>
                <a:buFont typeface="Wingdings" pitchFamily="2" charset="2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spcAft>
                  <a:spcPts val="400"/>
                </a:spcAft>
                <a:buFont typeface="Wingdings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SzPct val="65000"/>
                <a:buFont typeface="Wingdings" pitchFamily="2" charset="2"/>
                <a:buChar char="q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57200" indent="-228600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SzPct val="65000"/>
                <a:buFont typeface="Wingdings" pitchFamily="2" charset="2"/>
                <a:buChar char="q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/>
                <a:t>Strategy</a:t>
              </a:r>
            </a:p>
          </p:txBody>
        </p:sp>
        <p:sp>
          <p:nvSpPr>
            <p:cNvPr id="50" name="Text Placeholder 9">
              <a:extLst>
                <a:ext uri="{FF2B5EF4-FFF2-40B4-BE49-F238E27FC236}">
                  <a16:creationId xmlns:a16="http://schemas.microsoft.com/office/drawing/2014/main" id="{868933FD-428D-46BA-3820-033A15C0E210}"/>
                </a:ext>
              </a:extLst>
            </p:cNvPr>
            <p:cNvSpPr txBox="1">
              <a:spLocks/>
            </p:cNvSpPr>
            <p:nvPr/>
          </p:nvSpPr>
          <p:spPr>
            <a:xfrm>
              <a:off x="3619039" y="1333039"/>
              <a:ext cx="2192357" cy="1586432"/>
            </a:xfrm>
            <a:prstGeom prst="rect">
              <a:avLst/>
            </a:prstGeom>
            <a:ln w="50800">
              <a:solidFill>
                <a:schemeClr val="tx1"/>
              </a:solidFill>
            </a:ln>
          </p:spPr>
          <p:txBody>
            <a:bodyPr anchor="ctr" anchorCtr="1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8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spcAft>
                  <a:spcPts val="400"/>
                </a:spcAft>
                <a:buFont typeface="Wingdings" pitchFamily="2" charset="2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spcAft>
                  <a:spcPts val="400"/>
                </a:spcAft>
                <a:buFont typeface="Wingdings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SzPct val="65000"/>
                <a:buFont typeface="Wingdings" pitchFamily="2" charset="2"/>
                <a:buChar char="q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57200" indent="-228600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SzPct val="65000"/>
                <a:buFont typeface="Wingdings" pitchFamily="2" charset="2"/>
                <a:buChar char="q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/>
                <a:t>Capabilities</a:t>
              </a:r>
            </a:p>
          </p:txBody>
        </p:sp>
        <p:sp>
          <p:nvSpPr>
            <p:cNvPr id="51" name="Text Placeholder 9">
              <a:extLst>
                <a:ext uri="{FF2B5EF4-FFF2-40B4-BE49-F238E27FC236}">
                  <a16:creationId xmlns:a16="http://schemas.microsoft.com/office/drawing/2014/main" id="{B5347F48-6606-EDB6-F3B4-636FE07F2730}"/>
                </a:ext>
              </a:extLst>
            </p:cNvPr>
            <p:cNvSpPr txBox="1">
              <a:spLocks/>
            </p:cNvSpPr>
            <p:nvPr/>
          </p:nvSpPr>
          <p:spPr>
            <a:xfrm>
              <a:off x="6380606" y="1333039"/>
              <a:ext cx="4544455" cy="1586432"/>
            </a:xfrm>
            <a:prstGeom prst="rect">
              <a:avLst/>
            </a:prstGeom>
            <a:ln w="50800">
              <a:solidFill>
                <a:schemeClr val="tx1"/>
              </a:solidFill>
            </a:ln>
          </p:spPr>
          <p:txBody>
            <a:bodyPr anchor="ctr" anchorCtr="1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8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spcAft>
                  <a:spcPts val="400"/>
                </a:spcAft>
                <a:buFont typeface="Wingdings" pitchFamily="2" charset="2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spcAft>
                  <a:spcPts val="400"/>
                </a:spcAft>
                <a:buFont typeface="Wingdings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SzPct val="65000"/>
                <a:buFont typeface="Wingdings" pitchFamily="2" charset="2"/>
                <a:buChar char="q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57200" indent="-228600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SzPct val="65000"/>
                <a:buFont typeface="Wingdings" pitchFamily="2" charset="2"/>
                <a:buChar char="q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/>
                <a:t>Aligning Organizing Choices</a:t>
              </a:r>
            </a:p>
          </p:txBody>
        </p:sp>
        <p:sp>
          <p:nvSpPr>
            <p:cNvPr id="52" name="Triangle 51">
              <a:extLst>
                <a:ext uri="{FF2B5EF4-FFF2-40B4-BE49-F238E27FC236}">
                  <a16:creationId xmlns:a16="http://schemas.microsoft.com/office/drawing/2014/main" id="{C8E587F8-ED41-903A-AAC5-D6A8CADC9C83}"/>
                </a:ext>
              </a:extLst>
            </p:cNvPr>
            <p:cNvSpPr/>
            <p:nvPr/>
          </p:nvSpPr>
          <p:spPr>
            <a:xfrm rot="5400000">
              <a:off x="5949656" y="1992533"/>
              <a:ext cx="376413" cy="275422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riangle 52">
              <a:extLst>
                <a:ext uri="{FF2B5EF4-FFF2-40B4-BE49-F238E27FC236}">
                  <a16:creationId xmlns:a16="http://schemas.microsoft.com/office/drawing/2014/main" id="{03CDA257-1F57-3860-60C8-35AFA2C47784}"/>
                </a:ext>
              </a:extLst>
            </p:cNvPr>
            <p:cNvSpPr/>
            <p:nvPr/>
          </p:nvSpPr>
          <p:spPr>
            <a:xfrm rot="5400000">
              <a:off x="794127" y="2008459"/>
              <a:ext cx="376413" cy="275422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riangle 53">
              <a:extLst>
                <a:ext uri="{FF2B5EF4-FFF2-40B4-BE49-F238E27FC236}">
                  <a16:creationId xmlns:a16="http://schemas.microsoft.com/office/drawing/2014/main" id="{E08EE84A-041F-A643-400D-E4097C651A86}"/>
                </a:ext>
              </a:extLst>
            </p:cNvPr>
            <p:cNvSpPr/>
            <p:nvPr/>
          </p:nvSpPr>
          <p:spPr>
            <a:xfrm rot="5400000">
              <a:off x="11028438" y="1992533"/>
              <a:ext cx="376413" cy="275422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A975932-C4DD-5C21-0A1F-260B46CCB012}"/>
                </a:ext>
              </a:extLst>
            </p:cNvPr>
            <p:cNvSpPr txBox="1"/>
            <p:nvPr/>
          </p:nvSpPr>
          <p:spPr>
            <a:xfrm rot="16200000">
              <a:off x="-350778" y="2028390"/>
              <a:ext cx="14830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Environment</a:t>
              </a:r>
              <a:endParaRPr lang="en-US" b="1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46BDA3B-57AC-E4FF-941E-2B99BFFAF6B1}"/>
                </a:ext>
              </a:extLst>
            </p:cNvPr>
            <p:cNvSpPr txBox="1"/>
            <p:nvPr/>
          </p:nvSpPr>
          <p:spPr>
            <a:xfrm rot="16200000">
              <a:off x="10973892" y="1956978"/>
              <a:ext cx="14830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/>
                <a:t>Results</a:t>
              </a:r>
              <a:endParaRPr lang="en-US" b="1"/>
            </a:p>
          </p:txBody>
        </p:sp>
      </p:grpSp>
      <p:pic>
        <p:nvPicPr>
          <p:cNvPr id="3" name="Graphic 7">
            <a:extLst>
              <a:ext uri="{FF2B5EF4-FFF2-40B4-BE49-F238E27FC236}">
                <a16:creationId xmlns:a16="http://schemas.microsoft.com/office/drawing/2014/main" id="{4613781D-AA15-C7F6-8BDC-5E4AE3BC1F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9955" y="2426409"/>
            <a:ext cx="507219" cy="502920"/>
          </a:xfrm>
          <a:prstGeom prst="rect">
            <a:avLst/>
          </a:prstGeom>
        </p:spPr>
      </p:pic>
      <p:pic>
        <p:nvPicPr>
          <p:cNvPr id="5" name="Graphic 7">
            <a:extLst>
              <a:ext uri="{FF2B5EF4-FFF2-40B4-BE49-F238E27FC236}">
                <a16:creationId xmlns:a16="http://schemas.microsoft.com/office/drawing/2014/main" id="{D1A2BC5B-EF6B-0466-7378-D0982720E3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3149" y="2436266"/>
            <a:ext cx="507219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45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40FCA-73F2-799A-082D-B3B9C9B72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8D36D-6587-5F02-909F-0C732B0EE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Mastering the Cube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F04C-CE26-BCDE-01A2-A70E1BE9E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0">
                <a:latin typeface="Arial" panose="020B0604020202020204" pitchFamily="34" charset="0"/>
                <a:cs typeface="Arial" panose="020B0604020202020204" pitchFamily="34" charset="0"/>
              </a:rPr>
              <a:t>Final alignment—Summary of recommended </a:t>
            </a:r>
            <a:br>
              <a:rPr lang="en-US" sz="1800" b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0">
                <a:latin typeface="Arial" panose="020B0604020202020204" pitchFamily="34" charset="0"/>
                <a:cs typeface="Arial" panose="020B0604020202020204" pitchFamily="34" charset="0"/>
              </a:rPr>
              <a:t>choices and choices still misaligned.</a:t>
            </a:r>
          </a:p>
          <a:p>
            <a:pPr marL="0" indent="0">
              <a:buNone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800" b="0">
                <a:latin typeface="Arial" panose="020B0604020202020204" pitchFamily="34" charset="0"/>
                <a:cs typeface="Arial" panose="020B0604020202020204" pitchFamily="34" charset="0"/>
              </a:rPr>
              <a:t>Scope of micro design.</a:t>
            </a:r>
          </a:p>
          <a:p>
            <a:pPr marL="0" indent="0">
              <a:buNone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800" b="0">
                <a:latin typeface="Arial" panose="020B0604020202020204" pitchFamily="34" charset="0"/>
                <a:cs typeface="Arial" panose="020B0604020202020204" pitchFamily="34" charset="0"/>
              </a:rPr>
              <a:t>Additional transformation </a:t>
            </a:r>
            <a:br>
              <a:rPr lang="en-US" sz="1800" b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0">
                <a:latin typeface="Arial" panose="020B0604020202020204" pitchFamily="34" charset="0"/>
                <a:cs typeface="Arial" panose="020B0604020202020204" pitchFamily="34" charset="0"/>
              </a:rPr>
              <a:t>plans.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F17B4E-490F-EBF1-1E35-CD44A7C11F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Preparing the Micro Design Outcomes</a:t>
            </a:r>
          </a:p>
          <a:p>
            <a:endParaRPr lang="en-US"/>
          </a:p>
        </p:txBody>
      </p:sp>
      <p:pic>
        <p:nvPicPr>
          <p:cNvPr id="1026" name="Picture 2" descr="A diagram of a cube with different colored squares&#10;&#10;Description automatically generated">
            <a:extLst>
              <a:ext uri="{FF2B5EF4-FFF2-40B4-BE49-F238E27FC236}">
                <a16:creationId xmlns:a16="http://schemas.microsoft.com/office/drawing/2014/main" id="{9F21FB6E-D88C-9EB2-DCA0-496931023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908" y="1189620"/>
            <a:ext cx="5401962" cy="540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186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543B8-8070-88BE-62F6-E65F0D843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2802B-AD18-F023-F6C2-65370FC22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Final Alignment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66319-D0F2-ECFD-C025-C8629E09A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7102" y="1257300"/>
            <a:ext cx="5674497" cy="4844415"/>
          </a:xfrm>
        </p:spPr>
        <p:txBody>
          <a:bodyPr/>
          <a:lstStyle/>
          <a:p>
            <a:pPr algn="ctr"/>
            <a:r>
              <a:rPr lang="en-US" altLang="en-US" sz="1800" b="0" kern="0">
                <a:solidFill>
                  <a:schemeClr val="tx1"/>
                </a:solidFill>
                <a:ea typeface="ＭＳ Ｐゴシック" pitchFamily="34" charset="-128"/>
              </a:rPr>
              <a:t>At the end of the macro design effort, we bring all the choices together to ensure they are </a:t>
            </a:r>
            <a:r>
              <a:rPr lang="en-US" altLang="en-US" sz="1800" kern="0">
                <a:solidFill>
                  <a:schemeClr val="tx1"/>
                </a:solidFill>
                <a:ea typeface="ＭＳ Ｐゴシック" pitchFamily="34" charset="-128"/>
              </a:rPr>
              <a:t>aligned</a:t>
            </a:r>
            <a:r>
              <a:rPr lang="en-US" altLang="en-US" sz="1800" b="0" kern="0">
                <a:solidFill>
                  <a:schemeClr val="tx1"/>
                </a:solidFill>
                <a:ea typeface="ＭＳ Ｐゴシック" pitchFamily="34" charset="-128"/>
              </a:rPr>
              <a:t> and </a:t>
            </a:r>
            <a:r>
              <a:rPr lang="en-US" altLang="en-US" sz="1800" kern="0">
                <a:solidFill>
                  <a:schemeClr val="tx1"/>
                </a:solidFill>
                <a:ea typeface="ＭＳ Ｐゴシック" pitchFamily="34" charset="-128"/>
              </a:rPr>
              <a:t>mutually</a:t>
            </a:r>
            <a:r>
              <a:rPr lang="en-US" altLang="en-US" sz="1800" b="0" ker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en-US" sz="1800" kern="0">
                <a:solidFill>
                  <a:schemeClr val="tx1"/>
                </a:solidFill>
                <a:ea typeface="ＭＳ Ｐゴシック" pitchFamily="34" charset="-128"/>
              </a:rPr>
              <a:t>reinforcing</a:t>
            </a:r>
            <a:r>
              <a:rPr lang="en-US" altLang="en-US" sz="1800" b="0" kern="0">
                <a:solidFill>
                  <a:schemeClr val="tx1"/>
                </a:solidFill>
                <a:ea typeface="ＭＳ Ｐゴシック" pitchFamily="34" charset="-128"/>
              </a:rPr>
              <a:t>.</a:t>
            </a:r>
          </a:p>
          <a:p>
            <a:pPr algn="ctr"/>
            <a:endParaRPr lang="en-US" altLang="en-US" sz="1800" b="0" kern="0">
              <a:solidFill>
                <a:schemeClr val="tx1"/>
              </a:solidFill>
              <a:ea typeface="ＭＳ Ｐゴシック" pitchFamily="34" charset="-128"/>
            </a:endParaRPr>
          </a:p>
          <a:p>
            <a:pPr algn="ctr"/>
            <a:r>
              <a:rPr lang="en-US" sz="1800" b="0" i="1">
                <a:solidFill>
                  <a:schemeClr val="tx1"/>
                </a:solidFill>
                <a:latin typeface="Arial"/>
                <a:cs typeface="Arial"/>
              </a:rPr>
              <a:t>“Strategy is . . . creating fit and integration among </a:t>
            </a:r>
            <a:br>
              <a:rPr lang="en-US" sz="1800" b="0" i="1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US" sz="1800" b="0" i="1">
                <a:solidFill>
                  <a:schemeClr val="tx1"/>
                </a:solidFill>
                <a:latin typeface="Arial"/>
                <a:cs typeface="Arial"/>
              </a:rPr>
              <a:t>[design choices] resulting in competitive sustainability.”</a:t>
            </a:r>
          </a:p>
          <a:p>
            <a:pPr algn="r"/>
            <a:r>
              <a:rPr lang="en-US" sz="1800" b="0">
                <a:solidFill>
                  <a:schemeClr val="tx1"/>
                </a:solidFill>
                <a:latin typeface="Arial"/>
                <a:cs typeface="Calibri"/>
              </a:rPr>
              <a:t>-Michael Porter</a:t>
            </a:r>
          </a:p>
          <a:p>
            <a:pPr algn="r"/>
            <a:r>
              <a:rPr lang="en-US" sz="1400" b="0">
                <a:solidFill>
                  <a:schemeClr val="tx1"/>
                </a:solidFill>
                <a:latin typeface="Arial"/>
                <a:cs typeface="Calibri"/>
              </a:rPr>
              <a:t>Harvard Professor</a:t>
            </a:r>
            <a:endParaRPr lang="en-US" altLang="en-US" sz="1800" b="0" ker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208519-52DB-17A6-D712-9E7C8886C3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orful cube with many squares&#10;&#10;Description automatically generated">
            <a:extLst>
              <a:ext uri="{FF2B5EF4-FFF2-40B4-BE49-F238E27FC236}">
                <a16:creationId xmlns:a16="http://schemas.microsoft.com/office/drawing/2014/main" id="{052D1E21-24F9-7A02-284A-0B33CB9EB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8" y="897731"/>
            <a:ext cx="5449882" cy="544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742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46D05-3FB2-8708-8EE6-A6F6069C9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17BFB-1FD1-6570-FEEB-02C9B50F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Organizing Choices</a:t>
            </a:r>
          </a:p>
        </p:txBody>
      </p:sp>
      <p:sp>
        <p:nvSpPr>
          <p:cNvPr id="5" name="AutoShape 19">
            <a:extLst>
              <a:ext uri="{FF2B5EF4-FFF2-40B4-BE49-F238E27FC236}">
                <a16:creationId xmlns:a16="http://schemas.microsoft.com/office/drawing/2014/main" id="{3AE30393-A58D-5005-55C2-47862C85B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3616" y="1790343"/>
            <a:ext cx="4166952" cy="2065362"/>
          </a:xfrm>
          <a:prstGeom prst="roundRect">
            <a:avLst>
              <a:gd name="adj" fmla="val 341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/>
          <a:lstStyle/>
          <a:p>
            <a:pPr algn="ctr" eaLnBrk="0" hangingPunct="0">
              <a:lnSpc>
                <a:spcPct val="85000"/>
              </a:lnSpc>
              <a:spcAft>
                <a:spcPts val="400"/>
              </a:spcAft>
            </a:pPr>
            <a:r>
              <a:rPr lang="en-AU" altLang="en-US" sz="1865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Structure and Governance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The way work is organized. 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Jobs, groupings of workers, accountabilities and reporting relationships.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Linking mechanisms.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What decisions are made, where they are made, how they are made.  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Policies and controls.  </a:t>
            </a:r>
            <a:endParaRPr lang="en-AU" altLang="en-US" sz="133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19">
            <a:extLst>
              <a:ext uri="{FF2B5EF4-FFF2-40B4-BE49-F238E27FC236}">
                <a16:creationId xmlns:a16="http://schemas.microsoft.com/office/drawing/2014/main" id="{1BE3CED7-EE1A-2EDA-A057-2907B6DAF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397" y="5276779"/>
            <a:ext cx="5834743" cy="1190568"/>
          </a:xfrm>
          <a:prstGeom prst="roundRect">
            <a:avLst>
              <a:gd name="adj" fmla="val 341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/>
          <a:lstStyle/>
          <a:p>
            <a:pPr algn="ctr">
              <a:lnSpc>
                <a:spcPct val="85000"/>
              </a:lnSpc>
              <a:spcAft>
                <a:spcPts val="300"/>
              </a:spcAft>
            </a:pPr>
            <a:r>
              <a:rPr lang="en-AU" altLang="en-US" sz="1865" b="1">
                <a:solidFill>
                  <a:schemeClr val="accent2"/>
                </a:solidFill>
                <a:effectLst>
                  <a:innerShdw blurRad="114300">
                    <a:prstClr val="black">
                      <a:alpha val="75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D. People and Rewards</a:t>
            </a:r>
          </a:p>
          <a:p>
            <a:pPr marL="228389" indent="-228389">
              <a:lnSpc>
                <a:spcPct val="8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Competencies, attraction, selection, orientation, assimilation, skill development, skill certification, knowledge sharing and knowledge transfer.</a:t>
            </a:r>
          </a:p>
          <a:p>
            <a:pPr marL="228389" indent="-228389">
              <a:lnSpc>
                <a:spcPct val="8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Performance contracting, feedback, career development and succession planning.</a:t>
            </a:r>
          </a:p>
          <a:p>
            <a:pPr marL="228389" indent="-228389">
              <a:lnSpc>
                <a:spcPct val="8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How members are recognized and compensated (formally and informally).</a:t>
            </a:r>
            <a:endParaRPr lang="en-AU" altLang="en-US" sz="133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19">
            <a:extLst>
              <a:ext uri="{FF2B5EF4-FFF2-40B4-BE49-F238E27FC236}">
                <a16:creationId xmlns:a16="http://schemas.microsoft.com/office/drawing/2014/main" id="{5F03F537-F979-0B17-6030-1CA222446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3615" y="3736364"/>
            <a:ext cx="4166951" cy="1466546"/>
          </a:xfrm>
          <a:prstGeom prst="roundRect">
            <a:avLst>
              <a:gd name="adj" fmla="val 341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/>
          <a:lstStyle/>
          <a:p>
            <a:pPr algn="ctr">
              <a:lnSpc>
                <a:spcPct val="85000"/>
              </a:lnSpc>
              <a:spcAft>
                <a:spcPts val="400"/>
              </a:spcAft>
              <a:defRPr/>
            </a:pPr>
            <a:r>
              <a:rPr lang="en-AU" sz="1865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Information and Metrics</a:t>
            </a:r>
          </a:p>
          <a:p>
            <a:pPr marL="228389" indent="-228389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sz="1332">
                <a:latin typeface="Arial" panose="020B0604020202020204" pitchFamily="34" charset="0"/>
                <a:cs typeface="Arial" panose="020B0604020202020204" pitchFamily="34" charset="0"/>
              </a:rPr>
              <a:t>Information needed to make decisions. </a:t>
            </a:r>
          </a:p>
          <a:p>
            <a:pPr marL="228389" indent="-228389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sz="1332">
                <a:latin typeface="Arial" panose="020B0604020202020204" pitchFamily="34" charset="0"/>
                <a:cs typeface="Arial" panose="020B0604020202020204" pitchFamily="34" charset="0"/>
              </a:rPr>
              <a:t>How info will be collected, documented, stored, retrieved, viewed, analyzed, exchanged, reported and distributed.</a:t>
            </a:r>
          </a:p>
          <a:p>
            <a:pPr marL="228389" indent="-228389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sz="1332">
                <a:latin typeface="Arial" panose="020B0604020202020204" pitchFamily="34" charset="0"/>
                <a:cs typeface="Arial" panose="020B0604020202020204" pitchFamily="34" charset="0"/>
              </a:rPr>
              <a:t>Includes customer information systems, financial systems and measurement systems.  </a:t>
            </a:r>
          </a:p>
        </p:txBody>
      </p:sp>
      <p:sp>
        <p:nvSpPr>
          <p:cNvPr id="8" name="AutoShape 19">
            <a:extLst>
              <a:ext uri="{FF2B5EF4-FFF2-40B4-BE49-F238E27FC236}">
                <a16:creationId xmlns:a16="http://schemas.microsoft.com/office/drawing/2014/main" id="{23F245C2-5410-4180-1AC9-DCB3746F7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299" y="1980456"/>
            <a:ext cx="4052233" cy="1685142"/>
          </a:xfrm>
          <a:prstGeom prst="roundRect">
            <a:avLst>
              <a:gd name="adj" fmla="val 341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/>
          <a:lstStyle/>
          <a:p>
            <a:pPr algn="ctr">
              <a:lnSpc>
                <a:spcPct val="85000"/>
              </a:lnSpc>
              <a:spcAft>
                <a:spcPts val="400"/>
              </a:spcAft>
            </a:pPr>
            <a:r>
              <a:rPr lang="en-AU" altLang="en-US" sz="1865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 Leadership and Culture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Shared assumptions, beliefs, behaviors and norms of the workforce.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Other “cube” choices influence culture and mold beliefs and behaviors.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Leadership behavior exerts a strong force on culture. </a:t>
            </a:r>
            <a:endParaRPr lang="en-AU" altLang="en-US" sz="133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utoShape 19">
            <a:extLst>
              <a:ext uri="{FF2B5EF4-FFF2-40B4-BE49-F238E27FC236}">
                <a16:creationId xmlns:a16="http://schemas.microsoft.com/office/drawing/2014/main" id="{99B8D7B2-DA32-3925-1953-10A39B9E0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299" y="3691425"/>
            <a:ext cx="4052232" cy="1451323"/>
          </a:xfrm>
          <a:prstGeom prst="roundRect">
            <a:avLst>
              <a:gd name="adj" fmla="val 341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/>
          <a:lstStyle/>
          <a:p>
            <a:pPr algn="ctr">
              <a:lnSpc>
                <a:spcPct val="85000"/>
              </a:lnSpc>
              <a:spcAft>
                <a:spcPts val="400"/>
              </a:spcAft>
            </a:pPr>
            <a:r>
              <a:rPr lang="en-AU" altLang="en-US" sz="1865" b="1">
                <a:solidFill>
                  <a:schemeClr val="accent5"/>
                </a:solidFill>
                <a:latin typeface="Arial"/>
                <a:cs typeface="Arial"/>
              </a:rPr>
              <a:t>E. Continuous Alignment</a:t>
            </a:r>
            <a:endParaRPr lang="en-AU" altLang="en-US" sz="1865" b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389" indent="-228389" eaLnBrk="0" hangingPunct="0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How the organization evaluates itself and learns and improves daily.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Systems that keep the processes controlled and improving daily.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Needs result from environmental shifts, design drift, and/or deteriorating performance.</a:t>
            </a:r>
            <a:endParaRPr lang="en-AU" altLang="en-US" sz="133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diagram of a cube with different colored squares&#10;&#10;Description automatically generated">
            <a:extLst>
              <a:ext uri="{FF2B5EF4-FFF2-40B4-BE49-F238E27FC236}">
                <a16:creationId xmlns:a16="http://schemas.microsoft.com/office/drawing/2014/main" id="{83EB1522-E93D-E829-BAB0-ABE7406542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80" t="8924" r="5437" b="11872"/>
          <a:stretch/>
        </p:blipFill>
        <p:spPr>
          <a:xfrm>
            <a:off x="4415190" y="2021703"/>
            <a:ext cx="3408425" cy="3023716"/>
          </a:xfrm>
          <a:prstGeom prst="rect">
            <a:avLst/>
          </a:prstGeom>
        </p:spPr>
      </p:pic>
      <p:sp>
        <p:nvSpPr>
          <p:cNvPr id="11" name="AutoShape 19">
            <a:extLst>
              <a:ext uri="{FF2B5EF4-FFF2-40B4-BE49-F238E27FC236}">
                <a16:creationId xmlns:a16="http://schemas.microsoft.com/office/drawing/2014/main" id="{5A17C87C-DAD3-A663-D87D-B4A95A084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669" y="684799"/>
            <a:ext cx="6450201" cy="1373803"/>
          </a:xfrm>
          <a:prstGeom prst="roundRect">
            <a:avLst>
              <a:gd name="adj" fmla="val 341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/>
          <a:lstStyle/>
          <a:p>
            <a:pPr algn="ctr">
              <a:lnSpc>
                <a:spcPct val="85000"/>
              </a:lnSpc>
              <a:spcAft>
                <a:spcPts val="300"/>
              </a:spcAft>
            </a:pPr>
            <a:r>
              <a:rPr lang="en-AU" altLang="en-US" sz="1865" b="1">
                <a:latin typeface="Arial" panose="020B0604020202020204" pitchFamily="34" charset="0"/>
                <a:cs typeface="Arial" panose="020B0604020202020204" pitchFamily="34" charset="0"/>
              </a:rPr>
              <a:t>A. Work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How products and services are produced. 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Work processes – Sequence of activities and what each person is responsible for.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Tasks, methods, procedures and systems needed to do it.</a:t>
            </a:r>
          </a:p>
          <a:p>
            <a:pPr marL="228389" indent="-228389" eaLnBrk="0" hangingPunct="0">
              <a:lnSpc>
                <a:spcPct val="85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332">
                <a:latin typeface="Arial" panose="020B0604020202020204" pitchFamily="34" charset="0"/>
                <a:cs typeface="Arial" panose="020B0604020202020204" pitchFamily="34" charset="0"/>
              </a:rPr>
              <a:t>Enabling technologies, equipment, physical facilities and layout.  </a:t>
            </a:r>
            <a:endParaRPr lang="en-AU" altLang="en-US" sz="1332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94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F230C-B5E4-FF8D-3FB7-A61497BC2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947C9-F4C0-6BE8-BE9A-DBF9C72A0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Aligning Organizing Choices - Example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7408F1-3D76-903E-2A69-B08FD5EEA1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18">
            <a:extLst>
              <a:ext uri="{FF2B5EF4-FFF2-40B4-BE49-F238E27FC236}">
                <a16:creationId xmlns:a16="http://schemas.microsoft.com/office/drawing/2014/main" id="{D3A9403A-7897-8033-099B-7F7980C860C8}"/>
              </a:ext>
            </a:extLst>
          </p:cNvPr>
          <p:cNvGraphicFramePr>
            <a:graphicFrameLocks/>
          </p:cNvGraphicFramePr>
          <p:nvPr/>
        </p:nvGraphicFramePr>
        <p:xfrm>
          <a:off x="876300" y="1257300"/>
          <a:ext cx="10652760" cy="4914900"/>
        </p:xfrm>
        <a:graphic>
          <a:graphicData uri="http://schemas.openxmlformats.org/drawingml/2006/table">
            <a:tbl>
              <a:tblPr bandRow="1"/>
              <a:tblGrid>
                <a:gridCol w="5326380">
                  <a:extLst>
                    <a:ext uri="{9D8B030D-6E8A-4147-A177-3AD203B41FA5}">
                      <a16:colId xmlns:a16="http://schemas.microsoft.com/office/drawing/2014/main" val="4263483515"/>
                    </a:ext>
                  </a:extLst>
                </a:gridCol>
                <a:gridCol w="5326380">
                  <a:extLst>
                    <a:ext uri="{9D8B030D-6E8A-4147-A177-3AD203B41FA5}">
                      <a16:colId xmlns:a16="http://schemas.microsoft.com/office/drawing/2014/main" val="3484420569"/>
                    </a:ext>
                  </a:extLst>
                </a:gridCol>
              </a:tblGrid>
              <a:tr h="1851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b="1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</a:t>
                      </a:r>
                    </a:p>
                    <a:p>
                      <a:pPr marL="171450" indent="-1714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 a virtual organization without the physical assets</a:t>
                      </a:r>
                    </a:p>
                    <a:p>
                      <a:pPr marL="171450" indent="-1714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troubleshooting process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Uber for member transport</a:t>
                      </a:r>
                    </a:p>
                    <a:p>
                      <a:pPr marL="171450" indent="-1714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 call flow around problem ownership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triggers to create out-bound campaigns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Define “advocacy” and train agents on what it sounds like in calls</a:t>
                      </a:r>
                    </a:p>
                  </a:txBody>
                  <a:tcPr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r"/>
                      <a:r>
                        <a:rPr lang="en-US" sz="1400" b="1" u="none">
                          <a:solidFill>
                            <a:schemeClr val="accent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Structure / Governance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 regional teams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Span of control of 15 or less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D485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Create feedback loops on issues and reach closure when we can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Organize agents into “issue” type teams, e.g. claims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Structure so that CSRs can easily get answers</a:t>
                      </a:r>
                      <a:b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internal transfers</a:t>
                      </a:r>
                    </a:p>
                  </a:txBody>
                  <a:tcPr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986209"/>
                  </a:ext>
                </a:extLst>
              </a:tr>
              <a:tr h="1630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Leadership and Culture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u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Recognize, reward and celebrate customer wins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u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Visible leadership that models customer centric behavior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u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“Fail fast” leadership mindset of CI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altLang="en-US" sz="1400" u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Partnership with key areas by design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altLang="en-US" sz="1400" u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Shift from answering calls to advocacy</a:t>
                      </a:r>
                    </a:p>
                  </a:txBody>
                  <a:tcPr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r"/>
                      <a:r>
                        <a:rPr lang="en-US" sz="1400" b="1" u="none">
                          <a:solidFill>
                            <a:schemeClr val="accent1"/>
                          </a:solidFill>
                          <a:latin typeface="Arial"/>
                          <a:cs typeface="Arial"/>
                        </a:rPr>
                        <a:t>Information Metrics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 time reporting on issue progress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 customer satisfaction by agent and by team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Recognize advocates via customer sat metrics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 for supervisors / managers on coaching opportunities</a:t>
                      </a:r>
                    </a:p>
                  </a:txBody>
                  <a:tcPr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9603265"/>
                  </a:ext>
                </a:extLst>
              </a:tr>
              <a:tr h="1432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Continuous Alignment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Define periodic review and update of complex processes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Agile process updating (fast review and adoption)</a:t>
                      </a:r>
                    </a:p>
                    <a:p>
                      <a:pPr marL="102870" marR="0" lvl="0" indent="-10287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People/Rewards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 agents on critical thinking and benefit plans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Empower agents to own the problem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D485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Hire “controllers” and / or for controller mentality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D485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Develop hiring profile for advocates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 agents on claims</a:t>
                      </a:r>
                      <a:r>
                        <a:rPr lang="en-US" sz="1400" b="1" u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962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618033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6FAF97D1-BC1E-C348-BD82-113AD27898BC}"/>
    </a:ext>
  </a:extLst>
</a:theme>
</file>

<file path=ppt/theme/theme2.xml><?xml version="1.0" encoding="utf-8"?>
<a:theme xmlns:a="http://schemas.openxmlformats.org/drawingml/2006/main" name="Divider A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F1F4F96E-477B-8A4D-9F6C-1EB591E6C1CD}"/>
    </a:ext>
  </a:extLst>
</a:theme>
</file>

<file path=ppt/theme/theme3.xml><?xml version="1.0" encoding="utf-8"?>
<a:theme xmlns:a="http://schemas.openxmlformats.org/drawingml/2006/main" name="Divider B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34DDC48B-F769-0545-97E5-D3C45AF3E498}"/>
    </a:ext>
  </a:extLst>
</a:theme>
</file>

<file path=ppt/theme/theme4.xml><?xml version="1.0" encoding="utf-8"?>
<a:theme xmlns:a="http://schemas.openxmlformats.org/drawingml/2006/main" name="Cover Slide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001">
          <a:schemeClr val="dk2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E672EF11-042C-7A43-AD3B-F95097F8641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2FD414E46AD468CD185F1823A7E46" ma:contentTypeVersion="18" ma:contentTypeDescription="Create a new document." ma:contentTypeScope="" ma:versionID="f11d3a7f0214d26c33a67c637a233d27">
  <xsd:schema xmlns:xsd="http://www.w3.org/2001/XMLSchema" xmlns:xs="http://www.w3.org/2001/XMLSchema" xmlns:p="http://schemas.microsoft.com/office/2006/metadata/properties" xmlns:ns2="555bf7c1-5f59-42e2-8e0f-4ac4f9c5961f" xmlns:ns3="79e4151e-f1ac-4fb3-82e1-1489b5b10249" targetNamespace="http://schemas.microsoft.com/office/2006/metadata/properties" ma:root="true" ma:fieldsID="5916e1385d2675186dbca58616a2834a" ns2:_="" ns3:_="">
    <xsd:import namespace="555bf7c1-5f59-42e2-8e0f-4ac4f9c5961f"/>
    <xsd:import namespace="79e4151e-f1ac-4fb3-82e1-1489b5b10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Sort" minOccurs="0"/>
                <xsd:element ref="ns2:RetentionEn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bf7c1-5f59-42e2-8e0f-4ac4f9c59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9b1e84-fa20-4131-a140-7a6b937484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Sort" ma:index="23" nillable="true" ma:displayName="Sort" ma:decimals="0" ma:format="Dropdown" ma:indexed="true" ma:internalName="Sort" ma:percentage="FALSE">
      <xsd:simpleType>
        <xsd:restriction base="dms:Number"/>
      </xsd:simpleType>
    </xsd:element>
    <xsd:element name="RetentionEnd" ma:index="24" nillable="true" ma:displayName="Retention End" ma:format="DateOnly" ma:internalName="RetentionEnd">
      <xsd:simpleType>
        <xsd:restriction base="dms:DateTim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4151e-f1ac-4fb3-82e1-1489b5b1024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edaf78-5612-43ff-9599-65e219bc04ed}" ma:internalName="TaxCatchAll" ma:showField="CatchAllData" ma:web="79e4151e-f1ac-4fb3-82e1-1489b5b10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tentionEnd xmlns="555bf7c1-5f59-42e2-8e0f-4ac4f9c5961f" xsi:nil="true"/>
    <TaxCatchAll xmlns="79e4151e-f1ac-4fb3-82e1-1489b5b10249" xsi:nil="true"/>
    <Sort xmlns="555bf7c1-5f59-42e2-8e0f-4ac4f9c5961f" xsi:nil="true"/>
    <lcf76f155ced4ddcb4097134ff3c332f xmlns="555bf7c1-5f59-42e2-8e0f-4ac4f9c596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B721BAB-34DE-40EF-A19B-C20AC9C5647C}"/>
</file>

<file path=customXml/itemProps2.xml><?xml version="1.0" encoding="utf-8"?>
<ds:datastoreItem xmlns:ds="http://schemas.openxmlformats.org/officeDocument/2006/customXml" ds:itemID="{B5FFA616-AC51-4646-A41C-DAD4ADD6EC7D}"/>
</file>

<file path=customXml/itemProps3.xml><?xml version="1.0" encoding="utf-8"?>
<ds:datastoreItem xmlns:ds="http://schemas.openxmlformats.org/officeDocument/2006/customXml" ds:itemID="{B79B6B8F-0943-464F-BB21-8A929937CB33}"/>
</file>

<file path=docProps/app.xml><?xml version="1.0" encoding="utf-8"?>
<Properties xmlns="http://schemas.openxmlformats.org/officeDocument/2006/extended-properties" xmlns:vt="http://schemas.openxmlformats.org/officeDocument/2006/docPropsVTypes">
  <Template>Basic Layouts</Template>
  <TotalTime>2</TotalTime>
  <Words>604</Words>
  <Application>Microsoft Macintosh PowerPoint</Application>
  <PresentationFormat>Widescreen</PresentationFormat>
  <Paragraphs>88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ＭＳ Ｐゴシック</vt:lpstr>
      <vt:lpstr>Aptos</vt:lpstr>
      <vt:lpstr>Arial</vt:lpstr>
      <vt:lpstr>Wingdings</vt:lpstr>
      <vt:lpstr>Basic Layouts</vt:lpstr>
      <vt:lpstr>Divider A</vt:lpstr>
      <vt:lpstr>Divider B</vt:lpstr>
      <vt:lpstr>Cover Slides</vt:lpstr>
      <vt:lpstr>AlignOrg Solution’s Organization Design Model </vt:lpstr>
      <vt:lpstr>Mastering the Cube</vt:lpstr>
      <vt:lpstr>Final Alignment</vt:lpstr>
      <vt:lpstr>Organizing Choices</vt:lpstr>
      <vt:lpstr>Aligning Organizing Choices - Example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Wilding</dc:creator>
  <cp:lastModifiedBy>Luke Wilding</cp:lastModifiedBy>
  <cp:revision>1</cp:revision>
  <dcterms:created xsi:type="dcterms:W3CDTF">2026-08-18T21:16:26Z</dcterms:created>
  <dcterms:modified xsi:type="dcterms:W3CDTF">2026-08-18T21:19:05Z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0x01010074E2FD414E46AD468CD185F1823A7E46</vt:lpwstr>
  </property>
</Properties>
</file>