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5.xml" ContentType="application/vnd.openxmlformats-officedocument.them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10"/>
  </p:notesMasterIdLst>
  <p:sldIdLst>
    <p:sldId id="2147480974" r:id="rId5"/>
    <p:sldId id="2147480969" r:id="rId6"/>
    <p:sldId id="2147480970" r:id="rId7"/>
    <p:sldId id="2147480962" r:id="rId8"/>
    <p:sldId id="21474809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26"/>
  </p:normalViewPr>
  <p:slideViewPr>
    <p:cSldViewPr snapToGrid="0">
      <p:cViewPr varScale="1">
        <p:scale>
          <a:sx n="116" d="100"/>
          <a:sy n="116" d="100"/>
        </p:scale>
        <p:origin x="1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BCA99-2663-E0C7-596F-DA01E1667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9209F-16DF-7826-7F0B-A15F3143C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Change Readiness Assessment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C303A2-090D-71C5-E6DC-BD1F50A22F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Group 140">
            <a:extLst>
              <a:ext uri="{FF2B5EF4-FFF2-40B4-BE49-F238E27FC236}">
                <a16:creationId xmlns:a16="http://schemas.microsoft.com/office/drawing/2014/main" id="{B8938226-8860-A782-3D00-28AFF9BAFC68}"/>
              </a:ext>
            </a:extLst>
          </p:cNvPr>
          <p:cNvGraphicFramePr>
            <a:graphicFrameLocks/>
          </p:cNvGraphicFramePr>
          <p:nvPr/>
        </p:nvGraphicFramePr>
        <p:xfrm>
          <a:off x="876299" y="1257300"/>
          <a:ext cx="10652760" cy="4844414"/>
        </p:xfrm>
        <a:graphic>
          <a:graphicData uri="http://schemas.openxmlformats.org/drawingml/2006/table">
            <a:tbl>
              <a:tblPr/>
              <a:tblGrid>
                <a:gridCol w="1501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4203">
                  <a:extLst>
                    <a:ext uri="{9D8B030D-6E8A-4147-A177-3AD203B41FA5}">
                      <a16:colId xmlns:a16="http://schemas.microsoft.com/office/drawing/2014/main" val="2344706505"/>
                    </a:ext>
                  </a:extLst>
                </a:gridCol>
                <a:gridCol w="756939">
                  <a:extLst>
                    <a:ext uri="{9D8B030D-6E8A-4147-A177-3AD203B41FA5}">
                      <a16:colId xmlns:a16="http://schemas.microsoft.com/office/drawing/2014/main" val="1444437140"/>
                    </a:ext>
                  </a:extLst>
                </a:gridCol>
                <a:gridCol w="2369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8871">
                <a:tc gridSpan="2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following statements suggest how ready an organization and its people are for change.  Rate the extent to which they are true.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Not 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Somewhat True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Clarification:  List the specific issues or reasons why an item is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True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Somewhat True.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en-US" sz="1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377">
                <a:tc rowSpan="4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Compelling Business Case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desired future state is clearly necessary.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Relevant information exists which supports the need for change.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8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An accurate picture of the organization</a:t>
                      </a:r>
                      <a:r>
                        <a:rPr kumimoji="0" lang="ja-JP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’</a:t>
                      </a:r>
                      <a:r>
                        <a:rPr kumimoji="0" lang="en-US" altLang="ja-JP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 current condition (financial, competition, labor, etc.) is available.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need for change is greater than the resistance to the change.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969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 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541">
                <a:tc rowSpan="4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Understanding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gap between current state and desired future state is clear.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People believe that the change is good, reasonable, and appropriate.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26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People have sufficient access to external market information showing the organization</a:t>
                      </a:r>
                      <a:r>
                        <a:rPr kumimoji="0" lang="ja-JP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’</a:t>
                      </a:r>
                      <a:r>
                        <a:rPr kumimoji="0" lang="en-US" altLang="ja-JP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 competitive weaknesses or performance deficiencies.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objectives of the change have been widely and clearly communicated.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04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E72AD-44B8-EE2F-6CA9-EF494024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58D31-BC9A-A27D-ECFB-90C70A11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Change Readiness Assessment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30E322-4ADC-3C5F-329D-31AF92D613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Group 140">
            <a:extLst>
              <a:ext uri="{FF2B5EF4-FFF2-40B4-BE49-F238E27FC236}">
                <a16:creationId xmlns:a16="http://schemas.microsoft.com/office/drawing/2014/main" id="{7881CD37-C660-4DB2-80E7-30B6CBE8038F}"/>
              </a:ext>
            </a:extLst>
          </p:cNvPr>
          <p:cNvGraphicFramePr>
            <a:graphicFrameLocks/>
          </p:cNvGraphicFramePr>
          <p:nvPr/>
        </p:nvGraphicFramePr>
        <p:xfrm>
          <a:off x="876299" y="1257299"/>
          <a:ext cx="10652760" cy="4844415"/>
        </p:xfrm>
        <a:graphic>
          <a:graphicData uri="http://schemas.openxmlformats.org/drawingml/2006/table">
            <a:tbl>
              <a:tblPr/>
              <a:tblGrid>
                <a:gridCol w="1501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4203">
                  <a:extLst>
                    <a:ext uri="{9D8B030D-6E8A-4147-A177-3AD203B41FA5}">
                      <a16:colId xmlns:a16="http://schemas.microsoft.com/office/drawing/2014/main" val="2344706505"/>
                    </a:ext>
                  </a:extLst>
                </a:gridCol>
                <a:gridCol w="756939">
                  <a:extLst>
                    <a:ext uri="{9D8B030D-6E8A-4147-A177-3AD203B41FA5}">
                      <a16:colId xmlns:a16="http://schemas.microsoft.com/office/drawing/2014/main" val="1444437140"/>
                    </a:ext>
                  </a:extLst>
                </a:gridCol>
                <a:gridCol w="23692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1571">
                <a:tc gridSpan="2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following statements suggest how ready an organization and its people are for change.  Rate the extent to which they are true.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Not 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Somewhat True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Clarification:  List the specific issues or reasons why an item is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True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Somewhat True.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en-US" sz="1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77">
                <a:tc rowSpan="3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Leadership Commitment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Leaders are committed (words and actions) to making this change happen.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3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Behavioral and performance expectations have been articulated.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7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priorities that will guide decision making during implementation have been communicated.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63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 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395">
                <a:tc rowSpan="4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Individual Capabilities (Tools/Skills)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People feel prepared to address the disruption (personal and professional) caused by this change.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4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People have the necessary resources, knowledge, information, and skills to support and participate in the change.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59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New roles and responsibilities (if applicable) have been established.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3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People understand and accept the new roles they are being asked to play.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282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24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70BBE-F779-2A3E-1AB9-D9FF27DE1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9CA33-284E-2E1D-E852-F20A52A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Change Readiness </a:t>
            </a:r>
            <a:r>
              <a:rPr lang="en-US" sz="2800"/>
              <a:t>Assessment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79C53E-6B41-B043-3BC8-D763874AEA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Group 140">
            <a:extLst>
              <a:ext uri="{FF2B5EF4-FFF2-40B4-BE49-F238E27FC236}">
                <a16:creationId xmlns:a16="http://schemas.microsoft.com/office/drawing/2014/main" id="{97015151-8F9A-D91B-6864-171ADE76597D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52760" cy="4844415"/>
        </p:xfrm>
        <a:graphic>
          <a:graphicData uri="http://schemas.openxmlformats.org/drawingml/2006/table">
            <a:tbl>
              <a:tblPr/>
              <a:tblGrid>
                <a:gridCol w="1501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4203">
                  <a:extLst>
                    <a:ext uri="{9D8B030D-6E8A-4147-A177-3AD203B41FA5}">
                      <a16:colId xmlns:a16="http://schemas.microsoft.com/office/drawing/2014/main" val="2344706505"/>
                    </a:ext>
                  </a:extLst>
                </a:gridCol>
                <a:gridCol w="756939">
                  <a:extLst>
                    <a:ext uri="{9D8B030D-6E8A-4147-A177-3AD203B41FA5}">
                      <a16:colId xmlns:a16="http://schemas.microsoft.com/office/drawing/2014/main" val="1444437140"/>
                    </a:ext>
                  </a:extLst>
                </a:gridCol>
                <a:gridCol w="23692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4907">
                <a:tc gridSpan="2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following statements suggest how ready an organization and its people are for change.  Rate the extent to which they are true.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Not 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Somewhat True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Clarification:  List the specific issues or reasons why an item is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True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Somewhat True.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en-US" sz="1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18">
                <a:tc rowSpan="3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Organization Capabilities (Processes/ Systems/ Structures)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Information and feedback is available to inform the organization about how well the change is going.  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8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organization has the capabilities and processes to implement/execute the change(s).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Processes, systems, and structures exist, or are being developed, which are needed to support the change.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 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8870">
                <a:tc rowSpan="5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Stakeholder Response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Feedback from key stakeholders (customers, associates, shareholders, suppliers, etc.) has been incorporated into the change plan.</a:t>
                      </a:r>
                    </a:p>
                  </a:txBody>
                  <a:tcPr marL="66656" marR="66656" marT="33335" marB="33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Key stakeholders who must support and be involved with the change have been identified.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There is no significant resistance to the change.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Individuals are being given the support and time needed to learn about and accept the change.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075">
                <a:tc vMerge="1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readiness for change has been regularly measured and monitored throughout the change process.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802579"/>
                  </a:ext>
                </a:extLst>
              </a:tr>
              <a:tr h="228301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11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932A4-EAB2-AB50-0681-F6E0E1EB9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0A09-799D-5A45-55BF-E597CD28F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Change Readiness Assessment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8DE02-8926-4D72-5F7B-BC294C49E7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Group 140">
            <a:extLst>
              <a:ext uri="{FF2B5EF4-FFF2-40B4-BE49-F238E27FC236}">
                <a16:creationId xmlns:a16="http://schemas.microsoft.com/office/drawing/2014/main" id="{0C4CDCC2-A13D-B3C6-26E5-9C179264E648}"/>
              </a:ext>
            </a:extLst>
          </p:cNvPr>
          <p:cNvGraphicFramePr>
            <a:graphicFrameLocks/>
          </p:cNvGraphicFramePr>
          <p:nvPr/>
        </p:nvGraphicFramePr>
        <p:xfrm>
          <a:off x="878841" y="1272449"/>
          <a:ext cx="10665459" cy="2451251"/>
        </p:xfrm>
        <a:graphic>
          <a:graphicData uri="http://schemas.openxmlformats.org/drawingml/2006/table">
            <a:tbl>
              <a:tblPr/>
              <a:tblGrid>
                <a:gridCol w="1503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5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5686">
                  <a:extLst>
                    <a:ext uri="{9D8B030D-6E8A-4147-A177-3AD203B41FA5}">
                      <a16:colId xmlns:a16="http://schemas.microsoft.com/office/drawing/2014/main" val="2344706505"/>
                    </a:ext>
                  </a:extLst>
                </a:gridCol>
                <a:gridCol w="757840">
                  <a:extLst>
                    <a:ext uri="{9D8B030D-6E8A-4147-A177-3AD203B41FA5}">
                      <a16:colId xmlns:a16="http://schemas.microsoft.com/office/drawing/2014/main" val="1444437140"/>
                    </a:ext>
                  </a:extLst>
                </a:gridCol>
                <a:gridCol w="2372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138">
                <a:tc gridSpan="2"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following statements suggest how ready an organization and its people are for change.  Rate the extent to which they are true.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Not 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Somewhat True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True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Clarification:  List the specific issues or reasons why an item is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True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  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altLang="ja-JP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Somewhat True.</a:t>
                      </a:r>
                      <a:r>
                        <a:rPr lang="ja-JP" altLang="en-US" sz="1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en-US" sz="10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803">
                <a:tc rowSpan="3"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Resources and Competing Events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 action items and responsibilities required to implement the change have been defined.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There are no other events or projects competing for resources and attention.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8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This change is congruent/consistent with other initiatives in the organization.</a:t>
                      </a:r>
                    </a:p>
                  </a:txBody>
                  <a:tcPr marL="66656" marR="66656" marT="33317" marB="333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6656" marR="66656" marT="33329" marB="333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6656" marR="66656" marT="33329" marB="333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673"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 = </a:t>
                      </a: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88874" marR="88874" marT="44438" marB="44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6656" marR="66656" marT="33329" marB="333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Group 45">
            <a:extLst>
              <a:ext uri="{FF2B5EF4-FFF2-40B4-BE49-F238E27FC236}">
                <a16:creationId xmlns:a16="http://schemas.microsoft.com/office/drawing/2014/main" id="{5D00AD39-710B-EC62-45C7-F5BB5BD03098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5020574"/>
          <a:ext cx="10668000" cy="1149721"/>
        </p:xfrm>
        <a:graphic>
          <a:graphicData uri="http://schemas.openxmlformats.org/drawingml/2006/table">
            <a:tbl>
              <a:tblPr/>
              <a:tblGrid>
                <a:gridCol w="107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769">
                <a:tc gridSpan="2">
                  <a:txBody>
                    <a:bodyPr/>
                    <a:lstStyle/>
                    <a:p>
                      <a:pPr marL="0" marR="0" lvl="0" indent="0" algn="ctr" defTabSz="9509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Category Average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Action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ＭＳ Ｐゴシック" charset="0"/>
                        <a:cs typeface="Arial" panose="020B0604020202020204" pitchFamily="34" charset="0"/>
                      </a:endParaRP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69"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1.0 – 1.8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Not Ready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Develop Action Plans to Align the Organization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414"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1.9 – 2.2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Somewhat Ready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09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Identify Key Alignment Tactics Based on Criticality to Strategy; Take Mitigating Actions as Needed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769"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2.3 – 3.0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Well Ready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8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0"/>
                          <a:cs typeface="Arial" panose="020B0604020202020204" pitchFamily="34" charset="0"/>
                        </a:rPr>
                        <a:t>Ready; No Mitigation Needed at This Time</a:t>
                      </a:r>
                    </a:p>
                  </a:txBody>
                  <a:tcPr marL="61824" marR="61824" marT="30356" marB="303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34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50CAB-8CF1-72F2-4AA8-2020C3511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D42C7-4985-1ADC-C201-84DFA28C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Change Readiness Assessment Summary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533BC-31C0-2079-4208-904694FEF7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8">
            <a:extLst>
              <a:ext uri="{FF2B5EF4-FFF2-40B4-BE49-F238E27FC236}">
                <a16:creationId xmlns:a16="http://schemas.microsoft.com/office/drawing/2014/main" id="{4EE98FB4-BBF9-4E22-C8AB-A2AACAC74042}"/>
              </a:ext>
            </a:extLst>
          </p:cNvPr>
          <p:cNvGraphicFramePr>
            <a:graphicFrameLocks/>
          </p:cNvGraphicFramePr>
          <p:nvPr/>
        </p:nvGraphicFramePr>
        <p:xfrm>
          <a:off x="876300" y="1257299"/>
          <a:ext cx="10668000" cy="484441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477690">
                  <a:extLst>
                    <a:ext uri="{9D8B030D-6E8A-4147-A177-3AD203B41FA5}">
                      <a16:colId xmlns:a16="http://schemas.microsoft.com/office/drawing/2014/main" val="3597290613"/>
                    </a:ext>
                  </a:extLst>
                </a:gridCol>
                <a:gridCol w="1575008">
                  <a:extLst>
                    <a:ext uri="{9D8B030D-6E8A-4147-A177-3AD203B41FA5}">
                      <a16:colId xmlns:a16="http://schemas.microsoft.com/office/drawing/2014/main" val="601858189"/>
                    </a:ext>
                  </a:extLst>
                </a:gridCol>
                <a:gridCol w="6615302">
                  <a:extLst>
                    <a:ext uri="{9D8B030D-6E8A-4147-A177-3AD203B41FA5}">
                      <a16:colId xmlns:a16="http://schemas.microsoft.com/office/drawing/2014/main" val="1555555250"/>
                    </a:ext>
                  </a:extLst>
                </a:gridCol>
              </a:tblGrid>
              <a:tr h="674105">
                <a:tc>
                  <a:txBody>
                    <a:bodyPr/>
                    <a:lstStyle/>
                    <a:p>
                      <a:endParaRPr lang="en-U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Rating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Countermeasures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567440"/>
                  </a:ext>
                </a:extLst>
              </a:tr>
              <a:tr h="67410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Compelling Business Case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183707"/>
                  </a:ext>
                </a:extLst>
              </a:tr>
              <a:tr h="390271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Understanding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406765"/>
                  </a:ext>
                </a:extLst>
              </a:tr>
              <a:tr h="67410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Leadership Commitment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794825"/>
                  </a:ext>
                </a:extLst>
              </a:tr>
              <a:tr h="513796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 Capabilities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9527402"/>
                  </a:ext>
                </a:extLst>
              </a:tr>
              <a:tr h="67410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 Capabilities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1051754"/>
                  </a:ext>
                </a:extLst>
              </a:tr>
              <a:tr h="513796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 Response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029518"/>
                  </a:ext>
                </a:extLst>
              </a:tr>
              <a:tr h="730133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Resource and Competing Events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922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47537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7FF8B8A-8F81-4BA3-A2F3-7AF108C92949}"/>
</file>

<file path=customXml/itemProps2.xml><?xml version="1.0" encoding="utf-8"?>
<ds:datastoreItem xmlns:ds="http://schemas.openxmlformats.org/officeDocument/2006/customXml" ds:itemID="{DE7CAEFA-1BAC-4C38-9AD8-0598A67AA265}"/>
</file>

<file path=customXml/itemProps3.xml><?xml version="1.0" encoding="utf-8"?>
<ds:datastoreItem xmlns:ds="http://schemas.openxmlformats.org/officeDocument/2006/customXml" ds:itemID="{13308DC0-A5E3-4FBF-A689-172B70A8B60C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0</TotalTime>
  <Words>791</Words>
  <Application>Microsoft Macintosh PowerPoint</Application>
  <PresentationFormat>Widescreen</PresentationFormat>
  <Paragraphs>199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Change Readiness Assessment</vt:lpstr>
      <vt:lpstr>Change Readiness Assessment</vt:lpstr>
      <vt:lpstr>Change Readiness Assessment</vt:lpstr>
      <vt:lpstr>Change Readiness Assessment</vt:lpstr>
      <vt:lpstr>Change Readiness Assessment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2026-08-18T21:20:08Z</dcterms:created>
  <dcterms:modified xsi:type="dcterms:W3CDTF">2026-08-18T21:20:41Z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