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147480559" r:id="rId2"/>
    <p:sldId id="2147480573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59F3"/>
    <a:srgbClr val="D0D6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46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4E428-BD68-231B-11C0-261C844185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A4EF49-5330-8A7D-3060-84C80901A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92A28-AD61-2B61-2E4C-E6B56EF0B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DE80-BF17-AF4C-B1C7-90BBFD8C7078}" type="datetimeFigureOut">
              <a:rPr lang="en-US" smtClean="0"/>
              <a:t>4/7/25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A02FB4-C638-229C-A6AB-97E248449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47E77-234D-0657-F719-C082AD8E9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B1993-9A5F-4B49-8616-FDABFB5AB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723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0CB14-F872-243A-5E90-1B70DB534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3B8DAD-57DF-A144-D6ED-BDD036D476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C3E137-33F3-5C00-4E3B-D9B40A0EB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DE80-BF17-AF4C-B1C7-90BBFD8C7078}" type="datetimeFigureOut">
              <a:rPr lang="en-US" smtClean="0"/>
              <a:t>4/7/25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8F6471-BA8D-4EC4-99C0-A961B4DA9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4F8689-9C9B-B327-2721-BC1E26D5C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B1993-9A5F-4B49-8616-FDABFB5AB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019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79EED8-A15B-11D8-9D0A-9CB7051F71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99A136-55CF-0687-7926-7386D79C3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4F5AB-5261-96BA-6595-5BE21E7EE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DE80-BF17-AF4C-B1C7-90BBFD8C7078}" type="datetimeFigureOut">
              <a:rPr lang="en-US" smtClean="0"/>
              <a:t>4/7/25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1D0C1F-A471-5DBC-D848-8C68707BE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0E3EC-ACF3-68A1-ED77-99ED0F83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B1993-9A5F-4B49-8616-FDABFB5AB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392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790537"/>
            <a:ext cx="11633200" cy="5386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©️ AlignOrg Solutions. Confidential.                                                                                                                                                                                                                           Differentiation By Design ®️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B93D-7270-FA4A-B703-6DD208D2910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19C980C6-4A4D-44D1-23EC-1E3505650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350" y="258534"/>
            <a:ext cx="5830865" cy="355271"/>
          </a:xfrm>
          <a:prstGeom prst="rect">
            <a:avLst/>
          </a:prstGeom>
        </p:spPr>
        <p:txBody>
          <a:bodyPr/>
          <a:lstStyle>
            <a:lvl1pPr>
              <a:defRPr sz="1599" b="0" i="0" kern="1100" spc="-53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683B6EA-0452-3FBA-E98F-1B5D2A4C46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76720" y="256710"/>
            <a:ext cx="5242560" cy="355271"/>
          </a:xfrm>
        </p:spPr>
        <p:txBody>
          <a:bodyPr anchor="ctr">
            <a:noAutofit/>
          </a:bodyPr>
          <a:lstStyle>
            <a:lvl1pPr marL="0" indent="0" algn="r">
              <a:buNone/>
              <a:defRPr sz="1332" b="0" i="0" kern="1100" spc="-53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Slide Subtitle</a:t>
            </a:r>
          </a:p>
        </p:txBody>
      </p:sp>
    </p:spTree>
    <p:extLst>
      <p:ext uri="{BB962C8B-B14F-4D97-AF65-F5344CB8AC3E}">
        <p14:creationId xmlns:p14="http://schemas.microsoft.com/office/powerpoint/2010/main" val="6256673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6F6FE-8BED-112F-030C-431456505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B5E59-39D5-DE75-32D5-A5F025585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44A24-22D4-A49B-CEC4-CE2D1BF5F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DE80-BF17-AF4C-B1C7-90BBFD8C7078}" type="datetimeFigureOut">
              <a:rPr lang="en-US" smtClean="0"/>
              <a:t>4/7/25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BEEDD9-D5C9-F497-651F-C1A190034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D532B-C0EE-3DED-97A5-E11D6D7AC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B1993-9A5F-4B49-8616-FDABFB5AB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075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A35E4-7180-F31A-CA19-BFA6D8EB6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B45F9-D290-D18A-D8B8-0A6A73080E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0466A6-132F-F2B9-8583-A0EFC459D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DE80-BF17-AF4C-B1C7-90BBFD8C7078}" type="datetimeFigureOut">
              <a:rPr lang="en-US" smtClean="0"/>
              <a:t>4/7/25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2F4CB-71D7-E53B-322B-AD6F12232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B5397-F6EC-97C1-51CE-E878D3583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B1993-9A5F-4B49-8616-FDABFB5AB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590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372F1-E9A5-1D3B-8E51-7F31C08EF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154D0-336C-34DE-D653-1F9717BD11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0D8E10-1E46-6D96-6796-FB78184F2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371C37-A597-9CBA-1A35-BB3A7B5CB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DE80-BF17-AF4C-B1C7-90BBFD8C7078}" type="datetimeFigureOut">
              <a:rPr lang="en-US" smtClean="0"/>
              <a:t>4/7/25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0385E3-E7B5-C869-0E01-06AB4A838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8845DA-6D89-33A7-05F9-647DB8637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B1993-9A5F-4B49-8616-FDABFB5AB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465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A2874-A498-DA66-BF65-02E194F82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520E1E-1BDA-9282-73FE-47765BB0E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F33202-A081-7B6D-F7FB-7F9F43C5E8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01DBC7-3D83-01C6-E4CA-43370FD3C0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104B47-2C86-EFD4-423C-00FFFF2903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973058-4FF8-C45C-A0DA-372E2A647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DE80-BF17-AF4C-B1C7-90BBFD8C7078}" type="datetimeFigureOut">
              <a:rPr lang="en-US" smtClean="0"/>
              <a:t>4/7/25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02B4A7-4946-2847-1ED1-219A6332E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33C0DD-3098-92AB-1062-BB9B8B5AE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B1993-9A5F-4B49-8616-FDABFB5AB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581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4E420-7176-C128-C94D-02B32A1A2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5399E0-26DE-8DB4-7A2D-28571359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DE80-BF17-AF4C-B1C7-90BBFD8C7078}" type="datetimeFigureOut">
              <a:rPr lang="en-US" smtClean="0"/>
              <a:t>4/7/25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96B49C-B55B-3AEF-8E0B-634FCF1A3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FBC212-0E1F-9343-8E7F-026CC6AD7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B1993-9A5F-4B49-8616-FDABFB5AB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805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AE21B1-FBF8-019F-A8D0-E11C2F729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DE80-BF17-AF4C-B1C7-90BBFD8C7078}" type="datetimeFigureOut">
              <a:rPr lang="en-US" smtClean="0"/>
              <a:t>4/7/25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07A899-E18A-7061-EB3C-BE255F7FB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240527-F391-D831-6CEA-A9EC82D4A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B1993-9A5F-4B49-8616-FDABFB5AB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49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740C2-F3EA-D4A7-0901-534C4C8BF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99F24-9775-D251-67DA-9FA50B7E8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E85F12-C35A-DC69-5F44-59FFA61C44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29A8F4-DB71-773F-97B4-BF99B5C02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DE80-BF17-AF4C-B1C7-90BBFD8C7078}" type="datetimeFigureOut">
              <a:rPr lang="en-US" smtClean="0"/>
              <a:t>4/7/25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1F898A-8DE2-6C0D-092B-931B6332C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57C64D-7159-7F68-C971-193B4465F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B1993-9A5F-4B49-8616-FDABFB5AB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510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9A173-4F4E-0E18-A2C5-6B2FB4872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A20E5E-61F7-23F9-2024-74C0D39CA6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653AD3-A725-24A9-34EE-155C68CCB0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38FE68-C054-3069-FA3E-832543B1A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8DE80-BF17-AF4C-B1C7-90BBFD8C7078}" type="datetimeFigureOut">
              <a:rPr lang="en-US" smtClean="0"/>
              <a:t>4/7/25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8161E7-AF45-5191-8F6E-F266ABEDE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CFDE69-817E-3F31-6844-B71DF8D01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B1993-9A5F-4B49-8616-FDABFB5AB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041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07B27F-1BAA-685A-92BF-7BC6913E8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90C94-05A1-09F5-E795-2B39845AB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50A309-1219-7B62-FE30-92507DE525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C8DE80-BF17-AF4C-B1C7-90BBFD8C7078}" type="datetimeFigureOut">
              <a:rPr lang="en-US" smtClean="0"/>
              <a:t>4/7/25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AB5F33-BFBF-D225-520E-1B78FABF2C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F79954-0509-F4D4-DD49-4A3DB43A65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9B1993-9A5F-4B49-8616-FDABFB5AB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322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A015C-008A-8EE4-A1E2-5044AA790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B549BB-CF43-E606-40A3-35D046DE6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©️ AlignOrg Solutions. Confidential.                                                                                                                                                                                                                           Differentiation By Design ®️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4F71E8-AB7A-B97B-7352-BF2164EAF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B93D-7270-FA4A-B703-6DD208D2910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7DE98DF-61A3-A309-E6AF-B067C06D1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64"/>
              <a:t>Determining How to Intervene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BD4099-1DED-9A52-B63C-FFF646E7AE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sz="1865"/>
          </a:p>
        </p:txBody>
      </p:sp>
      <p:graphicFrame>
        <p:nvGraphicFramePr>
          <p:cNvPr id="8" name="Group 27">
            <a:extLst>
              <a:ext uri="{FF2B5EF4-FFF2-40B4-BE49-F238E27FC236}">
                <a16:creationId xmlns:a16="http://schemas.microsoft.com/office/drawing/2014/main" id="{6CE8D52F-00C0-94A9-53D0-7A8D33DCA4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1700492"/>
              </p:ext>
            </p:extLst>
          </p:nvPr>
        </p:nvGraphicFramePr>
        <p:xfrm>
          <a:off x="736312" y="1096266"/>
          <a:ext cx="10767585" cy="5264252"/>
        </p:xfrm>
        <a:graphic>
          <a:graphicData uri="http://schemas.openxmlformats.org/drawingml/2006/table">
            <a:tbl>
              <a:tblPr/>
              <a:tblGrid>
                <a:gridCol w="4894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15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23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11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#. </a:t>
                      </a:r>
                    </a:p>
                  </a:txBody>
                  <a:tcPr marL="121807" marR="121807" marT="60896" marB="608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C59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Situation</a:t>
                      </a:r>
                    </a:p>
                  </a:txBody>
                  <a:tcPr marL="121807" marR="121807" marT="60896" marB="608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C59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Possible Root Causes of Foreseeable Misalignments </a:t>
                      </a:r>
                    </a:p>
                  </a:txBody>
                  <a:tcPr marL="121807" marR="121807" marT="60896" marB="608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C59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tools</a:t>
                      </a:r>
                      <a:r>
                        <a:rPr lang="en-US" sz="14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resources should you consider using?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896" marB="608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C59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468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21807" marR="121807" marT="60896" marB="608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Leader is adding a new change initiative on an already full plate</a:t>
                      </a:r>
                    </a:p>
                  </a:txBody>
                  <a:tcPr marL="121807" marR="121807" marT="60896" marB="608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Lack of diagnosis to pinpoint root cause of performance gaps</a:t>
                      </a:r>
                    </a:p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Lack of clarity in strategy &amp; guidance</a:t>
                      </a:r>
                    </a:p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Lack of discipline in making trade-offs</a:t>
                      </a:r>
                    </a:p>
                  </a:txBody>
                  <a:tcPr marL="121807" marR="121807" marT="60896" marB="608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-128"/>
                        <a:cs typeface="Arial" panose="020B0604020202020204" pitchFamily="34" charset="0"/>
                      </a:endParaRPr>
                    </a:p>
                  </a:txBody>
                  <a:tcPr marL="121807" marR="121807" marT="60896" marB="608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039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121807" marR="121807" marT="60896" marB="608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6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Company is acquiring a new business or merging/ consolidating operational units</a:t>
                      </a:r>
                    </a:p>
                  </a:txBody>
                  <a:tcPr marL="121807" marR="121807" marT="60896" marB="608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6F4"/>
                    </a:solidFill>
                  </a:tcPr>
                </a:tc>
                <a:tc>
                  <a:txBody>
                    <a:bodyPr/>
                    <a:lstStyle/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Lack of understanding of how the acquired business “wins”</a:t>
                      </a:r>
                    </a:p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Lack of understanding of how assimilating work will impact the performance and perceived value</a:t>
                      </a:r>
                    </a:p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Inability to combine work to achieve efficiencies</a:t>
                      </a:r>
                    </a:p>
                  </a:txBody>
                  <a:tcPr marL="121807" marR="121807" marT="60896" marB="608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6F4"/>
                    </a:solidFill>
                  </a:tcPr>
                </a:tc>
                <a:tc>
                  <a:txBody>
                    <a:bodyPr/>
                    <a:lstStyle/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-128"/>
                        <a:cs typeface="Arial" panose="020B0604020202020204" pitchFamily="34" charset="0"/>
                      </a:endParaRPr>
                    </a:p>
                  </a:txBody>
                  <a:tcPr marL="121807" marR="121807" marT="60896" marB="608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919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21807" marR="121807" marT="60896" marB="608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Expansion into new market space (geographies, customer segments, channels, etc.)</a:t>
                      </a:r>
                    </a:p>
                  </a:txBody>
                  <a:tcPr marL="121807" marR="121807" marT="60896" marB="608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A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Lack of understanding of how to “win” in the new space</a:t>
                      </a:r>
                    </a:p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A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Insufficient resourcing and redeployment of resources</a:t>
                      </a:r>
                    </a:p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A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Creation of redundant/duplicate organizations/functions to support work/activities in new market space</a:t>
                      </a:r>
                    </a:p>
                  </a:txBody>
                  <a:tcPr marL="121807" marR="121807" marT="60896" marB="608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en-U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-128"/>
                        <a:cs typeface="Arial" panose="020B0604020202020204" pitchFamily="34" charset="0"/>
                      </a:endParaRPr>
                    </a:p>
                  </a:txBody>
                  <a:tcPr marL="121807" marR="121807" marT="60896" marB="608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5281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44EBF-4253-E541-58C2-4BE5D29F3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C197B1-3678-D334-CD13-6FF92CCAA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©️ AlignOrg Solutions. Confidential.                                                                                                                                                                                                                           Differentiation By Design ®️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81F5DC-4BDC-00CE-BC48-56726AE3C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B93D-7270-FA4A-B703-6DD208D29102}" type="slidenum">
              <a:rPr lang="en-US" smtClean="0"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DF71BAF-FB59-85D5-56C5-212B4E2BA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64"/>
              <a:t>Determining How to Intervene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C026236-AF0F-06B8-FAF8-046537FD42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sz="1865"/>
          </a:p>
        </p:txBody>
      </p:sp>
      <p:graphicFrame>
        <p:nvGraphicFramePr>
          <p:cNvPr id="8" name="Group 27">
            <a:extLst>
              <a:ext uri="{FF2B5EF4-FFF2-40B4-BE49-F238E27FC236}">
                <a16:creationId xmlns:a16="http://schemas.microsoft.com/office/drawing/2014/main" id="{4AC5F73A-4055-DD56-4D34-E3FCA41035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157152"/>
              </p:ext>
            </p:extLst>
          </p:nvPr>
        </p:nvGraphicFramePr>
        <p:xfrm>
          <a:off x="736312" y="1096266"/>
          <a:ext cx="10767585" cy="5173993"/>
        </p:xfrm>
        <a:graphic>
          <a:graphicData uri="http://schemas.openxmlformats.org/drawingml/2006/table">
            <a:tbl>
              <a:tblPr/>
              <a:tblGrid>
                <a:gridCol w="4894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15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23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11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#. </a:t>
                      </a:r>
                    </a:p>
                  </a:txBody>
                  <a:tcPr marL="121807" marR="121807" marT="60896" marB="608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C59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Situation</a:t>
                      </a:r>
                    </a:p>
                  </a:txBody>
                  <a:tcPr marL="121807" marR="121807" marT="60896" marB="608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C59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ＭＳ Ｐゴシック" charset="-128"/>
                          <a:cs typeface="Arial" panose="020B0604020202020204" pitchFamily="34" charset="0"/>
                        </a:rPr>
                        <a:t>Possible Root Causes of Foreseeable Misalignments </a:t>
                      </a:r>
                    </a:p>
                  </a:txBody>
                  <a:tcPr marL="121807" marR="121807" marT="60896" marB="608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C59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tools</a:t>
                      </a:r>
                      <a:r>
                        <a:rPr lang="en-US" sz="14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resources should you consider using?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07" marR="121807" marT="60896" marB="6089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C59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468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4</a:t>
                      </a:r>
                    </a:p>
                  </a:txBody>
                  <a:tcPr marL="121807" marR="121807" marT="60897" marB="60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Poor performance or execution is attributed to “bad” structure</a:t>
                      </a:r>
                    </a:p>
                  </a:txBody>
                  <a:tcPr marL="121807" marR="121807" marT="60897" marB="60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A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Lack of systems thinking</a:t>
                      </a:r>
                    </a:p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A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Assumption that results will change with structure change</a:t>
                      </a:r>
                    </a:p>
                  </a:txBody>
                  <a:tcPr marL="121807" marR="121807" marT="60897" marB="60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en-U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-128"/>
                        <a:cs typeface="Arial" panose="020B0604020202020204" pitchFamily="34" charset="0"/>
                      </a:endParaRPr>
                    </a:p>
                  </a:txBody>
                  <a:tcPr marL="121807" marR="121807" marT="60896" marB="608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039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5</a:t>
                      </a:r>
                    </a:p>
                  </a:txBody>
                  <a:tcPr marL="121807" marR="121807" marT="60897" marB="60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6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Organization is resizing the business to adapt to declining sales or other economic downturns</a:t>
                      </a:r>
                    </a:p>
                  </a:txBody>
                  <a:tcPr marL="121807" marR="121807" marT="60897" marB="60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6F4"/>
                    </a:solidFill>
                  </a:tcPr>
                </a:tc>
                <a:tc>
                  <a:txBody>
                    <a:bodyPr/>
                    <a:lstStyle/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A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Inefficient use of resources</a:t>
                      </a:r>
                    </a:p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A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Excess resources for size of business or customer demand</a:t>
                      </a:r>
                    </a:p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A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Failure to leverage process/system enhancements to save costs and improve delivery</a:t>
                      </a:r>
                    </a:p>
                  </a:txBody>
                  <a:tcPr marL="121807" marR="121807" marT="60897" marB="60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6F4"/>
                    </a:solidFill>
                  </a:tcPr>
                </a:tc>
                <a:tc>
                  <a:txBody>
                    <a:bodyPr/>
                    <a:lstStyle/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en-US" sz="14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-128"/>
                        <a:cs typeface="Arial" panose="020B0604020202020204" pitchFamily="34" charset="0"/>
                      </a:endParaRPr>
                    </a:p>
                  </a:txBody>
                  <a:tcPr marL="121807" marR="121807" marT="60896" marB="608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0397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6</a:t>
                      </a:r>
                    </a:p>
                  </a:txBody>
                  <a:tcPr marL="121807" marR="121807" marT="60897" marB="60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A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21807" marR="121807" marT="60897" marB="60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en-A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21807" marR="121807" marT="60897" marB="6089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66688" marR="0" lvl="0" indent="-166688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en-U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Ｐゴシック" charset="-128"/>
                        <a:cs typeface="Arial" panose="020B0604020202020204" pitchFamily="34" charset="0"/>
                      </a:endParaRPr>
                    </a:p>
                  </a:txBody>
                  <a:tcPr marL="121807" marR="121807" marT="60896" marB="6089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5243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263</Words>
  <Application>Microsoft Macintosh PowerPoint</Application>
  <PresentationFormat>Widescreen</PresentationFormat>
  <Paragraphs>39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Determining How to Intervene</vt:lpstr>
      <vt:lpstr>Determining How to Intervene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Somogyi</dc:creator>
  <cp:lastModifiedBy>Ashley Somogyi</cp:lastModifiedBy>
  <cp:revision>1</cp:revision>
  <dcterms:created xsi:type="dcterms:W3CDTF">2025-04-07T13:48:07Z</dcterms:created>
  <dcterms:modified xsi:type="dcterms:W3CDTF">2025-04-07T14:28:32Z</dcterms:modified>
</cp:coreProperties>
</file>