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8" r:id="rId5"/>
    <p:sldMasterId id="2147483677" r:id="rId6"/>
    <p:sldMasterId id="2147483688" r:id="rId7"/>
  </p:sldMasterIdLst>
  <p:notesMasterIdLst>
    <p:notesMasterId r:id="rId9"/>
  </p:notesMasterIdLst>
  <p:sldIdLst>
    <p:sldId id="28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58"/>
  </p:normalViewPr>
  <p:slideViewPr>
    <p:cSldViewPr snapToGrid="0">
      <p:cViewPr varScale="1">
        <p:scale>
          <a:sx n="102" d="100"/>
          <a:sy n="102" d="100"/>
        </p:scale>
        <p:origin x="205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7/22/25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47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BA78D-FC1E-5B2A-956B-04EA0F3A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Canvas Template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CE35CD4-EA03-2AFD-8ACB-085712A8B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113499"/>
              </p:ext>
            </p:extLst>
          </p:nvPr>
        </p:nvGraphicFramePr>
        <p:xfrm>
          <a:off x="493294" y="721897"/>
          <a:ext cx="11285621" cy="5703926"/>
        </p:xfrm>
        <a:graphic>
          <a:graphicData uri="http://schemas.openxmlformats.org/drawingml/2006/table">
            <a:tbl>
              <a:tblPr/>
              <a:tblGrid>
                <a:gridCol w="2021306">
                  <a:extLst>
                    <a:ext uri="{9D8B030D-6E8A-4147-A177-3AD203B41FA5}">
                      <a16:colId xmlns:a16="http://schemas.microsoft.com/office/drawing/2014/main" val="1496480233"/>
                    </a:ext>
                  </a:extLst>
                </a:gridCol>
                <a:gridCol w="2085898">
                  <a:extLst>
                    <a:ext uri="{9D8B030D-6E8A-4147-A177-3AD203B41FA5}">
                      <a16:colId xmlns:a16="http://schemas.microsoft.com/office/drawing/2014/main" val="936203600"/>
                    </a:ext>
                  </a:extLst>
                </a:gridCol>
                <a:gridCol w="2049387">
                  <a:extLst>
                    <a:ext uri="{9D8B030D-6E8A-4147-A177-3AD203B41FA5}">
                      <a16:colId xmlns:a16="http://schemas.microsoft.com/office/drawing/2014/main" val="529082724"/>
                    </a:ext>
                  </a:extLst>
                </a:gridCol>
                <a:gridCol w="2049387">
                  <a:extLst>
                    <a:ext uri="{9D8B030D-6E8A-4147-A177-3AD203B41FA5}">
                      <a16:colId xmlns:a16="http://schemas.microsoft.com/office/drawing/2014/main" val="2462849856"/>
                    </a:ext>
                  </a:extLst>
                </a:gridCol>
                <a:gridCol w="3079643">
                  <a:extLst>
                    <a:ext uri="{9D8B030D-6E8A-4147-A177-3AD203B41FA5}">
                      <a16:colId xmlns:a16="http://schemas.microsoft.com/office/drawing/2014/main" val="2442882159"/>
                    </a:ext>
                  </a:extLst>
                </a:gridCol>
              </a:tblGrid>
              <a:tr h="465000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Summary of the changes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58037" marR="58037" marT="29018" marB="29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 description of the change​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Timing and anticipated duration of implementation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37992391"/>
                  </a:ext>
                </a:extLst>
              </a:tr>
              <a:tr h="1881156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 Current state​ and change drivers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CA" sz="1100" b="1" i="0" dirty="0">
                        <a:solidFill>
                          <a:srgbClr val="4D48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Describe the current state​. 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Why do we need to change? (key drivers - urgency)​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Future state (desired)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Describe the desired future state​.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the future state address the reasons behind the change?​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tangible advantages?​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Culture – required mindsets and behaviors</a:t>
                      </a:r>
                      <a:b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must we believe in (mindset) to enable successful change?​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must we do (behavior) to enable change success?​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en-CA" sz="1100" b="1" i="0" dirty="0">
                          <a:solidFill>
                            <a:srgbClr val="0000E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Implementation success indicators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results will confirm that the change was a success?​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you measure them?​</a:t>
                      </a:r>
                      <a:endParaRPr lang="en-US" dirty="0"/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626211"/>
                  </a:ext>
                </a:extLst>
              </a:tr>
              <a:tr h="1049955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Stakeholder change impacts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CA" sz="1100" b="1" i="0" dirty="0">
                        <a:solidFill>
                          <a:srgbClr val="4D48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are the groups impacted (position, region, etc.)? 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key changes and impacts for each group (e.g., processes, tools, structure, key actions/behaviors)?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their needs and point of view?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Main adoption risks​/barriers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anticipated risks and constraints that may hinder adoption?​</a:t>
                      </a:r>
                      <a:endParaRPr lang="en-US" sz="1100" dirty="0"/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D485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 Main helping factors/enablers</a:t>
                      </a:r>
                      <a:endParaRPr kumimoji="0" lang="en-CA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D485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D485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D485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are the anticipated enablers (e.g., strengths, benefits) or factors that may help adoption?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6091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US" dirty="0"/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5722901"/>
                  </a:ext>
                </a:extLst>
              </a:tr>
              <a:tr h="244805">
                <a:tc gridSpan="5"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management approach to reinforce adoption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059" cap="flat" cmpd="sng" algn="ctr">
                      <a:solidFill>
                        <a:srgbClr val="4D4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45649826"/>
                  </a:ext>
                </a:extLst>
              </a:tr>
              <a:tr h="1881449"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Stakeholder engagement</a:t>
                      </a:r>
                      <a:endParaRPr lang="en-CA" sz="1100" b="0" i="0" dirty="0">
                        <a:solidFill>
                          <a:srgbClr val="4D48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you engage stakeholders to hear their context/point of view, input, and needs?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Readiness and rollout strategy</a:t>
                      </a:r>
                      <a:endParaRPr lang="en-CA" sz="1100" b="0" i="0" dirty="0">
                        <a:solidFill>
                          <a:srgbClr val="4D48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you influence adoption of the change by the impacted users? (Implementation approach) 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will you do to get the engagement, alignment, and support of leaders?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 Communication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you communicate the change?​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dirty="0"/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 Training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b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CA" sz="1100" b="0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new knowledge and abilities are required?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most efficient ways to develop or transfer these new skills?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dirty="0"/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1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 Monitor and adapt</a:t>
                      </a:r>
                      <a:endParaRPr lang="en-CA" sz="1100" b="0" i="0" dirty="0">
                        <a:solidFill>
                          <a:srgbClr val="4D485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measures will gauge people’s readiness and experience with the change?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CA" sz="1100" b="0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will you collect people’s feedback and adapt as needed?</a:t>
                      </a:r>
                      <a:r>
                        <a:rPr lang="en-CA" sz="11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58037" marR="58037" marT="29018" marB="290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51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307139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3D24DDD7-1362-DE47-9D72-04F7E3315D23}" vid="{F516D61F-9ED3-3F4E-86F2-2902D020FD93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3D24DDD7-1362-DE47-9D72-04F7E3315D23}" vid="{7C138C0A-EE90-2248-9D8C-8BB85858DC78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3D24DDD7-1362-DE47-9D72-04F7E3315D23}" vid="{06B858C7-FF2E-F941-BBB5-316A38F070E3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3D24DDD7-1362-DE47-9D72-04F7E3315D23}" vid="{63771FEE-11F0-A948-B275-B6DADCB8A9E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c3ff0b50f4657fbb9a71ec48bfa4ed5b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2a9d9b2affec0b692ec2675655342f3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998268C-6F84-4A45-A03C-AB9315C94A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1043E9-20F6-4F7A-B127-38B816C848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5bf7c1-5f59-42e2-8e0f-4ac4f9c5961f"/>
    <ds:schemaRef ds:uri="79e4151e-f1ac-4fb3-82e1-1489b5b102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88DFF41-4306-4A7B-88AE-8B6F7A7E2D0A}">
  <ds:schemaRefs>
    <ds:schemaRef ds:uri="555bf7c1-5f59-42e2-8e0f-4ac4f9c5961f"/>
    <ds:schemaRef ds:uri="79e4151e-f1ac-4fb3-82e1-1489b5b10249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1412</TotalTime>
  <Words>377</Words>
  <Application>Microsoft Macintosh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Change Canvas Template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Rachelle Jacobson</dc:creator>
  <cp:lastModifiedBy>Adam Derk</cp:lastModifiedBy>
  <cp:revision>1</cp:revision>
  <dcterms:created xsi:type="dcterms:W3CDTF">2025-07-22T14:49:43Z</dcterms:created>
  <dcterms:modified xsi:type="dcterms:W3CDTF">2025-07-23T14:24:28Z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  <property fmtid="{D5CDD505-2E9C-101B-9397-08002B2CF9AE}" pid="3" name="MediaServiceImageTags">
    <vt:lpwstr/>
  </property>
</Properties>
</file>