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38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5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2"/>
    <p:restoredTop sz="94684"/>
  </p:normalViewPr>
  <p:slideViewPr>
    <p:cSldViewPr snapToGrid="0">
      <p:cViewPr varScale="1">
        <p:scale>
          <a:sx n="114" d="100"/>
          <a:sy n="114" d="100"/>
        </p:scale>
        <p:origin x="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11" Type="http://schemas.openxmlformats.org/officeDocument/2006/relationships/image" Target="../media/image23.png"/><Relationship Id="rId5" Type="http://schemas.openxmlformats.org/officeDocument/2006/relationships/image" Target="../media/image29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7.png"/><Relationship Id="rId18" Type="http://schemas.openxmlformats.org/officeDocument/2006/relationships/image" Target="../media/image26.svg"/><Relationship Id="rId3" Type="http://schemas.openxmlformats.org/officeDocument/2006/relationships/image" Target="../media/image15.svg"/><Relationship Id="rId7" Type="http://schemas.openxmlformats.org/officeDocument/2006/relationships/image" Target="../media/image33.png"/><Relationship Id="rId12" Type="http://schemas.openxmlformats.org/officeDocument/2006/relationships/image" Target="../media/image36.svg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sv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7.png"/><Relationship Id="rId10" Type="http://schemas.openxmlformats.org/officeDocument/2006/relationships/image" Target="../media/image20.sv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3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159014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455951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95375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96685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3913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AlignOrg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306807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2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>
          <p15:clr>
            <a:srgbClr val="F26B43"/>
          </p15:clr>
        </p15:guide>
        <p15:guide id="2" pos="3792">
          <p15:clr>
            <a:srgbClr val="F26B43"/>
          </p15:clr>
        </p15:guide>
        <p15:guide id="3" pos="552">
          <p15:clr>
            <a:srgbClr val="F26B43"/>
          </p15:clr>
        </p15:guide>
        <p15:guide id="4" pos="7272">
          <p15:clr>
            <a:srgbClr val="F26B43"/>
          </p15:clr>
        </p15:guide>
        <p15:guide id="5" pos="168">
          <p15:clr>
            <a:srgbClr val="F26B43"/>
          </p15:clr>
        </p15:guide>
        <p15:guide id="6" orient="horz" pos="4200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888">
          <p15:clr>
            <a:srgbClr val="F26B43"/>
          </p15:clr>
        </p15:guide>
        <p15:guide id="9" pos="4032">
          <p15:clr>
            <a:srgbClr val="F26B43"/>
          </p15:clr>
        </p15:guide>
        <p15:guide id="10" pos="7512">
          <p15:clr>
            <a:srgbClr val="F26B43"/>
          </p15:clr>
        </p15:guide>
        <p15:guide id="11" orient="horz" pos="432">
          <p15:clr>
            <a:srgbClr val="F26B43"/>
          </p15:clr>
        </p15:guide>
        <p15:guide id="12" orient="horz" pos="4056">
          <p15:clr>
            <a:srgbClr val="F26B43"/>
          </p15:clr>
        </p15:guide>
        <p15:guide id="13" orient="horz" pos="6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E125F-2BCF-E0FE-9E30-9FD3750E2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C284D-506F-8908-E5E2-12F56F804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Communications Review and Approval Guidelines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EF2B5F-BF63-C8C6-4B75-B5DE9C23A2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Template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3C9E142-DF85-253A-CF64-C3A7B1B33E2B}"/>
              </a:ext>
            </a:extLst>
          </p:cNvPr>
          <p:cNvGraphicFramePr>
            <a:graphicFrameLocks noGrp="1"/>
          </p:cNvGraphicFramePr>
          <p:nvPr/>
        </p:nvGraphicFramePr>
        <p:xfrm>
          <a:off x="876299" y="1257300"/>
          <a:ext cx="10652759" cy="26517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707033">
                  <a:extLst>
                    <a:ext uri="{9D8B030D-6E8A-4147-A177-3AD203B41FA5}">
                      <a16:colId xmlns:a16="http://schemas.microsoft.com/office/drawing/2014/main" val="1815834334"/>
                    </a:ext>
                  </a:extLst>
                </a:gridCol>
                <a:gridCol w="2972863">
                  <a:extLst>
                    <a:ext uri="{9D8B030D-6E8A-4147-A177-3AD203B41FA5}">
                      <a16:colId xmlns:a16="http://schemas.microsoft.com/office/drawing/2014/main" val="1482332383"/>
                    </a:ext>
                  </a:extLst>
                </a:gridCol>
                <a:gridCol w="2972863">
                  <a:extLst>
                    <a:ext uri="{9D8B030D-6E8A-4147-A177-3AD203B41FA5}">
                      <a16:colId xmlns:a16="http://schemas.microsoft.com/office/drawing/2014/main" val="23102055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/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 or Audience</a:t>
                      </a:r>
                      <a:endParaRPr lang="en-US" sz="1400" b="1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Reviewer(s)*</a:t>
                      </a:r>
                      <a:endParaRPr lang="en-US" sz="1400" b="1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Approver(s)</a:t>
                      </a:r>
                      <a:endParaRPr lang="en-US" sz="1400" b="1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567041"/>
                  </a:ext>
                </a:extLst>
              </a:tr>
              <a:tr h="154268">
                <a:tc>
                  <a:txBody>
                    <a:bodyPr/>
                    <a:lstStyle/>
                    <a:p>
                      <a:pPr marL="0" marR="0"/>
                      <a:r>
                        <a:rPr lang="en-US" sz="14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Transformation Key Messages </a:t>
                      </a:r>
                      <a:endParaRPr lang="en-US" sz="1400" b="1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7116527"/>
                  </a:ext>
                </a:extLst>
              </a:tr>
              <a:tr h="231401">
                <a:tc>
                  <a:txBody>
                    <a:bodyPr/>
                    <a:lstStyle/>
                    <a:p>
                      <a:pPr marL="0" marR="0"/>
                      <a:r>
                        <a:rPr lang="en-US" sz="14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Transformation Communication Plan/Timeline</a:t>
                      </a:r>
                      <a:endParaRPr lang="en-US" sz="1400" b="1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8216"/>
                  </a:ext>
                </a:extLst>
              </a:tr>
              <a:tr h="154268">
                <a:tc>
                  <a:txBody>
                    <a:bodyPr/>
                    <a:lstStyle/>
                    <a:p>
                      <a:pPr marL="0" marR="0"/>
                      <a:r>
                        <a:rPr lang="en-US" sz="14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Workstream-Level Messages</a:t>
                      </a:r>
                      <a:endParaRPr lang="en-US" sz="1400" b="1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0098858"/>
                  </a:ext>
                </a:extLst>
              </a:tr>
              <a:tr h="231401">
                <a:tc>
                  <a:txBody>
                    <a:bodyPr/>
                    <a:lstStyle/>
                    <a:p>
                      <a:pPr marL="0" marR="0"/>
                      <a:r>
                        <a:rPr lang="en-US" sz="14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Workstream-Level Communication Plans/ Timelines</a:t>
                      </a:r>
                      <a:endParaRPr lang="en-US" sz="1400" b="1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759493"/>
                  </a:ext>
                </a:extLst>
              </a:tr>
              <a:tr h="231401">
                <a:tc>
                  <a:txBody>
                    <a:bodyPr/>
                    <a:lstStyle/>
                    <a:p>
                      <a:pPr marL="0" marR="0"/>
                      <a:r>
                        <a:rPr lang="en-US" sz="14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 enterprise-wide communication (e.g., email, article, etc.)</a:t>
                      </a:r>
                      <a:endParaRPr lang="en-US" sz="1400" b="1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716570"/>
                  </a:ext>
                </a:extLst>
              </a:tr>
              <a:tr h="154268">
                <a:tc>
                  <a:txBody>
                    <a:bodyPr/>
                    <a:lstStyle/>
                    <a:p>
                      <a:pPr marL="0" marR="0"/>
                      <a:r>
                        <a:rPr lang="en-US" sz="14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Division/Department-Level Communication</a:t>
                      </a:r>
                      <a:endParaRPr lang="en-US" sz="1400" b="1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192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/>
                      <a:r>
                        <a:rPr lang="en-US" sz="14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b="1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/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169858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3D92645-4132-DBD6-13C4-F048BDB67977}"/>
              </a:ext>
            </a:extLst>
          </p:cNvPr>
          <p:cNvSpPr txBox="1"/>
          <p:nvPr/>
        </p:nvSpPr>
        <p:spPr>
          <a:xfrm>
            <a:off x="876299" y="5925979"/>
            <a:ext cx="796744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100" cap="none" spc="0" normalizeH="0" baseline="0" noProof="0">
                <a:ln>
                  <a:noFill/>
                </a:ln>
                <a:solidFill>
                  <a:srgbClr val="06091A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* Note: </a:t>
            </a:r>
            <a:r>
              <a:rPr kumimoji="0" lang="en-US" sz="1000" b="0" i="1" u="none" strike="noStrike" kern="100" cap="none" spc="0" normalizeH="0" baseline="0" noProof="0">
                <a:ln>
                  <a:noFill/>
                </a:ln>
                <a:solidFill>
                  <a:srgbClr val="06091A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Reviewers should be given sufficient time to provide feedback; however, their feedback will not be mandatory for proceeding.</a:t>
            </a:r>
            <a:endParaRPr kumimoji="0" lang="en-US" sz="1000" b="0" i="0" u="none" strike="noStrike" kern="100" cap="none" spc="0" normalizeH="0" baseline="0" noProof="0">
              <a:ln>
                <a:noFill/>
              </a:ln>
              <a:solidFill>
                <a:srgbClr val="06091A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873265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079E311-5BEB-4E44-BA3A-7A2C4D831EBE}" vid="{9B6CF26E-4631-D348-B25F-7641D6D70A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Macintosh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Basic Layouts</vt:lpstr>
      <vt:lpstr>Communications Review and Approval Guidelines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2</cp:revision>
  <dcterms:created xsi:type="dcterms:W3CDTF">2025-07-21T22:41:16Z</dcterms:created>
  <dcterms:modified xsi:type="dcterms:W3CDTF">2025-07-22T14:08:13Z</dcterms:modified>
</cp:coreProperties>
</file>