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3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BBC862-F20E-B409-0F72-84AF258B9841}" name="Sophie Horner" initials="SH" userId="S::sophie.horner@alignorg.com::0fff60fc-9d9b-460d-9d35-b110f1f27fa3" providerId="AD"/>
  <p188:author id="{2F8127B4-77A1-BE45-0076-5AA6652C1941}" name="Larissa Salvato" initials="LS" userId="S::larissa.salvato@alignorg.com::b721fb2f-073a-4c55-bcbd-f3193e65c0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94"/>
  </p:normalViewPr>
  <p:slideViewPr>
    <p:cSldViewPr snapToGrid="0">
      <p:cViewPr varScale="1">
        <p:scale>
          <a:sx n="121" d="100"/>
          <a:sy n="121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60770-09BF-E37E-7B58-BD3BA8764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8E1BF9-CFEE-77DC-053F-D5BFE79B5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AB40E-06E9-D62E-6C60-B95B3B6D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F6CD4-3C0F-C9D8-28A2-6D0FCD7DA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C28AE-1501-7334-5417-83308C49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1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A5109-6926-9E60-25D3-35CB44FC4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9A3E3-62C7-8303-C8C8-D2F5992A6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C5687-F37B-08F4-BB1C-35D9997A2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FF262-BF81-48C4-2D78-5A58752D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28A6C-D25A-75F0-B305-0056B1ABD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69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A65DDC-C757-0888-5594-0034A9E06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B950F-3304-0D51-A315-AF7375110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CC861-C677-B268-2C65-0962744C1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66780-DC12-A31A-3D93-F20B1D239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BE104-D800-5BA6-6565-B8855D138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49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1407217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8ADE2-2B47-D9D5-D6B7-34FC49B1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F7F4B-A61E-03A9-EEFB-11AD8AEB1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C2477-53C2-F56B-3EB3-C6BC7F205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F5DDD-CF0D-3D5A-B169-5CC857714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72899-5C59-74F4-0AB5-CF111F184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BD97-BC9E-F4D1-71DF-1954DDEC9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7E510-642E-2D40-613B-54A0D8019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890EF-F36B-EC68-5A6D-BDD68995D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396FC-D782-07E3-03B7-5D0415C6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ED359-7758-6173-EC4E-54D595CC7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7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C568-CCB2-969C-A937-F2606E117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48325-8EF8-91BE-C0A0-21A21DA5B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33C0C-46DE-1479-F7D2-A490CDE47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93891-38E8-82A0-A8C9-9C32F0B66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A93D4-ABED-412B-85CD-9A384CB1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919FA-B8D9-B8B3-F3CB-0749ED2A1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32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20BD3-1F60-92F6-DFC2-3F2DCEF9E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81EDB-DCAE-D9BB-C5C5-977333E82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E35FE8-3798-438B-1010-8D2F46D9C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F48906-F34A-99D8-EE40-CF23BA133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8A935D-25D4-FC2F-E86F-5B1FA3BB90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B2FBB-5B50-884E-BB28-FF213A22F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5D5CFB-9B88-AAB7-FC20-29E24A8C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2CAE88-616F-9719-AB04-F3E5E2B1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09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BA45D-6C0F-ACEB-D63F-C9E2D5C4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05C75E-FAF1-3D8E-B02B-1EC91C35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613133-F9B9-829F-C1D6-E1E9F678E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928E2-6AEF-05A1-3C88-4227CFCFE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9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C84CB0-D106-586A-9EAF-819E26DF8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E9788F-69D0-1137-4A32-80AEC41D2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9CCC7-CE9A-3E1E-402E-D201B2125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3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12648-65E8-CBCF-3C12-053C79F6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C06C1-29F1-53C5-6E8B-CC334BCCD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A1D86-D2A2-F2C0-EE9F-41C18C4E3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A034F-D1BB-46E8-6D95-95A2039C8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2A56B8-305C-DC3E-FB15-A111462EE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E9356-7D13-8227-BB2F-D51CE9BD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9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C98DD-6FFB-AEDF-112F-7A0B303D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BC00BB-C4DA-2AA6-1E3A-CA1D59D22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B55390-F847-CA7A-73E8-02B9C0897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E6A65-0D09-F5E5-20CC-A69B34AEA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2E3596-1441-2B30-CE92-7D18426F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9FEA6-DDA0-1809-F45E-79F866CA8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3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98A41-FA91-1AFA-2E75-FDCC0A6ED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E8E6A-1151-AEE6-B568-6E85BF89B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6BF49-DA87-D37A-7B37-52A7A62DEB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CF7456-E843-6E4B-8051-074D21AFE7E6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519F2-D001-F74A-78A4-0E1A5AD38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47B36-1FCA-A283-9E86-1F9A9AF34A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9A3BB-0684-EE45-A27B-49D678EB9F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20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4D4D60-08D9-8C72-B903-F2834C4D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E72E6-E6C8-1B74-1086-404CC9631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79F2ACC-D462-7A0E-4B3F-D2A4A7C53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Design Criteria Characteristics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02C9B8-D7DF-40B1-D408-F12F95AE55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3364" y="256711"/>
            <a:ext cx="6170437" cy="355271"/>
          </a:xfrm>
        </p:spPr>
        <p:txBody>
          <a:bodyPr/>
          <a:lstStyle/>
          <a:p>
            <a:r>
              <a:rPr lang="en-US"/>
              <a:t>Assess your design criteria in terms of being meaningful, applicable, and measurable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7CFDC8E-FAC7-DF22-BDEA-AF97DCA2A72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6312" y="1096266"/>
          <a:ext cx="10666074" cy="1833823"/>
        </p:xfrm>
        <a:graphic>
          <a:graphicData uri="http://schemas.openxmlformats.org/drawingml/2006/table">
            <a:tbl>
              <a:tblPr/>
              <a:tblGrid>
                <a:gridCol w="2775974">
                  <a:extLst>
                    <a:ext uri="{9D8B030D-6E8A-4147-A177-3AD203B41FA5}">
                      <a16:colId xmlns:a16="http://schemas.microsoft.com/office/drawing/2014/main" val="1758243719"/>
                    </a:ext>
                  </a:extLst>
                </a:gridCol>
                <a:gridCol w="2558615">
                  <a:extLst>
                    <a:ext uri="{9D8B030D-6E8A-4147-A177-3AD203B41FA5}">
                      <a16:colId xmlns:a16="http://schemas.microsoft.com/office/drawing/2014/main" val="2718337855"/>
                    </a:ext>
                  </a:extLst>
                </a:gridCol>
                <a:gridCol w="2856706">
                  <a:extLst>
                    <a:ext uri="{9D8B030D-6E8A-4147-A177-3AD203B41FA5}">
                      <a16:colId xmlns:a16="http://schemas.microsoft.com/office/drawing/2014/main" val="1971152684"/>
                    </a:ext>
                  </a:extLst>
                </a:gridCol>
                <a:gridCol w="2474779">
                  <a:extLst>
                    <a:ext uri="{9D8B030D-6E8A-4147-A177-3AD203B41FA5}">
                      <a16:colId xmlns:a16="http://schemas.microsoft.com/office/drawing/2014/main" val="2984583151"/>
                    </a:ext>
                  </a:extLst>
                </a:gridCol>
              </a:tblGrid>
              <a:tr h="737720">
                <a:tc>
                  <a:txBody>
                    <a:bodyPr/>
                    <a:lstStyle/>
                    <a:p>
                      <a:pPr algn="ctr" fontAlgn="base"/>
                      <a:endParaRPr lang="en-US" sz="15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ase"/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Design Criteria</a:t>
                      </a:r>
                      <a:endParaRPr lang="en-US" sz="1500" b="0" i="0">
                        <a:solidFill>
                          <a:srgbClr val="1B2226"/>
                        </a:solidFill>
                        <a:effectLst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ctr" fontAlgn="base">
                        <a:buAutoNum type="alphaUcPeriod"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Meaningful </a:t>
                      </a:r>
                      <a:b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(Tied to the right things?)</a:t>
                      </a:r>
                      <a:endParaRPr lang="en-US" sz="1500" b="0" i="0">
                        <a:solidFill>
                          <a:srgbClr val="1B2226"/>
                        </a:solidFill>
                        <a:effectLst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B. Applicable </a:t>
                      </a:r>
                      <a:b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5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(Helps me apply choices/resources?)</a:t>
                      </a:r>
                      <a:endParaRPr lang="en-US" sz="1500" b="0" i="0">
                        <a:solidFill>
                          <a:srgbClr val="1B2226"/>
                        </a:solidFill>
                        <a:effectLst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500" b="1" i="0">
                          <a:solidFill>
                            <a:schemeClr val="bg1"/>
                          </a:solidFill>
                          <a:effectLst/>
                        </a:rPr>
                        <a:t>C. Measurable</a:t>
                      </a:r>
                    </a:p>
                    <a:p>
                      <a:pPr algn="ctr" fontAlgn="base"/>
                      <a:r>
                        <a:rPr lang="en-US" sz="1500" b="1" i="0">
                          <a:solidFill>
                            <a:schemeClr val="bg1"/>
                          </a:solidFill>
                          <a:effectLst/>
                        </a:rPr>
                        <a:t>(I can measure the outcome?)</a:t>
                      </a: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6638"/>
                  </a:ext>
                </a:extLst>
              </a:tr>
              <a:tr h="360081">
                <a:tc>
                  <a:txBody>
                    <a:bodyPr/>
                    <a:lstStyle/>
                    <a:p>
                      <a:pPr algn="ctr" fontAlgn="auto"/>
                      <a:endParaRPr lang="en-US" sz="1500" b="1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979677"/>
                  </a:ext>
                </a:extLst>
              </a:tr>
              <a:tr h="360081">
                <a:tc>
                  <a:txBody>
                    <a:bodyPr/>
                    <a:lstStyle/>
                    <a:p>
                      <a:pPr algn="ctr" fontAlgn="auto"/>
                      <a:endParaRPr lang="en-US" sz="1500" b="1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3160518"/>
                  </a:ext>
                </a:extLst>
              </a:tr>
              <a:tr h="360081">
                <a:tc>
                  <a:txBody>
                    <a:bodyPr/>
                    <a:lstStyle/>
                    <a:p>
                      <a:pPr algn="ctr" fontAlgn="auto"/>
                      <a:endParaRPr lang="en-US" sz="1500" b="1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5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195059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82C5FD4-AAAD-8F89-46BD-A80027713BB5}"/>
              </a:ext>
            </a:extLst>
          </p:cNvPr>
          <p:cNvSpPr txBox="1"/>
          <p:nvPr/>
        </p:nvSpPr>
        <p:spPr>
          <a:xfrm>
            <a:off x="784272" y="3429000"/>
            <a:ext cx="10570154" cy="3384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599" b="1"/>
              <a:t>H = High, M = Medium, L = Low</a:t>
            </a:r>
          </a:p>
        </p:txBody>
      </p:sp>
    </p:spTree>
    <p:extLst>
      <p:ext uri="{BB962C8B-B14F-4D97-AF65-F5344CB8AC3E}">
        <p14:creationId xmlns:p14="http://schemas.microsoft.com/office/powerpoint/2010/main" val="219488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Design Criteria Characteristics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2025-03-09T17:20:52Z</dcterms:created>
  <dcterms:modified xsi:type="dcterms:W3CDTF">2025-03-09T17:22:40Z</dcterms:modified>
</cp:coreProperties>
</file>