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8" r:id="rId5"/>
    <p:sldMasterId id="2147483677" r:id="rId6"/>
    <p:sldMasterId id="2147483688" r:id="rId7"/>
    <p:sldMasterId id="2147483705" r:id="rId8"/>
  </p:sldMasterIdLst>
  <p:notesMasterIdLst>
    <p:notesMasterId r:id="rId20"/>
  </p:notesMasterIdLst>
  <p:sldIdLst>
    <p:sldId id="274" r:id="rId9"/>
    <p:sldId id="291" r:id="rId10"/>
    <p:sldId id="2147480871" r:id="rId11"/>
    <p:sldId id="2147480863" r:id="rId12"/>
    <p:sldId id="2147480864" r:id="rId13"/>
    <p:sldId id="2147480865" r:id="rId14"/>
    <p:sldId id="2147480867" r:id="rId15"/>
    <p:sldId id="2147480866" r:id="rId16"/>
    <p:sldId id="2147480869" r:id="rId17"/>
    <p:sldId id="2147480872" r:id="rId18"/>
    <p:sldId id="28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FB8AD5-0A1D-224F-9E6E-F8BFFF663079}" v="1" dt="2025-07-22T18:23:38.3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638"/>
    <p:restoredTop sz="92877"/>
  </p:normalViewPr>
  <p:slideViewPr>
    <p:cSldViewPr snapToGrid="0">
      <p:cViewPr varScale="1">
        <p:scale>
          <a:sx n="99" d="100"/>
          <a:sy n="99" d="100"/>
        </p:scale>
        <p:origin x="1744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 Derk" userId="bb0eabac-8ede-40e7-b942-94a95605d1f5" providerId="ADAL" clId="{43FB8AD5-0A1D-224F-9E6E-F8BFFF663079}"/>
    <pc:docChg chg="addSld modSld">
      <pc:chgData name="Adam Derk" userId="bb0eabac-8ede-40e7-b942-94a95605d1f5" providerId="ADAL" clId="{43FB8AD5-0A1D-224F-9E6E-F8BFFF663079}" dt="2025-07-22T18:23:38.346" v="0"/>
      <pc:docMkLst>
        <pc:docMk/>
      </pc:docMkLst>
      <pc:sldChg chg="add">
        <pc:chgData name="Adam Derk" userId="bb0eabac-8ede-40e7-b942-94a95605d1f5" providerId="ADAL" clId="{43FB8AD5-0A1D-224F-9E6E-F8BFFF663079}" dt="2025-07-22T18:23:38.346" v="0"/>
        <pc:sldMkLst>
          <pc:docMk/>
          <pc:sldMk cId="1784676272" sldId="21474808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436F-3130-8040-9AF1-B38A5C4577F5}" type="datetimeFigureOut">
              <a:rPr lang="en-US" smtClean="0"/>
              <a:t>7/22/25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E592-9857-A944-8396-879DFE2BF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7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Purpose:</a:t>
            </a:r>
            <a:br>
              <a:rPr lang="en-US" dirty="0"/>
            </a:br>
            <a:r>
              <a:rPr lang="en-US" dirty="0"/>
              <a:t>Anchor the group in an observable future state, not just completed tasks.</a:t>
            </a:r>
          </a:p>
          <a:p>
            <a:r>
              <a:rPr lang="en-US" b="1" dirty="0"/>
              <a:t>Key Principles: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Focus on </a:t>
            </a:r>
            <a:r>
              <a:rPr lang="en-US" i="1" dirty="0"/>
              <a:t>outcomes</a:t>
            </a:r>
            <a:r>
              <a:rPr lang="en-US" dirty="0"/>
              <a:t>, not </a:t>
            </a:r>
            <a:r>
              <a:rPr lang="en-US" i="1" dirty="0"/>
              <a:t>activities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Encourage specificity and shared vision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Surface alignment or gaps across functions</a:t>
            </a:r>
          </a:p>
          <a:p>
            <a:r>
              <a:rPr lang="en-US" b="1" dirty="0"/>
              <a:t>Key Prompts: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“Think in headlines—what would we say in a town hall?”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“What’s different in how we operate, collaborate, or make decisions?”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“Finish this sentence: ‘Now that we’re done, the organization…’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1200" dirty="0"/>
              <a:t>“What tells you this new design is fully operational, not just announced?”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1200" dirty="0"/>
              <a:t>“Which part of the structure or process gives you the most confidence that it’s sustainable?”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1200" dirty="0"/>
              <a:t>“Can you give an example of a decision or task that will feel easier or more consistent?”</a:t>
            </a:r>
            <a:endParaRPr lang="en-US" dirty="0"/>
          </a:p>
          <a:p>
            <a:r>
              <a:rPr lang="en-US" b="1" dirty="0"/>
              <a:t>Watch-outs: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Don’t let them list deliverables (“training completed”)—push toward impact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answers feel vague, ask “how would we </a:t>
            </a:r>
            <a:r>
              <a:rPr lang="en-US" i="1" dirty="0"/>
              <a:t>know</a:t>
            </a:r>
            <a:r>
              <a:rPr lang="en-US" dirty="0"/>
              <a:t> that’s true?”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B4E592-9857-A944-8396-879DFE2BFA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7720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Purpose:</a:t>
            </a:r>
            <a:br>
              <a:rPr lang="en-US" dirty="0"/>
            </a:br>
            <a:r>
              <a:rPr lang="en-US" dirty="0"/>
              <a:t>Bring the abstract into the lived day-to-day—get tangible and human.</a:t>
            </a:r>
          </a:p>
          <a:p>
            <a:r>
              <a:rPr lang="en-US" b="1" dirty="0"/>
              <a:t>Key Principles: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Grounded in </a:t>
            </a:r>
            <a:r>
              <a:rPr lang="en-US" b="1" dirty="0"/>
              <a:t>user experience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Builds empathy and reality-checks assumptions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Helps validate success from multiple perspectives</a:t>
            </a:r>
          </a:p>
          <a:p>
            <a:r>
              <a:rPr lang="en-US" b="1" dirty="0"/>
              <a:t>Key Prompts: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“What are they doing differently now?”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“What conversations are happening that weren’t before?”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“If I shadowed someone for a day, what would feel new?”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“Imagine I shadowed someone in FP&amp;A for a week—what would I observe that tells me this is working?”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“How would someone new to the org describe their ability to navigate roles and processes?”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“What types of escalations or confusion </a:t>
            </a:r>
            <a:r>
              <a:rPr lang="en-US" sz="1200" i="1" dirty="0"/>
              <a:t>shouldn’t</a:t>
            </a:r>
            <a:r>
              <a:rPr lang="en-US" sz="1200" dirty="0"/>
              <a:t> be happening anymore?”</a:t>
            </a:r>
            <a:endParaRPr lang="en-US" dirty="0"/>
          </a:p>
          <a:p>
            <a:r>
              <a:rPr lang="en-US" b="1" dirty="0"/>
              <a:t>Watch-outs: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Avoid theoretical answers—anchor in specific behaviors or interactions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responses are all positive, ask: “Would </a:t>
            </a:r>
            <a:r>
              <a:rPr lang="en-US" i="1" dirty="0"/>
              <a:t>everyone</a:t>
            </a:r>
            <a:r>
              <a:rPr lang="en-US" dirty="0"/>
              <a:t> feel this? What might be mixed?”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B4E592-9857-A944-8396-879DFE2BFA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767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Purpose:</a:t>
            </a:r>
            <a:br>
              <a:rPr lang="en-US" dirty="0"/>
            </a:br>
            <a:r>
              <a:rPr lang="en-US" dirty="0"/>
              <a:t>Uncover hidden assumptions that may create misalignment or surprise later.</a:t>
            </a:r>
          </a:p>
          <a:p>
            <a:r>
              <a:rPr lang="en-US" b="1" dirty="0"/>
              <a:t>Key Principles: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Surfaces the </a:t>
            </a:r>
            <a:r>
              <a:rPr lang="en-US" i="1" dirty="0"/>
              <a:t>mental models</a:t>
            </a:r>
            <a:r>
              <a:rPr lang="en-US" dirty="0"/>
              <a:t> people are carrying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Reveals blind spots or gaps in scope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Builds shared understanding of expectations</a:t>
            </a:r>
          </a:p>
          <a:p>
            <a:r>
              <a:rPr lang="en-US" b="1" dirty="0"/>
              <a:t>Key Prompts:</a:t>
            </a:r>
          </a:p>
          <a:p>
            <a:r>
              <a:rPr lang="en-US" dirty="0"/>
              <a:t>“What’s the ‘invisible work’ you believe is getting handled?”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“Who do you assume is ready—or not?”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“What would disappoint you if it turned out it hadn’t happened yet?”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“What needs to be true </a:t>
            </a:r>
            <a:r>
              <a:rPr lang="en-US" sz="1200" i="1" dirty="0"/>
              <a:t>under the surface</a:t>
            </a:r>
            <a:r>
              <a:rPr lang="en-US" sz="1200" dirty="0"/>
              <a:t> for this to really be complete?”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“What would you be surprised to learn </a:t>
            </a:r>
            <a:r>
              <a:rPr lang="en-US" sz="1200" i="1" dirty="0"/>
              <a:t>isn’t</a:t>
            </a:r>
            <a:r>
              <a:rPr lang="en-US" sz="1200" dirty="0"/>
              <a:t> happening yet?”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“Where do you think we’re most likely to make an assumption that could prove wrong?”</a:t>
            </a:r>
            <a:endParaRPr lang="en-US" dirty="0"/>
          </a:p>
          <a:p>
            <a:r>
              <a:rPr lang="en-US" b="1" dirty="0"/>
              <a:t>Watch-outs: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People may struggle to articulate assumptions—reframe as “what are you taking for granted?”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Be gentle but persistent—this question often reveals the biggest disconnects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B4E592-9857-A944-8396-879DFE2BFA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538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Purpose:</a:t>
            </a:r>
            <a:br>
              <a:rPr lang="en-US" dirty="0"/>
            </a:br>
            <a:r>
              <a:rPr lang="en-US" dirty="0"/>
              <a:t>Set clear </a:t>
            </a:r>
            <a:r>
              <a:rPr lang="en-US" b="1" dirty="0"/>
              <a:t>minimum thresholds</a:t>
            </a:r>
            <a:r>
              <a:rPr lang="en-US" dirty="0"/>
              <a:t> for quality, adoption, or completeness.</a:t>
            </a:r>
          </a:p>
          <a:p>
            <a:r>
              <a:rPr lang="en-US" b="1" dirty="0"/>
              <a:t>Key Principles: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Establishes non-negotiables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Identifies risks of premature closure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Drives sharper accountability</a:t>
            </a:r>
          </a:p>
          <a:p>
            <a:r>
              <a:rPr lang="en-US" b="1" dirty="0"/>
              <a:t>Key Prompts: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“What would feel like cutting corners?”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“What would create downstream problems if we moved on too soon?”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“If this showed up on a post-mortem as a miss, what would it be?”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“What would make you roll your eyes if someone said, ‘We’re done’?”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“What would feel unfinished, even if the boxes were checked?”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“Where would declaring ‘done’ too early actually create risk?”</a:t>
            </a:r>
            <a:endParaRPr lang="en-US" dirty="0"/>
          </a:p>
          <a:p>
            <a:r>
              <a:rPr lang="en-US" b="1" dirty="0"/>
              <a:t>Watch-outs: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Don’t let this become a wish list—focus on </a:t>
            </a:r>
            <a:r>
              <a:rPr lang="en-US" i="1" dirty="0"/>
              <a:t>deal-breakers</a:t>
            </a:r>
            <a:r>
              <a:rPr lang="en-US" dirty="0"/>
              <a:t>, not nice-to-haves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Encourage specificity: “Can you give an example of what that would look like?”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B4E592-9857-A944-8396-879DFE2BFA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863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Purpose:</a:t>
            </a:r>
            <a:br>
              <a:rPr lang="en-US" dirty="0"/>
            </a:br>
            <a:r>
              <a:rPr lang="en-US" dirty="0"/>
              <a:t>Define the conditions for </a:t>
            </a:r>
            <a:r>
              <a:rPr lang="en-US" b="1" dirty="0"/>
              <a:t>long-term success and leadership confidence</a:t>
            </a:r>
            <a:r>
              <a:rPr lang="en-US" dirty="0"/>
              <a:t>.</a:t>
            </a:r>
          </a:p>
          <a:p>
            <a:r>
              <a:rPr lang="en-US" b="1" dirty="0"/>
              <a:t>Key Principles: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Shifts mindset from delivery to durability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Invites thinking about ownership, capability, and systems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Ensures leaders don’t get stuck in “project babysitting”</a:t>
            </a:r>
          </a:p>
          <a:p>
            <a:r>
              <a:rPr lang="en-US" b="1" dirty="0"/>
              <a:t>Key Prompts: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“What would make you comfortable handing this off and focusing elsewhere?”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“What mechanisms or people give you confidence it won’t backslide?”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“Would you be proud to walk away at this point?”</a:t>
            </a:r>
          </a:p>
          <a:p>
            <a:r>
              <a:rPr lang="en-US" b="1" dirty="0"/>
              <a:t>Watch-outs: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Avoid shallow answers like “we trained them”—push toward evidence of sustainability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someone says “we’ll never fully walk away,” acknowledge the nuance but ask: “What would let you step back meaningfully?”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B4E592-9857-A944-8396-879DFE2BFA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424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gnorg.com/" TargetMode="External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7.png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7.png"/><Relationship Id="rId18" Type="http://schemas.openxmlformats.org/officeDocument/2006/relationships/image" Target="../media/image26.svg"/><Relationship Id="rId3" Type="http://schemas.openxmlformats.org/officeDocument/2006/relationships/image" Target="../media/image15.svg"/><Relationship Id="rId7" Type="http://schemas.openxmlformats.org/officeDocument/2006/relationships/image" Target="../media/image33.png"/><Relationship Id="rId12" Type="http://schemas.openxmlformats.org/officeDocument/2006/relationships/image" Target="../media/image36.sv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2.sv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7.png"/><Relationship Id="rId10" Type="http://schemas.openxmlformats.org/officeDocument/2006/relationships/image" Target="../media/image20.sv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38.sv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7.png"/><Relationship Id="rId18" Type="http://schemas.openxmlformats.org/officeDocument/2006/relationships/image" Target="../media/image26.svg"/><Relationship Id="rId3" Type="http://schemas.openxmlformats.org/officeDocument/2006/relationships/image" Target="../media/image15.svg"/><Relationship Id="rId7" Type="http://schemas.openxmlformats.org/officeDocument/2006/relationships/image" Target="../media/image33.png"/><Relationship Id="rId12" Type="http://schemas.openxmlformats.org/officeDocument/2006/relationships/image" Target="../media/image36.sv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7.png"/><Relationship Id="rId10" Type="http://schemas.openxmlformats.org/officeDocument/2006/relationships/image" Target="../media/image20.sv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38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1657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38000">
                <a:srgbClr val="C642B2"/>
              </a:gs>
              <a:gs pos="0">
                <a:schemeClr val="accent2"/>
              </a:gs>
              <a:gs pos="99000">
                <a:schemeClr val="accent1">
                  <a:lumMod val="75000"/>
                  <a:alpha val="64967"/>
                </a:schemeClr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19120E6A-F5AA-05C7-A55E-5A71C42611C3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A04C4E-466F-6A68-3F7B-95B7EFFCF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286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55000">
                <a:srgbClr val="00B3C9"/>
              </a:gs>
              <a:gs pos="0">
                <a:schemeClr val="accent4">
                  <a:lumMod val="75000"/>
                </a:schemeClr>
              </a:gs>
              <a:gs pos="99000">
                <a:schemeClr val="accent3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A6C2187C-3B34-17A5-C480-B2964714BA1E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7856C-3684-E3F8-96B0-92EDB470C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0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>
                  <a:alpha val="95290"/>
                </a:schemeClr>
              </a:gs>
              <a:gs pos="35000">
                <a:srgbClr val="6C66E6"/>
              </a:gs>
              <a:gs pos="77000">
                <a:schemeClr val="accent2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9BAB1055-4EA4-1573-79F0-890501CA395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82B8-BC42-8C75-873D-9CE1DDF0D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69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2" name="Picture 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6512FEC0-ABE1-C72C-4BEE-71794FE2B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0"/>
            <a:ext cx="4509772" cy="6468256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04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52A11-1063-5082-47DE-60E77E12AA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18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72C72F-5ED5-DF82-1CF2-550A80C5C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3101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B46447-34CB-9BAE-166A-0BAE76B8DD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2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8B7A49-364A-0C6E-6DC8-83D89BF1D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79878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B1FEE7-C50F-1BCD-EDC7-D675E0A6B5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CE5D8F-8B13-2FBC-EE50-0C8F86F95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7550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027EE-D0A6-257B-1C7B-79F8596E1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0"/>
            <a:ext cx="4502046" cy="646507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E88939-2221-6C16-3FA4-4764470B0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5108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98EFFC-C5AA-6C64-38F4-068885496A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293078-0FCB-819B-74B5-1929729E7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55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1783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 descr="A purple and white cubes&#10;&#10;Description automatically generated">
            <a:extLst>
              <a:ext uri="{FF2B5EF4-FFF2-40B4-BE49-F238E27FC236}">
                <a16:creationId xmlns:a16="http://schemas.microsoft.com/office/drawing/2014/main" id="{DC41BC13-3A00-CB2D-524E-3084957706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7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F5A8BE-FD98-A1B5-BE9D-65FB80C15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21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03805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2025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138707-C4F3-3B17-DBEA-12D1F3E43B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58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2025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E068F8-9425-17A5-12FE-0FBBCD252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987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F861A-70EC-0D9B-358D-E1A654AA7A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71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2025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C5228-D07F-7DF7-7A8B-D49B3A1B9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1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752B9FB-C446-BEF2-14F2-8ECA85086982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3" name="Diamond 2">
              <a:extLst>
                <a:ext uri="{FF2B5EF4-FFF2-40B4-BE49-F238E27FC236}">
                  <a16:creationId xmlns:a16="http://schemas.microsoft.com/office/drawing/2014/main" id="{ED1ACA33-AE7F-F18D-CB48-DF1DB558B64F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18794FF-F6C8-78EC-9FC2-D62DDF321B00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9BCADDD-CD6A-F793-D8B5-4C068B2CF9C6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9233909-B9A4-603A-5BA4-0A3D401BCF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7AC32EC1-2AB2-F3C7-E0EA-AD78CC371020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F3D44C8E-2B84-F0A1-AC71-46A171131C3D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2193564-ECAE-D147-3744-52DB35F954D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FD99CAB-7C2C-C9C2-F8CA-1F627406C020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EDCFFAE-17B0-FC58-FEC7-20A743EDC509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1422085-CC28-017A-5730-9C80D1CC74F1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99B92CB3-AB72-1AB9-B3C1-EB5255739F9A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2025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B9559F3-50A0-AC97-7907-669424DA2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6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80A5A-8DCD-E67F-CA88-D6C075CFA956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808849EF-5AD1-411A-5CE4-8F4FE78ED554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280A38D-AA17-EED1-E859-847C973192F1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27E9B2E-C500-F540-FDD8-5EE11CE11A3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92DE173-BBE2-1C5E-B2E0-2C19AE13C133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1C9CDAFC-6D63-A64A-2C96-BF8D6EA162E3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F3C614AF-321D-DE0F-648A-EA409581ED60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64BF6E6-BC60-3699-E430-8665D921FC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1F7628-213B-1802-AD33-D4F991F586C1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25AB99F-7D41-DFE9-D353-B3F07BF176A5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975DB1-92FB-A2B2-7CD7-A39B96CD3217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DBF2C834-B734-A900-62E5-1BF68F47A1C8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32A34-558B-7D05-F484-3DAF3F5DBD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76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3A5C693-0A8E-392A-2606-62E5C1DD99E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2025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12" name="Picture 1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00F40789-746F-D54E-23A7-655DA2934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D1D84A-8F93-FB15-6859-4FDD307E1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0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EE8946-DA4C-DA4F-559A-B77D36475C7C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76BC3F83-A304-AA1C-01C7-E7C601BA3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2025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1D1749A-D0E4-4338-81DC-43732D19C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B2E3694-DEBC-BC4D-BA90-FA8E4941600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D3ADDE5D-F941-6EC1-9C38-2309E9F71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2" name="TextBox 1">
            <a:hlinkClick r:id="rId3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BCD30-CA65-7483-FB60-C9E6D8D493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66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2C584D3E-11E3-9F69-0900-9284C5FAC62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2025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5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A3862-1A6C-860D-A891-359370CC6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17383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643DF51-7633-25C4-1BDD-054CF8D4F5A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2025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A90374-A575-5177-145A-AAB0EB1241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4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D2005BD-7E38-7DF7-76A8-6F30B0ADBFC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F7E14D-DC71-82D6-CC77-73791B750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52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55519-53AA-04DA-B3B2-B64B2E164F50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2025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0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CE5E1-82EC-0F74-7BEA-5029B207FA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8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2B3279-CE02-7814-2123-CE3456DF6295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70000">
                <a:srgbClr val="E3E5FF"/>
              </a:gs>
              <a:gs pos="3100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C23575D-B602-9A15-7AFA-42CCB9DE8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BCCC3-FDF3-A57F-8484-37E9A790D64D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40DF69-FACD-F6FD-A06B-1E7D3DEC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A0D70-D812-0421-EE5A-B8ABA2A631FB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2025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CC01E797-1987-2330-4932-96AB7E37D2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 </a:t>
            </a:r>
            <a:br>
              <a:rPr lang="en-US" dirty="0"/>
            </a:br>
            <a:r>
              <a:rPr lang="en-US" dirty="0"/>
              <a:t>or delete box; 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95C951-0D1C-62FE-5F34-0DB530D38A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D60477-F6C0-E367-8C9A-52104E2D667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7815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4E1E44-392A-CF94-9116-63506559F8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577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593282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0309798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1070131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103690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55511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877636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503360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790537"/>
            <a:ext cx="11633200" cy="5386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9C980C6-4A4D-44D1-23EC-1E3505650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50" y="258534"/>
            <a:ext cx="5830865" cy="355271"/>
          </a:xfrm>
          <a:prstGeom prst="rect">
            <a:avLst/>
          </a:prstGeom>
        </p:spPr>
        <p:txBody>
          <a:bodyPr/>
          <a:lstStyle>
            <a:lvl1pPr>
              <a:defRPr sz="1599" b="0" i="0" kern="1100" spc="-53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683B6EA-0452-3FBA-E98F-1B5D2A4C4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6720" y="256710"/>
            <a:ext cx="5242560" cy="355271"/>
          </a:xfrm>
        </p:spPr>
        <p:txBody>
          <a:bodyPr anchor="ctr">
            <a:noAutofit/>
          </a:bodyPr>
          <a:lstStyle>
            <a:lvl1pPr marL="0" indent="0" algn="r">
              <a:buNone/>
              <a:defRPr sz="1332" b="0" i="0" kern="1100" spc="-53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3365941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6238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0402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80046"/>
                </a:schemeClr>
              </a:gs>
              <a:gs pos="50000">
                <a:srgbClr val="FF7B58"/>
              </a:gs>
              <a:gs pos="100000">
                <a:schemeClr val="accent6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BFD4B510-6422-5C69-1389-F7F96254EC3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D766225-4C62-0733-8949-C67DC1B122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451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42000">
                <a:srgbClr val="4FCD80"/>
              </a:gs>
              <a:gs pos="0">
                <a:schemeClr val="accent3"/>
              </a:gs>
              <a:gs pos="89000">
                <a:schemeClr val="accent5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75BA1D25-5665-01FF-60BC-A20D28DCBE99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5E6417B-7AA7-0C78-244A-E07421DA6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182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51000">
                <a:srgbClr val="4799EE"/>
              </a:gs>
              <a:gs pos="100000">
                <a:schemeClr val="accent4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3C6F18C9-DD89-8C50-CDE6-86FAD9D487E6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ACB504-EFAD-004B-2A3E-72A85C0D8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8372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47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1" r:id="rId3"/>
    <p:sldLayoutId id="2147483687" r:id="rId4"/>
    <p:sldLayoutId id="2147483686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792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792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4032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432" userDrawn="1">
          <p15:clr>
            <a:srgbClr val="F26B43"/>
          </p15:clr>
        </p15:guide>
        <p15:guide id="12" orient="horz" pos="4056" userDrawn="1">
          <p15:clr>
            <a:srgbClr val="F26B43"/>
          </p15:clr>
        </p15:guide>
        <p15:guide id="13" orient="horz" pos="6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3688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4" r:id="rId4"/>
    <p:sldLayoutId id="2147483676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17716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006B5-6FEB-8852-1AE0-D9494898303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4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9" r:id="rId2"/>
    <p:sldLayoutId id="2147483692" r:id="rId3"/>
    <p:sldLayoutId id="2147483693" r:id="rId4"/>
    <p:sldLayoutId id="2147483694" r:id="rId5"/>
    <p:sldLayoutId id="2147483695" r:id="rId6"/>
    <p:sldLayoutId id="2147483699" r:id="rId7"/>
    <p:sldLayoutId id="2147483697" r:id="rId8"/>
    <p:sldLayoutId id="2147483698" r:id="rId9"/>
    <p:sldLayoutId id="2147483696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 userDrawn="1">
          <p15:clr>
            <a:srgbClr val="F26B43"/>
          </p15:clr>
        </p15:guide>
        <p15:guide id="2" pos="3768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360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12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1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>
          <p15:clr>
            <a:srgbClr val="F26B43"/>
          </p15:clr>
        </p15:guide>
        <p15:guide id="2" pos="3792">
          <p15:clr>
            <a:srgbClr val="F26B43"/>
          </p15:clr>
        </p15:guide>
        <p15:guide id="3" pos="552">
          <p15:clr>
            <a:srgbClr val="F26B43"/>
          </p15:clr>
        </p15:guide>
        <p15:guide id="4" pos="7272">
          <p15:clr>
            <a:srgbClr val="F26B43"/>
          </p15:clr>
        </p15:guide>
        <p15:guide id="5" pos="168">
          <p15:clr>
            <a:srgbClr val="F26B43"/>
          </p15:clr>
        </p15:guide>
        <p15:guide id="6" orient="horz" pos="4200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888">
          <p15:clr>
            <a:srgbClr val="F26B43"/>
          </p15:clr>
        </p15:guide>
        <p15:guide id="9" pos="4032">
          <p15:clr>
            <a:srgbClr val="F26B43"/>
          </p15:clr>
        </p15:guide>
        <p15:guide id="10" pos="7512">
          <p15:clr>
            <a:srgbClr val="F26B43"/>
          </p15:clr>
        </p15:guide>
        <p15:guide id="11" orient="horz" pos="432">
          <p15:clr>
            <a:srgbClr val="F26B43"/>
          </p15:clr>
        </p15:guide>
        <p15:guide id="12" orient="horz" pos="4056">
          <p15:clr>
            <a:srgbClr val="F26B43"/>
          </p15:clr>
        </p15:guide>
        <p15:guide id="13" orient="horz" pos="6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E9CB6-9244-D5E0-57AA-378E60D06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Done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903472-2A14-5093-DAC6-67FF55D9F3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Presenter or Team Name</a:t>
            </a:r>
          </a:p>
          <a:p>
            <a:r>
              <a:rPr lang="en-US" sz="1000" b="0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1AE703-1B36-6864-4508-0C024ADF4A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Facilitation Guide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AB8CDF6-6FC1-D5F1-BAA3-8B358C6BFF3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713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5D650-B36A-780C-EB8D-F8CA325AF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Done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E6A01B-54F9-0992-F89C-79B4C3A118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The Finance Transformation is done when…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2A745EF-0B26-6B54-6034-5B2ABB2415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529062"/>
              </p:ext>
            </p:extLst>
          </p:nvPr>
        </p:nvGraphicFramePr>
        <p:xfrm>
          <a:off x="876300" y="1109663"/>
          <a:ext cx="10668000" cy="529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0660">
                  <a:extLst>
                    <a:ext uri="{9D8B030D-6E8A-4147-A177-3AD203B41FA5}">
                      <a16:colId xmlns:a16="http://schemas.microsoft.com/office/drawing/2014/main" val="3763663225"/>
                    </a:ext>
                  </a:extLst>
                </a:gridCol>
                <a:gridCol w="9197340">
                  <a:extLst>
                    <a:ext uri="{9D8B030D-6E8A-4147-A177-3AD203B41FA5}">
                      <a16:colId xmlns:a16="http://schemas.microsoft.com/office/drawing/2014/main" val="39675385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The Finance Transformation is done when…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43780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Structure and Roles Are Locked &amp; Loaded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73472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Org charts are complete, critical roles are filled, and stranded or non-Finance work has been transitioned out of Finance. We’ve shifted from generalists to specialists—each team focused on its defined scope, nothing more, nothing less.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777964"/>
                  </a:ext>
                </a:extLst>
              </a:tr>
              <a:tr h="1693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New Ways of Working Are the Norm</a:t>
                      </a:r>
                      <a:br>
                        <a:rPr lang="en-US" sz="1600" dirty="0"/>
                      </a:br>
                      <a:r>
                        <a:rPr lang="en-US" sz="1400" dirty="0"/>
                        <a:t>Standard work is documented, used, and measured. Daily Management is in place. Processes, KPIs, and decision rights run on a common cadence across regions—no more workarounds, just forward momentum.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3362"/>
                  </a:ext>
                </a:extLst>
              </a:tr>
              <a:tr h="159174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Leaders Lead, Teams Deliver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90588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Leaders aren’t chasing numbers or filling gaps—they’re focused on leading. Muda is reduced: less wasted time validating data, fewer back-and-</a:t>
                      </a:r>
                      <a:r>
                        <a:rPr lang="en-US" sz="1400" dirty="0" err="1"/>
                        <a:t>forths</a:t>
                      </a:r>
                      <a:r>
                        <a:rPr lang="en-US" sz="1400" dirty="0"/>
                        <a:t>, and no more rework from misaligned outputs. Teams deliver consistent, bottom-up insights, and accountability sits where it belongs.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283728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We’ve Let Go of the Old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54108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There’s no fallback to legacy habits.  Legal entities and approval matrices are aligned, and regional variations are managed intentionally—not accidentally.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68391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Operating Model Holds, Even When We Step Away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62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Ownership is embedded. RACIs are in place. When things go off-script, teams default to process—not heroics. Daily Management holds the line, metrics signal drift, and the work continues without intervention. This isn’t just a completed project—it’s a self-sustaining operating model.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75749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7C69D0B-D965-5B27-95B0-D2B9E8AE48DB}"/>
              </a:ext>
            </a:extLst>
          </p:cNvPr>
          <p:cNvSpPr/>
          <p:nvPr/>
        </p:nvSpPr>
        <p:spPr>
          <a:xfrm>
            <a:off x="6386513" y="0"/>
            <a:ext cx="5805487" cy="1056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This slide should be completed after the facilitated conversation of the previous 5 questions.  Ensure language is consistent with the style and tone of the organization, and that it incorporates the specific key shifts that were designed.</a:t>
            </a:r>
            <a:endParaRPr lang="en-US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95D3AB-1D2E-B18A-9802-9C365FF296B1}"/>
              </a:ext>
            </a:extLst>
          </p:cNvPr>
          <p:cNvSpPr/>
          <p:nvPr/>
        </p:nvSpPr>
        <p:spPr>
          <a:xfrm rot="19975918">
            <a:off x="4324771" y="2692906"/>
            <a:ext cx="4255137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947699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729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74F70B-562E-47F2-F4F6-2D91067BF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Purpose, Method, End State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C851AC-B99C-6F76-2A02-26CC4CE83D84}"/>
              </a:ext>
            </a:extLst>
          </p:cNvPr>
          <p:cNvSpPr/>
          <p:nvPr/>
        </p:nvSpPr>
        <p:spPr>
          <a:xfrm>
            <a:off x="876300" y="1202267"/>
            <a:ext cx="10668000" cy="445346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59F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Purpose: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6091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6091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Establish a shared understanding of what "done" looks like for key elements of the organizational transformation to ensure alignment, accountability, and clarity across stakeholders.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6091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59F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Method: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C59F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6091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facilitated session using prompts across transformation dimensions (work, structure, people &amp; rewards, leadership behavior, metrics)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6091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Pressure-test proposed criteria against real-world conditions and stakeholder expectations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6091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Capture agreement in a practical, measurable checklist to guide closure and accountability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6091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59F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End State: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6091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6091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Documented and agreed-upon Definition of Done that outlines observable, measurable indicators for transformation success—serving as a reference point for validation, closure, and sustainment planning.</a:t>
            </a:r>
          </a:p>
        </p:txBody>
      </p:sp>
    </p:spTree>
    <p:extLst>
      <p:ext uri="{BB962C8B-B14F-4D97-AF65-F5344CB8AC3E}">
        <p14:creationId xmlns:p14="http://schemas.microsoft.com/office/powerpoint/2010/main" val="318626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7ACCB-391B-9C4F-05D2-E36C57203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Definition of Done: Discussion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369325-A9EA-E1D5-E8B4-81522C77F7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What would a leader or employee experience that tells them it is working?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301E7-B497-84DB-FDAF-3031DA203F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When we say the transformation is complete, what will be true in the organization?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FB9366-1258-D92C-A2EB-76FD5B5A54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What would </a:t>
            </a:r>
            <a:r>
              <a:rPr lang="en-US" b="1" i="1"/>
              <a:t>not</a:t>
            </a:r>
            <a:r>
              <a:rPr lang="en-US"/>
              <a:t> be acceptable to call done?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D4FA34-B844-157F-DB83-BFB57359E0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What are you assuming is happening when we say this transformation is complete?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AE6E98-99C9-434E-B3CE-86DED65555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What needs to be in place for you to confidently step away from this and trust it will sustain?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676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>
            <a:extLst>
              <a:ext uri="{FF2B5EF4-FFF2-40B4-BE49-F238E27FC236}">
                <a16:creationId xmlns:a16="http://schemas.microsoft.com/office/drawing/2014/main" id="{F6234638-FEFA-107A-BFEB-D1A406EED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 dirty="0"/>
              <a:t>Why We Need a Definition of Done</a:t>
            </a:r>
          </a:p>
        </p:txBody>
      </p:sp>
      <p:sp>
        <p:nvSpPr>
          <p:cNvPr id="1033" name="Content Placeholder 2">
            <a:extLst>
              <a:ext uri="{FF2B5EF4-FFF2-40B4-BE49-F238E27FC236}">
                <a16:creationId xmlns:a16="http://schemas.microsoft.com/office/drawing/2014/main" id="{B3DC6FB1-DCF3-D511-C71D-F0B0426FC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39" y="1257300"/>
            <a:ext cx="5652589" cy="1925319"/>
          </a:xfrm>
        </p:spPr>
        <p:txBody>
          <a:bodyPr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In transformation, 'Done' isn't just about ticking off deliverables—it's about knowing when new ways of working are actually in place.</a:t>
            </a:r>
          </a:p>
        </p:txBody>
      </p:sp>
      <p:pic>
        <p:nvPicPr>
          <p:cNvPr id="1026" name="Picture 2" descr="7,900+ An Empty Road Disappearing Into The Distance Stock ...">
            <a:extLst>
              <a:ext uri="{FF2B5EF4-FFF2-40B4-BE49-F238E27FC236}">
                <a16:creationId xmlns:a16="http://schemas.microsoft.com/office/drawing/2014/main" id="{2F8B8DDC-0E6F-C7CE-194A-EAACD9B7D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0" r="20634" b="1"/>
          <a:stretch/>
        </p:blipFill>
        <p:spPr bwMode="auto">
          <a:xfrm>
            <a:off x="6782576" y="1257301"/>
            <a:ext cx="4756685" cy="4549733"/>
          </a:xfrm>
          <a:prstGeom prst="roundRect">
            <a:avLst>
              <a:gd name="adj" fmla="val 12559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Text Placeholder 4">
            <a:extLst>
              <a:ext uri="{FF2B5EF4-FFF2-40B4-BE49-F238E27FC236}">
                <a16:creationId xmlns:a16="http://schemas.microsoft.com/office/drawing/2014/main" id="{4D1392A4-5A9E-F48C-73BC-4BE990E3EF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6300" y="685800"/>
            <a:ext cx="10668000" cy="423863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0017AA-4F51-5175-1FBF-63A76A068D8D}"/>
              </a:ext>
            </a:extLst>
          </p:cNvPr>
          <p:cNvGraphicFramePr>
            <a:graphicFrameLocks noGrp="1"/>
          </p:cNvGraphicFramePr>
          <p:nvPr/>
        </p:nvGraphicFramePr>
        <p:xfrm>
          <a:off x="842030" y="3307542"/>
          <a:ext cx="5689398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699">
                  <a:extLst>
                    <a:ext uri="{9D8B030D-6E8A-4147-A177-3AD203B41FA5}">
                      <a16:colId xmlns:a16="http://schemas.microsoft.com/office/drawing/2014/main" val="2434622725"/>
                    </a:ext>
                  </a:extLst>
                </a:gridCol>
                <a:gridCol w="2844699">
                  <a:extLst>
                    <a:ext uri="{9D8B030D-6E8A-4147-A177-3AD203B41FA5}">
                      <a16:colId xmlns:a16="http://schemas.microsoft.com/office/drawing/2014/main" val="479306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IS NOT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084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 shared finish line everyone can see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 checklist of completed tasks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859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 filter to prioritize what still needs work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 vague, feel-good statement like “It’s working”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495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 tool to test adoption, not just activity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A one size fits all answer across all workstreams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005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624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A649EC5A-1BDF-5064-61DB-FC396C77D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we say the transformation is complete, what will be true in the organization?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5ECF43B-E0FE-9408-CDD4-BF25F7E0B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[Capture responses from the team]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673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63AFA-BFF4-0C56-6C59-A2565DC5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9B11301-3752-3AFF-312A-D218F477E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would a leader or employee experience that tells them it is working?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1B5C928-003C-4A1C-92EF-DD666A535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[Capture responses from the team]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6400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3D68E-1032-5774-FD66-840F23FD2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9F43AD4-F12B-38E7-E070-315FE9223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you assuming is happening when we say this transformation is complete?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78E359F-FD59-3519-5FD5-895C7F5BE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[Capture responses from the team]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9830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7A82D-B116-D752-22AC-3F68606E4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A4FC7A00-D367-BEA5-C85A-BA3ACC2D0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would not be acceptable to call done?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9CEB694-C1F0-1209-0583-2CA4B7C55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[Capture responses from the team]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95513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8156F-EFB0-E344-A96B-4D7A99A06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3EEF5200-F9AE-D702-4FB6-9C0C9F7A7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needs to be in place for you to confidently step away from this and trust it will sustain?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C315E6E-21EF-2600-6310-B75E333B4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[Capture responses from the team]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655507899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079E311-5BEB-4E44-BA3A-7A2C4D831EBE}" vid="{9B6CF26E-4631-D348-B25F-7641D6D70AA5}"/>
    </a:ext>
  </a:extLst>
</a:theme>
</file>

<file path=ppt/theme/theme2.xml><?xml version="1.0" encoding="utf-8"?>
<a:theme xmlns:a="http://schemas.openxmlformats.org/drawingml/2006/main" name="Divider A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079E311-5BEB-4E44-BA3A-7A2C4D831EBE}" vid="{61DFD27D-E754-AB44-A358-CF73CE1F103E}"/>
    </a:ext>
  </a:extLst>
</a:theme>
</file>

<file path=ppt/theme/theme3.xml><?xml version="1.0" encoding="utf-8"?>
<a:theme xmlns:a="http://schemas.openxmlformats.org/drawingml/2006/main" name="Divider B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079E311-5BEB-4E44-BA3A-7A2C4D831EBE}" vid="{A8D8025B-60AB-1E41-9047-1EB96D73D98B}"/>
    </a:ext>
  </a:extLst>
</a:theme>
</file>

<file path=ppt/theme/theme4.xml><?xml version="1.0" encoding="utf-8"?>
<a:theme xmlns:a="http://schemas.openxmlformats.org/drawingml/2006/main" name="Cover Slide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001">
          <a:schemeClr val="dk2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079E311-5BEB-4E44-BA3A-7A2C4D831EBE}" vid="{3635528A-1FEC-F749-991B-C83C75CF24DD}"/>
    </a:ext>
  </a:extLst>
</a:theme>
</file>

<file path=ppt/theme/theme5.xml><?xml version="1.0" encoding="utf-8"?>
<a:theme xmlns:a="http://schemas.openxmlformats.org/drawingml/2006/main" name="1_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079E311-5BEB-4E44-BA3A-7A2C4D831EBE}" vid="{9B6CF26E-4631-D348-B25F-7641D6D70AA5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E2FD414E46AD468CD185F1823A7E46" ma:contentTypeVersion="18" ma:contentTypeDescription="Create a new document." ma:contentTypeScope="" ma:versionID="c3ff0b50f4657fbb9a71ec48bfa4ed5b">
  <xsd:schema xmlns:xsd="http://www.w3.org/2001/XMLSchema" xmlns:xs="http://www.w3.org/2001/XMLSchema" xmlns:p="http://schemas.microsoft.com/office/2006/metadata/properties" xmlns:ns2="555bf7c1-5f59-42e2-8e0f-4ac4f9c5961f" xmlns:ns3="79e4151e-f1ac-4fb3-82e1-1489b5b10249" targetNamespace="http://schemas.microsoft.com/office/2006/metadata/properties" ma:root="true" ma:fieldsID="2a9d9b2affec0b692ec2675655342f3a" ns2:_="" ns3:_="">
    <xsd:import namespace="555bf7c1-5f59-42e2-8e0f-4ac4f9c5961f"/>
    <xsd:import namespace="79e4151e-f1ac-4fb3-82e1-1489b5b102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Sort" minOccurs="0"/>
                <xsd:element ref="ns2:RetentionEn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bf7c1-5f59-42e2-8e0f-4ac4f9c596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c9b1e84-fa20-4131-a140-7a6b937484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Sort" ma:index="23" nillable="true" ma:displayName="Sort" ma:decimals="0" ma:format="Dropdown" ma:indexed="true" ma:internalName="Sort" ma:percentage="FALSE">
      <xsd:simpleType>
        <xsd:restriction base="dms:Number"/>
      </xsd:simpleType>
    </xsd:element>
    <xsd:element name="RetentionEnd" ma:index="24" nillable="true" ma:displayName="Retention End" ma:format="DateOnly" ma:internalName="RetentionEnd">
      <xsd:simpleType>
        <xsd:restriction base="dms:DateTim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4151e-f1ac-4fb3-82e1-1489b5b1024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9edaf78-5612-43ff-9599-65e219bc04ed}" ma:internalName="TaxCatchAll" ma:showField="CatchAllData" ma:web="79e4151e-f1ac-4fb3-82e1-1489b5b102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tentionEnd xmlns="555bf7c1-5f59-42e2-8e0f-4ac4f9c5961f" xsi:nil="true"/>
    <TaxCatchAll xmlns="79e4151e-f1ac-4fb3-82e1-1489b5b10249" xsi:nil="true"/>
    <Sort xmlns="555bf7c1-5f59-42e2-8e0f-4ac4f9c5961f" xsi:nil="true"/>
    <lcf76f155ced4ddcb4097134ff3c332f xmlns="555bf7c1-5f59-42e2-8e0f-4ac4f9c5961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84A768-107A-4070-8D1D-FB5F9C1E0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5bf7c1-5f59-42e2-8e0f-4ac4f9c5961f"/>
    <ds:schemaRef ds:uri="79e4151e-f1ac-4fb3-82e1-1489b5b102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102D1D-FDCB-4CC9-B64B-68488A9D5291}">
  <ds:schemaRefs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79e4151e-f1ac-4fb3-82e1-1489b5b10249"/>
    <ds:schemaRef ds:uri="555bf7c1-5f59-42e2-8e0f-4ac4f9c5961f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BB5DDCE-905C-428E-9080-7F7A7609EB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Basic Layouts</Template>
  <TotalTime>185</TotalTime>
  <Words>1439</Words>
  <Application>Microsoft Macintosh PowerPoint</Application>
  <PresentationFormat>Widescreen</PresentationFormat>
  <Paragraphs>135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Wingdings</vt:lpstr>
      <vt:lpstr>Basic Layouts</vt:lpstr>
      <vt:lpstr>Divider A</vt:lpstr>
      <vt:lpstr>Divider B</vt:lpstr>
      <vt:lpstr>Cover Slides</vt:lpstr>
      <vt:lpstr>1_Basic Layouts</vt:lpstr>
      <vt:lpstr>Definition of Done</vt:lpstr>
      <vt:lpstr>Purpose, Method, End State</vt:lpstr>
      <vt:lpstr>Definition of Done: Discussion Questions</vt:lpstr>
      <vt:lpstr>Why We Need a Definition of Done</vt:lpstr>
      <vt:lpstr>When we say the transformation is complete, what will be true in the organization?</vt:lpstr>
      <vt:lpstr>What would a leader or employee experience that tells them it is working?</vt:lpstr>
      <vt:lpstr>What are you assuming is happening when we say this transformation is complete?</vt:lpstr>
      <vt:lpstr>What would not be acceptable to call done?</vt:lpstr>
      <vt:lpstr>What needs to be in place for you to confidently step away from this and trust it will sustain?</vt:lpstr>
      <vt:lpstr>Definition of Done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Adam Derk</dc:creator>
  <cp:lastModifiedBy>Adam Derk</cp:lastModifiedBy>
  <cp:revision>1</cp:revision>
  <dcterms:created xsi:type="dcterms:W3CDTF">2025-07-18T19:27:56Z</dcterms:created>
  <dcterms:modified xsi:type="dcterms:W3CDTF">2025-07-22T18:23:48Z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0x01010074E2FD414E46AD468CD185F1823A7E46</vt:lpwstr>
  </property>
  <property fmtid="{D5CDD505-2E9C-101B-9397-08002B2CF9AE}" pid="3" name="MediaServiceImageTags">
    <vt:lpwstr/>
  </property>
</Properties>
</file>