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11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3C6"/>
    <a:srgbClr val="3B59F3"/>
    <a:srgbClr val="FD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43"/>
  </p:normalViewPr>
  <p:slideViewPr>
    <p:cSldViewPr snapToGrid="0">
      <p:cViewPr varScale="1">
        <p:scale>
          <a:sx n="115" d="100"/>
          <a:sy n="115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54955-E31F-9BA1-EE1B-996C2ECB0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3CF85-0925-8193-C284-1A7C520E3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1DE52-8CF5-A2AD-9E60-A03C47606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82192-843C-4324-A536-E8DE5518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B18ED-DDF3-3DD1-03F6-C9EE40CF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9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22811-89BC-F8AD-F7CE-1EBF94B9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AEEA8-C8E5-B3A5-DEB5-722814009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4B6B6-6CAB-C293-066C-AA37E961F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7EC0E-F38E-8983-A4CB-87DB7FFA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F5A9A-F86C-B244-0561-03C6923DE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2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C1A7F-E40F-098F-59C1-6851FF0C4B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44DB3-FD57-81E2-CF9A-4AE1CBF49C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EF1ED-B92E-EB01-B96B-198C201D6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453CF-8179-AF59-5405-6C000AE3E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8E929-FC39-9CD1-FA57-F8FCE496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13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/>
              <a:t>© </a:t>
            </a:r>
            <a:r>
              <a:rPr lang="en-US" sz="700" err="1"/>
              <a:t>AlignOrg</a:t>
            </a:r>
            <a:r>
              <a:rPr lang="en-US" sz="70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64776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09914-880E-2998-4C94-FA1AE1706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74904-13FE-F8DE-5F42-705F9B02F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06A48-3B52-1641-FD27-C9481ED4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4B358-5E19-7142-1726-ACE0D0799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D55F2-19C6-EB3A-41A7-D3481A325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8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98F7D-3E21-4EB2-E551-0C2D25534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32A33-AA22-AC75-0E2D-A591551E1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B6008-4D83-DB1C-4346-E6B3B549F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55E2F-8BE0-0DB7-62FE-ADB220751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EA57D-15C7-C5BD-FA26-1747A0AC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67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6C37D-A68B-CD54-3A08-D0E69521B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AF1C4-535A-163E-31F0-3D466A6CD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161F5-C52C-CFA3-6459-BE8A87FFB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1495D-3201-6DFE-5270-A9B1CCA7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79C1E6-5D20-DC8E-7956-E260BADE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B2683-4E85-38C7-AD86-430FA1E01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0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6C9D4-5499-7680-D336-A0153DCF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EAA0A-8ED5-6F32-6A25-616B0170E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788E6-3111-48CA-C57E-F10FF86A4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46A848-7103-8876-2F35-E44D540F3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B644F7-4F50-ED7A-4413-07124FD2B8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05B8DA-BC6C-5378-FD64-A51A9226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586E45-F8A1-ABD5-0852-0718D5301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727A58-8347-681B-9D3D-68EDBB8A0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0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463F4-E657-52A1-173F-392AA7536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5E9004-38C1-45DE-DADE-7EAB429D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AA9AF-EFA8-EDF1-0400-E99E703FD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5E679-3781-E269-CAED-DCF58806C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6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8ACBD-625A-CB44-3B73-AF7C8671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6439D8-C376-3CC8-11DF-B36277D7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7BEF7-B222-74A0-5EEA-7AB5E68FD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DBCE6-43BF-8975-D8A4-A9B011583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3A1D8-9241-7130-1EE8-29A9865C5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AACC27-A0D7-A7AF-6D66-7CEED70E0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98B10-BE34-CD56-A76C-A23E3372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E791E-3107-8A3E-ECA4-EA19B892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61C5F-FE15-7130-6626-1A1C9E260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3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9F1C7-1878-F712-CECE-1A227EFF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AA84E-B0C7-BFFA-1255-5C74F0AF37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325C2-A236-B27D-016B-B89A50C7F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2EF04-4114-E898-8CA7-53570ABDF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24660-1CCA-4831-BF7B-82AB0D6AE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AE60FC-574F-6851-8FFE-37629AF8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2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4F72F7-9CF7-4779-4C2A-69290B370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AD2EC-A479-2BEB-2382-4D5C1E0E7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7FAEA-81D1-DAB3-1C1D-F3598D57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1FCEC-7961-AD44-99D3-0ED84581D35E}" type="datetimeFigureOut">
              <a:rPr lang="en-US" smtClean="0"/>
              <a:t>6/3/25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91FDD-1673-EB46-52E8-A4D5C1B64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94580-1B7B-FDAC-CC98-22897BEBD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139200-9001-974C-85DD-F6B80C149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7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94F5F-F43B-7F04-9810-E7778227A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B87F-65EA-C286-444A-7E780477B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Linkage Capture – Macro Design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1945C-5F4A-6C79-90D2-D094CC006A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Risks Created by the Organization Structure</a:t>
            </a:r>
          </a:p>
        </p:txBody>
      </p:sp>
      <p:graphicFrame>
        <p:nvGraphicFramePr>
          <p:cNvPr id="6" name="Group 110">
            <a:extLst>
              <a:ext uri="{FF2B5EF4-FFF2-40B4-BE49-F238E27FC236}">
                <a16:creationId xmlns:a16="http://schemas.microsoft.com/office/drawing/2014/main" id="{726C6916-6597-46C5-DDEF-C902C75A40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555365"/>
              </p:ext>
            </p:extLst>
          </p:nvPr>
        </p:nvGraphicFramePr>
        <p:xfrm>
          <a:off x="883356" y="1293876"/>
          <a:ext cx="10621931" cy="2886678"/>
        </p:xfrm>
        <a:graphic>
          <a:graphicData uri="http://schemas.openxmlformats.org/drawingml/2006/table">
            <a:tbl>
              <a:tblPr firstRow="1" firstCol="1"/>
              <a:tblGrid>
                <a:gridCol w="2668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8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5075">
                  <a:extLst>
                    <a:ext uri="{9D8B030D-6E8A-4147-A177-3AD203B41FA5}">
                      <a16:colId xmlns:a16="http://schemas.microsoft.com/office/drawing/2014/main" val="1542203904"/>
                    </a:ext>
                  </a:extLst>
                </a:gridCol>
              </a:tblGrid>
              <a:tr h="791248">
                <a:tc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Organizing Rationale Risk</a:t>
                      </a:r>
                      <a:endParaRPr kumimoji="0" lang="en-US" sz="16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8A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/>
                        </a:rPr>
                        <a:t>Recommended Linking Mechanism</a:t>
                      </a:r>
                    </a:p>
                  </a:txBody>
                  <a:tcPr marL="84626" marR="84626" marT="41571" marB="415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Additional Comments</a:t>
                      </a:r>
                    </a:p>
                  </a:txBody>
                  <a:tcPr marL="84626" marR="84626" marT="41571" marB="4157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59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888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/>
                          <a:cs typeface="Arial" panose="020B0604020202020204" pitchFamily="34" charset="0"/>
                        </a:rPr>
                        <a:t>Similar work is done by two different teams, but the work needs to be done the same way</a:t>
                      </a:r>
                      <a:endParaRPr kumimoji="0" lang="en-US" sz="14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E3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n-lt"/>
                        </a:rPr>
                        <a:t>Process / Technology – Workflow improvements</a:t>
                      </a: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Can be done after go live</a:t>
                      </a: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514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E3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514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E3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514"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E3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779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626" marR="84626" marT="41571" marB="415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E2671D1-5EE9-981B-9A2B-50473499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82" y="4604418"/>
            <a:ext cx="10642905" cy="1567782"/>
          </a:xfrm>
        </p:spPr>
        <p:txBody>
          <a:bodyPr/>
          <a:lstStyle/>
          <a:p>
            <a:pPr>
              <a:buClr>
                <a:schemeClr val="tx1"/>
              </a:buClr>
              <a:defRPr/>
            </a:pPr>
            <a:r>
              <a:rPr lang="en-US" altLang="en-US" sz="1600" b="0" dirty="0">
                <a:latin typeface="+mn-lt"/>
              </a:rPr>
              <a:t>Tips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latin typeface="+mn-lt"/>
              </a:rPr>
              <a:t>Linkage risks should be discussed as part of the organizing rationale discussion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latin typeface="+mn-lt"/>
              </a:rPr>
              <a:t>It is critical to carefully consider and articulate benefits and risks before completing this template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b="0" dirty="0">
                <a:latin typeface="+mn-lt"/>
              </a:rPr>
              <a:t>Use this template to align on the most critical risks and then capture high-level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530952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Linkage Capture – Macro Design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2025-06-03T18:26:11Z</dcterms:created>
  <dcterms:modified xsi:type="dcterms:W3CDTF">2025-06-03T18:27:45Z</dcterms:modified>
</cp:coreProperties>
</file>