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8" r:id="rId5"/>
    <p:sldMasterId id="2147483677" r:id="rId6"/>
    <p:sldMasterId id="2147483688" r:id="rId7"/>
  </p:sldMasterIdLst>
  <p:notesMasterIdLst>
    <p:notesMasterId r:id="rId167"/>
  </p:notesMasterIdLst>
  <p:sldIdLst>
    <p:sldId id="274" r:id="rId8"/>
    <p:sldId id="290" r:id="rId9"/>
    <p:sldId id="291" r:id="rId10"/>
    <p:sldId id="292" r:id="rId11"/>
    <p:sldId id="303" r:id="rId12"/>
    <p:sldId id="2147480992" r:id="rId13"/>
    <p:sldId id="2147481156" r:id="rId14"/>
    <p:sldId id="2147481000" r:id="rId15"/>
    <p:sldId id="2147481001" r:id="rId16"/>
    <p:sldId id="308" r:id="rId17"/>
    <p:sldId id="2147481005" r:id="rId18"/>
    <p:sldId id="2147480994" r:id="rId19"/>
    <p:sldId id="2147481051" r:id="rId20"/>
    <p:sldId id="310" r:id="rId21"/>
    <p:sldId id="2145706701" r:id="rId22"/>
    <p:sldId id="2147480534" r:id="rId23"/>
    <p:sldId id="2147481150" r:id="rId24"/>
    <p:sldId id="2147480995" r:id="rId25"/>
    <p:sldId id="2147480996" r:id="rId26"/>
    <p:sldId id="2147481021" r:id="rId27"/>
    <p:sldId id="2147481022" r:id="rId28"/>
    <p:sldId id="318" r:id="rId29"/>
    <p:sldId id="2147481009" r:id="rId30"/>
    <p:sldId id="2147481024" r:id="rId31"/>
    <p:sldId id="2147481026" r:id="rId32"/>
    <p:sldId id="2147481031" r:id="rId33"/>
    <p:sldId id="328" r:id="rId34"/>
    <p:sldId id="2147481025" r:id="rId35"/>
    <p:sldId id="2147481034" r:id="rId36"/>
    <p:sldId id="2147481159" r:id="rId37"/>
    <p:sldId id="2147481028" r:id="rId38"/>
    <p:sldId id="2147481033" r:id="rId39"/>
    <p:sldId id="293" r:id="rId40"/>
    <p:sldId id="2147481036" r:id="rId41"/>
    <p:sldId id="1824" r:id="rId42"/>
    <p:sldId id="2147481037" r:id="rId43"/>
    <p:sldId id="2147480101" r:id="rId44"/>
    <p:sldId id="2147481161" r:id="rId45"/>
    <p:sldId id="2147481042" r:id="rId46"/>
    <p:sldId id="2147481043" r:id="rId47"/>
    <p:sldId id="2147481155" r:id="rId48"/>
    <p:sldId id="2147481154" r:id="rId49"/>
    <p:sldId id="2147481038" r:id="rId50"/>
    <p:sldId id="2147481160" r:id="rId51"/>
    <p:sldId id="2147482560" r:id="rId52"/>
    <p:sldId id="2147481050" r:id="rId53"/>
    <p:sldId id="2147481053" r:id="rId54"/>
    <p:sldId id="2147481068" r:id="rId55"/>
    <p:sldId id="2147481069" r:id="rId56"/>
    <p:sldId id="2147481064" r:id="rId57"/>
    <p:sldId id="2147481072" r:id="rId58"/>
    <p:sldId id="2147481071" r:id="rId59"/>
    <p:sldId id="2147481073" r:id="rId60"/>
    <p:sldId id="2147481074" r:id="rId61"/>
    <p:sldId id="2147480831" r:id="rId62"/>
    <p:sldId id="2147481066" r:id="rId63"/>
    <p:sldId id="2147480830" r:id="rId64"/>
    <p:sldId id="2147482564" r:id="rId65"/>
    <p:sldId id="271" r:id="rId66"/>
    <p:sldId id="2147481060" r:id="rId67"/>
    <p:sldId id="2147481077" r:id="rId68"/>
    <p:sldId id="2147481078" r:id="rId69"/>
    <p:sldId id="2147481079" r:id="rId70"/>
    <p:sldId id="2147482561" r:id="rId71"/>
    <p:sldId id="2147482562" r:id="rId72"/>
    <p:sldId id="2147481084" r:id="rId73"/>
    <p:sldId id="2147481061" r:id="rId74"/>
    <p:sldId id="2147481080" r:id="rId75"/>
    <p:sldId id="2147481086" r:id="rId76"/>
    <p:sldId id="2147481082" r:id="rId77"/>
    <p:sldId id="2147481087" r:id="rId78"/>
    <p:sldId id="2147481090" r:id="rId79"/>
    <p:sldId id="2147481091" r:id="rId80"/>
    <p:sldId id="2147481092" r:id="rId81"/>
    <p:sldId id="2147481083" r:id="rId82"/>
    <p:sldId id="2147481093" r:id="rId83"/>
    <p:sldId id="2147481101" r:id="rId84"/>
    <p:sldId id="2147481094" r:id="rId85"/>
    <p:sldId id="2147481102" r:id="rId86"/>
    <p:sldId id="2147481103" r:id="rId87"/>
    <p:sldId id="2147481104" r:id="rId88"/>
    <p:sldId id="2147482563" r:id="rId89"/>
    <p:sldId id="2147480856" r:id="rId90"/>
    <p:sldId id="2147480846" r:id="rId91"/>
    <p:sldId id="2147480866" r:id="rId92"/>
    <p:sldId id="2147480863" r:id="rId93"/>
    <p:sldId id="2147480864" r:id="rId94"/>
    <p:sldId id="2147480871" r:id="rId95"/>
    <p:sldId id="2147481108" r:id="rId96"/>
    <p:sldId id="2147480868" r:id="rId97"/>
    <p:sldId id="2147480874" r:id="rId98"/>
    <p:sldId id="2147480875" r:id="rId99"/>
    <p:sldId id="2147480883" r:id="rId100"/>
    <p:sldId id="2147481109" r:id="rId101"/>
    <p:sldId id="2147480884" r:id="rId102"/>
    <p:sldId id="2147480896" r:id="rId103"/>
    <p:sldId id="2147481110" r:id="rId104"/>
    <p:sldId id="2147481095" r:id="rId105"/>
    <p:sldId id="2147481148" r:id="rId106"/>
    <p:sldId id="2147481158" r:id="rId107"/>
    <p:sldId id="2147481111" r:id="rId108"/>
    <p:sldId id="2147481099" r:id="rId109"/>
    <p:sldId id="2147481115" r:id="rId110"/>
    <p:sldId id="2147480888" r:id="rId111"/>
    <p:sldId id="2147481116" r:id="rId112"/>
    <p:sldId id="2147481157" r:id="rId113"/>
    <p:sldId id="2147481117" r:id="rId114"/>
    <p:sldId id="2147480911" r:id="rId115"/>
    <p:sldId id="2147480913" r:id="rId116"/>
    <p:sldId id="2147480915" r:id="rId117"/>
    <p:sldId id="2147481118" r:id="rId118"/>
    <p:sldId id="2147481119" r:id="rId119"/>
    <p:sldId id="2147480919" r:id="rId120"/>
    <p:sldId id="2147481113" r:id="rId121"/>
    <p:sldId id="2147481114" r:id="rId122"/>
    <p:sldId id="2147481120" r:id="rId123"/>
    <p:sldId id="2147481127" r:id="rId124"/>
    <p:sldId id="2147481128" r:id="rId125"/>
    <p:sldId id="2147480929" r:id="rId126"/>
    <p:sldId id="327" r:id="rId127"/>
    <p:sldId id="2147480936" r:id="rId128"/>
    <p:sldId id="2147481129" r:id="rId129"/>
    <p:sldId id="2147480948" r:id="rId130"/>
    <p:sldId id="2147480908" r:id="rId131"/>
    <p:sldId id="295" r:id="rId132"/>
    <p:sldId id="294" r:id="rId133"/>
    <p:sldId id="2147481130" r:id="rId134"/>
    <p:sldId id="2147481131" r:id="rId135"/>
    <p:sldId id="2147481132" r:id="rId136"/>
    <p:sldId id="2147480989" r:id="rId137"/>
    <p:sldId id="2147481121" r:id="rId138"/>
    <p:sldId id="2147481122" r:id="rId139"/>
    <p:sldId id="2147481133" r:id="rId140"/>
    <p:sldId id="289" r:id="rId141"/>
    <p:sldId id="2147481134" r:id="rId142"/>
    <p:sldId id="2147481135" r:id="rId143"/>
    <p:sldId id="2147481151" r:id="rId144"/>
    <p:sldId id="2147481138" r:id="rId145"/>
    <p:sldId id="2147480960" r:id="rId146"/>
    <p:sldId id="2147480966" r:id="rId147"/>
    <p:sldId id="2147480961" r:id="rId148"/>
    <p:sldId id="2147481149" r:id="rId149"/>
    <p:sldId id="2147481002" r:id="rId150"/>
    <p:sldId id="2147480967" r:id="rId151"/>
    <p:sldId id="2147480973" r:id="rId152"/>
    <p:sldId id="2147480974" r:id="rId153"/>
    <p:sldId id="2147480969" r:id="rId154"/>
    <p:sldId id="2147480970" r:id="rId155"/>
    <p:sldId id="2147480962" r:id="rId156"/>
    <p:sldId id="2147480975" r:id="rId157"/>
    <p:sldId id="340" r:id="rId158"/>
    <p:sldId id="342" r:id="rId159"/>
    <p:sldId id="2147480978" r:id="rId160"/>
    <p:sldId id="343" r:id="rId161"/>
    <p:sldId id="2147481152" r:id="rId162"/>
    <p:sldId id="2147481126" r:id="rId163"/>
    <p:sldId id="2147481146" r:id="rId164"/>
    <p:sldId id="2147481147" r:id="rId165"/>
    <p:sldId id="280" r:id="rId1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or Notes" id="{8ED3DAE2-E0B2-8742-A134-AFE443C9AE2B}">
          <p14:sldIdLst/>
        </p14:section>
        <p14:section name="Guiding Princples" id="{19113B24-A4BE-384E-845F-36B0852D8C24}">
          <p14:sldIdLst/>
        </p14:section>
        <p14:section name="Macro Presentation" id="{56AB57AB-538F-F943-8FE5-1E4BDFBFB913}">
          <p14:sldIdLst>
            <p14:sldId id="274"/>
          </p14:sldIdLst>
        </p14:section>
        <p14:section name="Set-Up and Introduction" id="{A7D8CF64-2BEC-5D49-864F-1EB0CAD3DAEB}">
          <p14:sldIdLst>
            <p14:sldId id="290"/>
            <p14:sldId id="291"/>
            <p14:sldId id="292"/>
            <p14:sldId id="303"/>
            <p14:sldId id="2147480992"/>
            <p14:sldId id="2147481156"/>
          </p14:sldIdLst>
        </p14:section>
        <p14:section name="The Organizational Cube" id="{86AE8F34-3F74-AC42-8EC1-8E8102FB802F}">
          <p14:sldIdLst>
            <p14:sldId id="2147481000"/>
            <p14:sldId id="2147481001"/>
            <p14:sldId id="308"/>
            <p14:sldId id="2147481005"/>
            <p14:sldId id="2147480994"/>
            <p14:sldId id="2147481051"/>
            <p14:sldId id="310"/>
            <p14:sldId id="2145706701"/>
            <p14:sldId id="2147480534"/>
            <p14:sldId id="2147481150"/>
            <p14:sldId id="2147480995"/>
            <p14:sldId id="2147480996"/>
          </p14:sldIdLst>
        </p14:section>
        <p14:section name="Interview Synopsis" id="{21C7B781-4EE9-024C-9C5A-50D133E43456}">
          <p14:sldIdLst/>
        </p14:section>
        <p14:section name="Strategy – Stakeholder Analysis" id="{13ADB0D5-C126-334C-A2D7-3B55E10B69F9}">
          <p14:sldIdLst>
            <p14:sldId id="2147481021"/>
            <p14:sldId id="2147481022"/>
            <p14:sldId id="318"/>
            <p14:sldId id="2147481009"/>
            <p14:sldId id="2147481024"/>
            <p14:sldId id="2147481026"/>
            <p14:sldId id="2147481031"/>
            <p14:sldId id="328"/>
            <p14:sldId id="2147481025"/>
          </p14:sldIdLst>
        </p14:section>
        <p14:section name="Strategy - ANCHOR" id="{456EE5BA-A9E4-9C4F-8F33-E8705F21C26F}">
          <p14:sldIdLst>
            <p14:sldId id="2147481034"/>
            <p14:sldId id="2147481159"/>
            <p14:sldId id="2147481028"/>
            <p14:sldId id="2147481033"/>
            <p14:sldId id="293"/>
            <p14:sldId id="2147481036"/>
            <p14:sldId id="1824"/>
            <p14:sldId id="2147481037"/>
            <p14:sldId id="2147480101"/>
            <p14:sldId id="2147481161"/>
          </p14:sldIdLst>
        </p14:section>
        <p14:section name="Capabilities" id="{7E911FAC-69C2-3943-9DA1-DE67460199C4}">
          <p14:sldIdLst>
            <p14:sldId id="2147481042"/>
            <p14:sldId id="2147481043"/>
            <p14:sldId id="2147481155"/>
            <p14:sldId id="2147481154"/>
            <p14:sldId id="2147481038"/>
            <p14:sldId id="2147481160"/>
            <p14:sldId id="2147482560"/>
            <p14:sldId id="2147481050"/>
            <p14:sldId id="2147481053"/>
          </p14:sldIdLst>
        </p14:section>
        <p14:section name="Strategy - Design Principles" id="{D568DA9A-0B9D-744C-BB13-78D278FC669C}">
          <p14:sldIdLst>
            <p14:sldId id="2147481068"/>
            <p14:sldId id="2147481069"/>
            <p14:sldId id="2147481064"/>
            <p14:sldId id="2147481072"/>
            <p14:sldId id="2147481071"/>
          </p14:sldIdLst>
        </p14:section>
        <p14:section name="Work" id="{32308EC8-D8C3-9A4F-B154-56361F4A0437}">
          <p14:sldIdLst>
            <p14:sldId id="2147481073"/>
            <p14:sldId id="2147481074"/>
            <p14:sldId id="2147480831"/>
            <p14:sldId id="2147481066"/>
            <p14:sldId id="2147480830"/>
            <p14:sldId id="2147482564"/>
            <p14:sldId id="271"/>
            <p14:sldId id="2147481060"/>
            <p14:sldId id="2147481077"/>
            <p14:sldId id="2147481078"/>
            <p14:sldId id="2147481079"/>
            <p14:sldId id="2147482561"/>
            <p14:sldId id="2147482562"/>
          </p14:sldIdLst>
        </p14:section>
        <p14:section name="Work - Operating Model and Work Grouping" id="{EEF9CB5A-49BE-E145-8811-970504752DE0}">
          <p14:sldIdLst>
            <p14:sldId id="2147481084"/>
            <p14:sldId id="2147481061"/>
            <p14:sldId id="2147481080"/>
            <p14:sldId id="2147481086"/>
            <p14:sldId id="2147481082"/>
            <p14:sldId id="2147481087"/>
            <p14:sldId id="2147481090"/>
            <p14:sldId id="2147481091"/>
            <p14:sldId id="2147481092"/>
            <p14:sldId id="2147481083"/>
            <p14:sldId id="2147481093"/>
            <p14:sldId id="2147481101"/>
            <p14:sldId id="2147481094"/>
            <p14:sldId id="2147481102"/>
          </p14:sldIdLst>
        </p14:section>
        <p14:section name="Structure" id="{31C9F007-FF94-F247-B74B-D4DFC9363C15}">
          <p14:sldIdLst>
            <p14:sldId id="2147481103"/>
            <p14:sldId id="2147481104"/>
          </p14:sldIdLst>
        </p14:section>
        <p14:section name="Stucture - Organizing Rationale" id="{850AC5D9-9444-E847-9DEB-504234A7FBC5}">
          <p14:sldIdLst>
            <p14:sldId id="2147482563"/>
            <p14:sldId id="2147480856"/>
            <p14:sldId id="2147480846"/>
            <p14:sldId id="2147480866"/>
            <p14:sldId id="2147480863"/>
            <p14:sldId id="2147480864"/>
            <p14:sldId id="2147480871"/>
            <p14:sldId id="2147481108"/>
            <p14:sldId id="2147480868"/>
            <p14:sldId id="2147480874"/>
            <p14:sldId id="2147480875"/>
            <p14:sldId id="2147480883"/>
            <p14:sldId id="2147481109"/>
            <p14:sldId id="2147480884"/>
            <p14:sldId id="2147480896"/>
            <p14:sldId id="2147481110"/>
            <p14:sldId id="2147481095"/>
            <p14:sldId id="2147481148"/>
            <p14:sldId id="2147481158"/>
            <p14:sldId id="2147481111"/>
            <p14:sldId id="2147481099"/>
            <p14:sldId id="2147481115"/>
            <p14:sldId id="2147480888"/>
            <p14:sldId id="2147481116"/>
            <p14:sldId id="2147481157"/>
          </p14:sldIdLst>
        </p14:section>
        <p14:section name="Structure - Decision Rights" id="{8B69B4F3-F77D-8749-805A-4DFA237E58B6}">
          <p14:sldIdLst>
            <p14:sldId id="2147481117"/>
            <p14:sldId id="2147480911"/>
            <p14:sldId id="2147480913"/>
            <p14:sldId id="2147480915"/>
          </p14:sldIdLst>
        </p14:section>
        <p14:section name="Info &amp; Metrics - Organization Scorecard" id="{8F5FC27D-0E00-6B40-B339-094BD2A86C21}">
          <p14:sldIdLst>
            <p14:sldId id="2147481118"/>
            <p14:sldId id="2147481119"/>
            <p14:sldId id="2147480919"/>
            <p14:sldId id="2147481113"/>
            <p14:sldId id="2147481114"/>
            <p14:sldId id="2147481120"/>
          </p14:sldIdLst>
        </p14:section>
        <p14:section name="People &amp; Rewards - Role Design" id="{4B0E3EB8-93D3-444D-9DD7-32217B488255}">
          <p14:sldIdLst>
            <p14:sldId id="2147481127"/>
            <p14:sldId id="2147481128"/>
            <p14:sldId id="2147480929"/>
            <p14:sldId id="327"/>
            <p14:sldId id="2147480936"/>
          </p14:sldIdLst>
        </p14:section>
        <p14:section name="Leadership &amp; Culture" id="{AF645B68-CB27-4142-B560-12594E7E7A4E}">
          <p14:sldIdLst>
            <p14:sldId id="2147481129"/>
            <p14:sldId id="2147480948"/>
            <p14:sldId id="2147480908"/>
            <p14:sldId id="295"/>
            <p14:sldId id="294"/>
            <p14:sldId id="2147481130"/>
          </p14:sldIdLst>
        </p14:section>
        <p14:section name="Macro - Micro Bridge" id="{BC791FAA-3B61-A641-A49A-6E3AC23DDAA4}">
          <p14:sldIdLst>
            <p14:sldId id="2147481131"/>
            <p14:sldId id="2147481132"/>
            <p14:sldId id="2147480989"/>
            <p14:sldId id="2147481121"/>
            <p14:sldId id="2147481122"/>
            <p14:sldId id="2147481133"/>
            <p14:sldId id="289"/>
            <p14:sldId id="2147481134"/>
            <p14:sldId id="2147481135"/>
            <p14:sldId id="2147481151"/>
            <p14:sldId id="2147481138"/>
            <p14:sldId id="2147480960"/>
            <p14:sldId id="2147480966"/>
            <p14:sldId id="2147480961"/>
            <p14:sldId id="2147481149"/>
            <p14:sldId id="2147481002"/>
            <p14:sldId id="2147480967"/>
            <p14:sldId id="2147480973"/>
            <p14:sldId id="2147480974"/>
            <p14:sldId id="2147480969"/>
            <p14:sldId id="2147480970"/>
            <p14:sldId id="2147480962"/>
            <p14:sldId id="2147480975"/>
            <p14:sldId id="340"/>
            <p14:sldId id="342"/>
            <p14:sldId id="2147480978"/>
            <p14:sldId id="343"/>
            <p14:sldId id="2147481152"/>
            <p14:sldId id="2147481126"/>
            <p14:sldId id="2147481146"/>
            <p14:sldId id="2147481147"/>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58A6B2-4CAA-8B9F-B2B2-A121EBB56186}" name="Sharon Moura" initials="SM" userId="S::sharon.moura@alignorg.com::1591bab4-70f8-44e8-8a3e-5b2acc276a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C59F3"/>
    <a:srgbClr val="234F8A"/>
    <a:srgbClr val="F7AA04"/>
    <a:srgbClr val="EFF1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27CA90-4470-FD4C-A2C6-3B6B5A10B26B}" v="3" dt="2026-09-08T18:44:14.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41"/>
    <p:restoredTop sz="94658"/>
  </p:normalViewPr>
  <p:slideViewPr>
    <p:cSldViewPr snapToGrid="0">
      <p:cViewPr varScale="1">
        <p:scale>
          <a:sx n="116" d="100"/>
          <a:sy n="116" d="100"/>
        </p:scale>
        <p:origin x="10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70" Type="http://schemas.openxmlformats.org/officeDocument/2006/relationships/theme" Target="theme/theme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2.xml"/><Relationship Id="rId95" Type="http://schemas.openxmlformats.org/officeDocument/2006/relationships/slide" Target="slides/slide88.xml"/><Relationship Id="rId160" Type="http://schemas.openxmlformats.org/officeDocument/2006/relationships/slide" Target="slides/slide153.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71" Type="http://schemas.openxmlformats.org/officeDocument/2006/relationships/tableStyles" Target="tableStyles.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54" Type="http://schemas.openxmlformats.org/officeDocument/2006/relationships/slide" Target="slides/slide47.xml"/><Relationship Id="rId75" Type="http://schemas.openxmlformats.org/officeDocument/2006/relationships/slide" Target="slides/slide68.xml"/><Relationship Id="rId96" Type="http://schemas.openxmlformats.org/officeDocument/2006/relationships/slide" Target="slides/slide89.xml"/><Relationship Id="rId140" Type="http://schemas.openxmlformats.org/officeDocument/2006/relationships/slide" Target="slides/slide133.xml"/><Relationship Id="rId161" Type="http://schemas.openxmlformats.org/officeDocument/2006/relationships/slide" Target="slides/slide154.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72" Type="http://schemas.microsoft.com/office/2016/11/relationships/changesInfo" Target="changesInfos/changesInfo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167"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73" Type="http://schemas.microsoft.com/office/2015/10/relationships/revisionInfo" Target="revisionInfo.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microsoft.com/office/2018/10/relationships/authors" Target="author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slide" Target="slides/slide158.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 Id="rId70" Type="http://schemas.openxmlformats.org/officeDocument/2006/relationships/slide" Target="slides/slide63.xml"/><Relationship Id="rId91" Type="http://schemas.openxmlformats.org/officeDocument/2006/relationships/slide" Target="slides/slide84.xml"/><Relationship Id="rId145" Type="http://schemas.openxmlformats.org/officeDocument/2006/relationships/slide" Target="slides/slide138.xml"/><Relationship Id="rId166" Type="http://schemas.openxmlformats.org/officeDocument/2006/relationships/slide" Target="slides/slide1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Wilding" userId="4552ce5a-3255-4c45-9fa4-ecf8275afada" providerId="ADAL" clId="{3E79D3FA-69B3-5CD5-90C6-30E050605C18}"/>
    <pc:docChg chg="custSel addSld delSld modSld modSection">
      <pc:chgData name="Luke Wilding" userId="4552ce5a-3255-4c45-9fa4-ecf8275afada" providerId="ADAL" clId="{3E79D3FA-69B3-5CD5-90C6-30E050605C18}" dt="2026-09-08T18:44:21.888" v="24" actId="2696"/>
      <pc:docMkLst>
        <pc:docMk/>
      </pc:docMkLst>
      <pc:sldChg chg="modSp mod">
        <pc:chgData name="Luke Wilding" userId="4552ce5a-3255-4c45-9fa4-ecf8275afada" providerId="ADAL" clId="{3E79D3FA-69B3-5CD5-90C6-30E050605C18}" dt="2026-09-08T18:31:32.637" v="19" actId="20577"/>
        <pc:sldMkLst>
          <pc:docMk/>
          <pc:sldMk cId="1533822987" sldId="2147481021"/>
        </pc:sldMkLst>
        <pc:spChg chg="mod">
          <ac:chgData name="Luke Wilding" userId="4552ce5a-3255-4c45-9fa4-ecf8275afada" providerId="ADAL" clId="{3E79D3FA-69B3-5CD5-90C6-30E050605C18}" dt="2026-09-08T18:31:32.637" v="19" actId="20577"/>
          <ac:spMkLst>
            <pc:docMk/>
            <pc:sldMk cId="1533822987" sldId="2147481021"/>
            <ac:spMk id="3" creationId="{9BEE39C5-6904-4112-532E-ADB75C915F82}"/>
          </ac:spMkLst>
        </pc:spChg>
      </pc:sldChg>
      <pc:sldChg chg="addSp modSp">
        <pc:chgData name="Luke Wilding" userId="4552ce5a-3255-4c45-9fa4-ecf8275afada" providerId="ADAL" clId="{3E79D3FA-69B3-5CD5-90C6-30E050605C18}" dt="2026-09-08T18:42:57.367" v="20"/>
        <pc:sldMkLst>
          <pc:docMk/>
          <pc:sldMk cId="994451274" sldId="2147481084"/>
        </pc:sldMkLst>
        <pc:picChg chg="add mod">
          <ac:chgData name="Luke Wilding" userId="4552ce5a-3255-4c45-9fa4-ecf8275afada" providerId="ADAL" clId="{3E79D3FA-69B3-5CD5-90C6-30E050605C18}" dt="2026-09-08T18:42:57.367" v="20"/>
          <ac:picMkLst>
            <pc:docMk/>
            <pc:sldMk cId="994451274" sldId="2147481084"/>
            <ac:picMk id="27" creationId="{E9057BAA-DAC7-0D80-0F23-18617B9E1BE1}"/>
          </ac:picMkLst>
        </pc:picChg>
      </pc:sldChg>
      <pc:sldChg chg="addSp modSp">
        <pc:chgData name="Luke Wilding" userId="4552ce5a-3255-4c45-9fa4-ecf8275afada" providerId="ADAL" clId="{3E79D3FA-69B3-5CD5-90C6-30E050605C18}" dt="2026-09-08T18:43:03.670" v="21"/>
        <pc:sldMkLst>
          <pc:docMk/>
          <pc:sldMk cId="4034728000" sldId="2147481102"/>
        </pc:sldMkLst>
        <pc:picChg chg="add mod">
          <ac:chgData name="Luke Wilding" userId="4552ce5a-3255-4c45-9fa4-ecf8275afada" providerId="ADAL" clId="{3E79D3FA-69B3-5CD5-90C6-30E050605C18}" dt="2026-09-08T18:43:03.670" v="21"/>
          <ac:picMkLst>
            <pc:docMk/>
            <pc:sldMk cId="4034728000" sldId="2147481102"/>
            <ac:picMk id="28" creationId="{FD2C58F1-B577-37F8-723F-2F9710E8122E}"/>
          </ac:picMkLst>
        </pc:picChg>
      </pc:sldChg>
      <pc:sldChg chg="del">
        <pc:chgData name="Luke Wilding" userId="4552ce5a-3255-4c45-9fa4-ecf8275afada" providerId="ADAL" clId="{3E79D3FA-69B3-5CD5-90C6-30E050605C18}" dt="2026-09-08T18:44:21.888" v="24" actId="2696"/>
        <pc:sldMkLst>
          <pc:docMk/>
          <pc:sldMk cId="770534180" sldId="2147481105"/>
        </pc:sldMkLst>
      </pc:sldChg>
      <pc:sldChg chg="delSp add mod">
        <pc:chgData name="Luke Wilding" userId="4552ce5a-3255-4c45-9fa4-ecf8275afada" providerId="ADAL" clId="{3E79D3FA-69B3-5CD5-90C6-30E050605C18}" dt="2026-09-08T18:44:18.914" v="23" actId="478"/>
        <pc:sldMkLst>
          <pc:docMk/>
          <pc:sldMk cId="3118764094" sldId="2147482563"/>
        </pc:sldMkLst>
        <pc:picChg chg="del">
          <ac:chgData name="Luke Wilding" userId="4552ce5a-3255-4c45-9fa4-ecf8275afada" providerId="ADAL" clId="{3E79D3FA-69B3-5CD5-90C6-30E050605C18}" dt="2026-09-08T18:44:18.914" v="23" actId="478"/>
          <ac:picMkLst>
            <pc:docMk/>
            <pc:sldMk cId="3118764094" sldId="2147482563"/>
            <ac:picMk id="3" creationId="{CA42FD79-59D4-FB1D-363D-A06984D5C5D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2#9">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707AE-C416-234C-B007-F01ED2A907E8}" type="doc">
      <dgm:prSet loTypeId="urn:microsoft.com/office/officeart/2005/8/layout/radial1" loCatId="" qsTypeId="urn:microsoft.com/office/officeart/2005/8/quickstyle/simple1#16" qsCatId="simple" csTypeId="urn:microsoft.com/office/officeart/2005/8/colors/accent0_2#9" csCatId="mainScheme" phldr="1"/>
      <dgm:spPr/>
      <dgm:t>
        <a:bodyPr/>
        <a:lstStyle/>
        <a:p>
          <a:endParaRPr lang="en-US"/>
        </a:p>
      </dgm:t>
    </dgm:pt>
    <dgm:pt modelId="{A2FADB21-DB14-5444-A6C4-585C1DE6D072}">
      <dgm:prSet phldrT="[Text]" custT="1"/>
      <dgm:spPr/>
      <dgm:t>
        <a:bodyPr/>
        <a:lstStyle/>
        <a:p>
          <a:r>
            <a:rPr lang="en-US" sz="1400" b="1">
              <a:solidFill>
                <a:schemeClr val="tx1"/>
              </a:solidFill>
              <a:latin typeface="Arial" panose="020B0604020202020204" pitchFamily="34" charset="0"/>
              <a:cs typeface="Arial" panose="020B0604020202020204" pitchFamily="34" charset="0"/>
            </a:rPr>
            <a:t>Lowest Total Cost</a:t>
          </a:r>
          <a:endParaRPr lang="en-US" sz="1400" b="1"/>
        </a:p>
      </dgm:t>
    </dgm:pt>
    <dgm:pt modelId="{20FF091E-23E3-F54F-9527-E816525A1733}" type="parTrans" cxnId="{950AF102-D8B9-4243-9288-46CFB4DFF2F2}">
      <dgm:prSet/>
      <dgm:spPr/>
      <dgm:t>
        <a:bodyPr/>
        <a:lstStyle/>
        <a:p>
          <a:endParaRPr lang="en-US" sz="1800"/>
        </a:p>
      </dgm:t>
    </dgm:pt>
    <dgm:pt modelId="{9A810A3F-786B-5141-958F-7B2B9D486B76}" type="sibTrans" cxnId="{950AF102-D8B9-4243-9288-46CFB4DFF2F2}">
      <dgm:prSet/>
      <dgm:spPr/>
      <dgm:t>
        <a:bodyPr/>
        <a:lstStyle/>
        <a:p>
          <a:endParaRPr lang="en-US" sz="1800"/>
        </a:p>
      </dgm:t>
    </dgm:pt>
    <dgm:pt modelId="{27C6F8E3-4CE0-6546-B0F5-E4EC1EAF280E}">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Efficient Aircraft Fleet Management</a:t>
          </a:r>
        </a:p>
      </dgm:t>
    </dgm:pt>
    <dgm:pt modelId="{F545CA13-209F-1342-8264-077B2BDFC7AA}" type="parTrans" cxnId="{DF2E0FF9-E3D9-0547-B7C5-F646BCA5C4FE}">
      <dgm:prSet custT="1"/>
      <dgm:spPr/>
      <dgm:t>
        <a:bodyPr/>
        <a:lstStyle/>
        <a:p>
          <a:endParaRPr lang="en-US" sz="900"/>
        </a:p>
      </dgm:t>
    </dgm:pt>
    <dgm:pt modelId="{E44CB905-0F17-ED44-AFD8-C13D09A13EE0}" type="sibTrans" cxnId="{DF2E0FF9-E3D9-0547-B7C5-F646BCA5C4FE}">
      <dgm:prSet/>
      <dgm:spPr/>
      <dgm:t>
        <a:bodyPr/>
        <a:lstStyle/>
        <a:p>
          <a:endParaRPr lang="en-US" sz="3200"/>
        </a:p>
      </dgm:t>
    </dgm:pt>
    <dgm:pt modelId="{A4BC2B06-2385-BC4F-ABEE-57041761BD7E}">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Outsourced/ Contracted Airport Operations Management</a:t>
          </a:r>
        </a:p>
      </dgm:t>
    </dgm:pt>
    <dgm:pt modelId="{27D7CC02-2C2D-F442-836A-CF5CCFF963F6}" type="parTrans" cxnId="{1C2BF0EA-2D22-7C4D-AA40-125398360A3C}">
      <dgm:prSet custT="1"/>
      <dgm:spPr/>
      <dgm:t>
        <a:bodyPr/>
        <a:lstStyle/>
        <a:p>
          <a:endParaRPr lang="en-US" sz="900"/>
        </a:p>
      </dgm:t>
    </dgm:pt>
    <dgm:pt modelId="{30779793-7013-5447-AA79-DBA61FD4663F}" type="sibTrans" cxnId="{1C2BF0EA-2D22-7C4D-AA40-125398360A3C}">
      <dgm:prSet/>
      <dgm:spPr/>
      <dgm:t>
        <a:bodyPr/>
        <a:lstStyle/>
        <a:p>
          <a:endParaRPr lang="en-US" sz="3200"/>
        </a:p>
      </dgm:t>
    </dgm:pt>
    <dgm:pt modelId="{C690E899-7E58-4046-ACF1-DA79C726C8AC}">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Secondary Airport Partnering &amp; Facilities Management</a:t>
          </a:r>
        </a:p>
      </dgm:t>
    </dgm:pt>
    <dgm:pt modelId="{779DADC2-B2B2-7642-A97C-F5C67959B088}" type="parTrans" cxnId="{9ACBA9F5-7342-5C49-8E10-B421EF277574}">
      <dgm:prSet custT="1"/>
      <dgm:spPr/>
      <dgm:t>
        <a:bodyPr/>
        <a:lstStyle/>
        <a:p>
          <a:endParaRPr lang="en-US" sz="900"/>
        </a:p>
      </dgm:t>
    </dgm:pt>
    <dgm:pt modelId="{D342C0E6-1F62-B74B-9CA2-520B73048CA8}" type="sibTrans" cxnId="{9ACBA9F5-7342-5C49-8E10-B421EF277574}">
      <dgm:prSet/>
      <dgm:spPr/>
      <dgm:t>
        <a:bodyPr/>
        <a:lstStyle/>
        <a:p>
          <a:endParaRPr lang="en-US" sz="3200"/>
        </a:p>
      </dgm:t>
    </dgm:pt>
    <dgm:pt modelId="{51EC90DE-4F1E-6148-B2C9-7A398B7D16C1}">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Cost-Conscious Route Planning</a:t>
          </a:r>
        </a:p>
      </dgm:t>
    </dgm:pt>
    <dgm:pt modelId="{7B8F4880-CF55-A44B-B605-BDC690496C53}" type="parTrans" cxnId="{37441A90-C086-A246-923E-972D9FDED73C}">
      <dgm:prSet custT="1"/>
      <dgm:spPr/>
      <dgm:t>
        <a:bodyPr/>
        <a:lstStyle/>
        <a:p>
          <a:endParaRPr lang="en-US" sz="900"/>
        </a:p>
      </dgm:t>
    </dgm:pt>
    <dgm:pt modelId="{159F8BE7-A0E8-1F4A-AE63-B6F07BCE64D3}" type="sibTrans" cxnId="{37441A90-C086-A246-923E-972D9FDED73C}">
      <dgm:prSet/>
      <dgm:spPr/>
      <dgm:t>
        <a:bodyPr/>
        <a:lstStyle/>
        <a:p>
          <a:endParaRPr lang="en-US" sz="3200"/>
        </a:p>
      </dgm:t>
    </dgm:pt>
    <dgm:pt modelId="{1965A0B5-4C13-CB4B-92BD-BB87A53A2604}">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Minimalist Crew Staffing &amp; Pay for Performance</a:t>
          </a:r>
        </a:p>
      </dgm:t>
    </dgm:pt>
    <dgm:pt modelId="{6FAC867C-5E8F-2B42-BA30-FF21FFBA2CCD}" type="parTrans" cxnId="{4B8FAFF3-1193-5841-A819-D3EA2724B2E3}">
      <dgm:prSet custT="1"/>
      <dgm:spPr/>
      <dgm:t>
        <a:bodyPr/>
        <a:lstStyle/>
        <a:p>
          <a:endParaRPr lang="en-US" sz="900"/>
        </a:p>
      </dgm:t>
    </dgm:pt>
    <dgm:pt modelId="{C755E735-7F87-5E40-83FE-40C608DFF86A}" type="sibTrans" cxnId="{4B8FAFF3-1193-5841-A819-D3EA2724B2E3}">
      <dgm:prSet/>
      <dgm:spPr/>
      <dgm:t>
        <a:bodyPr/>
        <a:lstStyle/>
        <a:p>
          <a:endParaRPr lang="en-US" sz="3200"/>
        </a:p>
      </dgm:t>
    </dgm:pt>
    <dgm:pt modelId="{E5BB5332-F988-0B43-B9DF-C47DD22A1938}">
      <dgm:prSet phldrT="[Text]" custT="1"/>
      <dgm:spPr>
        <a:noFill/>
        <a:ln>
          <a:solidFill>
            <a:schemeClr val="tx2"/>
          </a:solidFill>
        </a:ln>
      </dgm:spPr>
      <dgm:t>
        <a:bodyPr/>
        <a:lstStyle/>
        <a:p>
          <a:r>
            <a:rPr lang="en-US" sz="1000">
              <a:solidFill>
                <a:schemeClr val="tx1"/>
              </a:solidFill>
              <a:latin typeface="Arial" panose="020B0604020202020204" pitchFamily="34" charset="0"/>
              <a:cs typeface="Arial" panose="020B0604020202020204" pitchFamily="34" charset="0"/>
            </a:rPr>
            <a:t>Maintenance Optimization &amp; Turnaround Management</a:t>
          </a:r>
        </a:p>
      </dgm:t>
    </dgm:pt>
    <dgm:pt modelId="{A05D309F-CA90-3845-85F4-549934AF15DC}" type="parTrans" cxnId="{4F5ED6EF-D132-4C42-9DF2-DB89BBC42DBC}">
      <dgm:prSet custT="1"/>
      <dgm:spPr/>
      <dgm:t>
        <a:bodyPr/>
        <a:lstStyle/>
        <a:p>
          <a:endParaRPr lang="en-US" sz="900"/>
        </a:p>
      </dgm:t>
    </dgm:pt>
    <dgm:pt modelId="{6B115A97-AE01-FF4F-86E4-6DF44BE3A5EC}" type="sibTrans" cxnId="{4F5ED6EF-D132-4C42-9DF2-DB89BBC42DBC}">
      <dgm:prSet/>
      <dgm:spPr/>
      <dgm:t>
        <a:bodyPr/>
        <a:lstStyle/>
        <a:p>
          <a:endParaRPr lang="en-US" sz="3200"/>
        </a:p>
      </dgm:t>
    </dgm:pt>
    <dgm:pt modelId="{C6521B0F-617C-C84F-9A3C-7C01D988E509}">
      <dgm:prSet phldrT="[Text]" custT="1"/>
      <dgm:spPr>
        <a:noFill/>
        <a:ln>
          <a:solidFill>
            <a:schemeClr val="tx2"/>
          </a:solidFill>
        </a:ln>
      </dgm:spPr>
      <dgm:t>
        <a:bodyPr/>
        <a:lstStyle/>
        <a:p>
          <a:r>
            <a:rPr lang="en-US" sz="1000" baseline="0">
              <a:solidFill>
                <a:schemeClr val="tx1"/>
              </a:solidFill>
              <a:latin typeface="Arial" panose="020B0604020202020204" pitchFamily="34" charset="0"/>
              <a:cs typeface="Arial" panose="020B0604020202020204" pitchFamily="34" charset="0"/>
            </a:rPr>
            <a:t>Union &amp; Vendor Management</a:t>
          </a:r>
          <a:endParaRPr lang="en-US" sz="1000">
            <a:solidFill>
              <a:schemeClr val="tx1"/>
            </a:solidFill>
            <a:latin typeface="Arial" panose="020B0604020202020204" pitchFamily="34" charset="0"/>
            <a:cs typeface="Arial" panose="020B0604020202020204" pitchFamily="34" charset="0"/>
          </a:endParaRPr>
        </a:p>
      </dgm:t>
    </dgm:pt>
    <dgm:pt modelId="{B4131402-1623-0048-A95F-E70B0B9E705C}" type="parTrans" cxnId="{AEB95467-4471-5843-A167-722B4D9E36C8}">
      <dgm:prSet custT="1"/>
      <dgm:spPr/>
      <dgm:t>
        <a:bodyPr/>
        <a:lstStyle/>
        <a:p>
          <a:endParaRPr lang="en-US" sz="900"/>
        </a:p>
      </dgm:t>
    </dgm:pt>
    <dgm:pt modelId="{8C0756C8-085B-9E44-BC6C-85BC21C36020}" type="sibTrans" cxnId="{AEB95467-4471-5843-A167-722B4D9E36C8}">
      <dgm:prSet/>
      <dgm:spPr/>
      <dgm:t>
        <a:bodyPr/>
        <a:lstStyle/>
        <a:p>
          <a:endParaRPr lang="en-US" sz="3200"/>
        </a:p>
      </dgm:t>
    </dgm:pt>
    <dgm:pt modelId="{DE1BB734-8F19-1141-ADC6-0BCA51D7D971}">
      <dgm:prSet phldrT="[Text]" custT="1"/>
      <dgm:spPr>
        <a:noFill/>
        <a:ln>
          <a:solidFill>
            <a:schemeClr val="tx2"/>
          </a:solidFill>
        </a:ln>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7E8CE606-7AF6-204C-8EEF-EC1B440D973F}" type="parTrans" cxnId="{39750DB2-1F2B-4A44-BFCD-BC6D406A178D}">
      <dgm:prSet/>
      <dgm:spPr/>
      <dgm:t>
        <a:bodyPr/>
        <a:lstStyle/>
        <a:p>
          <a:endParaRPr lang="en-US"/>
        </a:p>
      </dgm:t>
    </dgm:pt>
    <dgm:pt modelId="{8FEB1D1F-9446-1743-9A40-DA779E374BE5}" type="sibTrans" cxnId="{39750DB2-1F2B-4A44-BFCD-BC6D406A178D}">
      <dgm:prSet/>
      <dgm:spPr/>
      <dgm:t>
        <a:bodyPr/>
        <a:lstStyle/>
        <a:p>
          <a:endParaRPr lang="en-US"/>
        </a:p>
      </dgm:t>
    </dgm:pt>
    <dgm:pt modelId="{5D1A984C-6C6F-5946-9D72-06B326877229}" type="pres">
      <dgm:prSet presAssocID="{4A4707AE-C416-234C-B007-F01ED2A907E8}" presName="cycle" presStyleCnt="0">
        <dgm:presLayoutVars>
          <dgm:chMax val="1"/>
          <dgm:dir/>
          <dgm:animLvl val="ctr"/>
          <dgm:resizeHandles val="exact"/>
        </dgm:presLayoutVars>
      </dgm:prSet>
      <dgm:spPr/>
    </dgm:pt>
    <dgm:pt modelId="{5DB96A4A-FA67-5843-B594-0A5E11ABF569}" type="pres">
      <dgm:prSet presAssocID="{A2FADB21-DB14-5444-A6C4-585C1DE6D072}" presName="centerShape" presStyleLbl="node0" presStyleIdx="0" presStyleCnt="1"/>
      <dgm:spPr/>
    </dgm:pt>
    <dgm:pt modelId="{E75D30A4-FFC8-0145-86C7-6A19195138D9}" type="pres">
      <dgm:prSet presAssocID="{F545CA13-209F-1342-8264-077B2BDFC7AA}" presName="Name9" presStyleLbl="parChTrans1D2" presStyleIdx="0" presStyleCnt="7"/>
      <dgm:spPr/>
    </dgm:pt>
    <dgm:pt modelId="{A78C4313-F90D-5545-A8D5-14C1713F9371}" type="pres">
      <dgm:prSet presAssocID="{F545CA13-209F-1342-8264-077B2BDFC7AA}" presName="connTx" presStyleLbl="parChTrans1D2" presStyleIdx="0" presStyleCnt="7"/>
      <dgm:spPr/>
    </dgm:pt>
    <dgm:pt modelId="{F2CD3FAE-6F95-6B47-9113-2E84F0F4DE81}" type="pres">
      <dgm:prSet presAssocID="{27C6F8E3-4CE0-6546-B0F5-E4EC1EAF280E}" presName="node" presStyleLbl="node1" presStyleIdx="0" presStyleCnt="7">
        <dgm:presLayoutVars>
          <dgm:bulletEnabled val="1"/>
        </dgm:presLayoutVars>
      </dgm:prSet>
      <dgm:spPr/>
    </dgm:pt>
    <dgm:pt modelId="{E7C23196-2187-DB46-9919-2ACDA7D93267}" type="pres">
      <dgm:prSet presAssocID="{27D7CC02-2C2D-F442-836A-CF5CCFF963F6}" presName="Name9" presStyleLbl="parChTrans1D2" presStyleIdx="1" presStyleCnt="7"/>
      <dgm:spPr/>
    </dgm:pt>
    <dgm:pt modelId="{7CB60259-FC8E-504C-9A00-0F07BACA4487}" type="pres">
      <dgm:prSet presAssocID="{27D7CC02-2C2D-F442-836A-CF5CCFF963F6}" presName="connTx" presStyleLbl="parChTrans1D2" presStyleIdx="1" presStyleCnt="7"/>
      <dgm:spPr/>
    </dgm:pt>
    <dgm:pt modelId="{4AD84A09-0D5F-2747-94A7-B001AA49B56B}" type="pres">
      <dgm:prSet presAssocID="{A4BC2B06-2385-BC4F-ABEE-57041761BD7E}" presName="node" presStyleLbl="node1" presStyleIdx="1" presStyleCnt="7">
        <dgm:presLayoutVars>
          <dgm:bulletEnabled val="1"/>
        </dgm:presLayoutVars>
      </dgm:prSet>
      <dgm:spPr/>
    </dgm:pt>
    <dgm:pt modelId="{8B861766-5632-7840-ABC2-E8E63DCF7759}" type="pres">
      <dgm:prSet presAssocID="{779DADC2-B2B2-7642-A97C-F5C67959B088}" presName="Name9" presStyleLbl="parChTrans1D2" presStyleIdx="2" presStyleCnt="7"/>
      <dgm:spPr/>
    </dgm:pt>
    <dgm:pt modelId="{E83446C9-1163-4649-91A5-EF13D8CFDB5D}" type="pres">
      <dgm:prSet presAssocID="{779DADC2-B2B2-7642-A97C-F5C67959B088}" presName="connTx" presStyleLbl="parChTrans1D2" presStyleIdx="2" presStyleCnt="7"/>
      <dgm:spPr/>
    </dgm:pt>
    <dgm:pt modelId="{DC0B5701-8D63-9A42-8876-FCE67CE76A3F}" type="pres">
      <dgm:prSet presAssocID="{C690E899-7E58-4046-ACF1-DA79C726C8AC}" presName="node" presStyleLbl="node1" presStyleIdx="2" presStyleCnt="7">
        <dgm:presLayoutVars>
          <dgm:bulletEnabled val="1"/>
        </dgm:presLayoutVars>
      </dgm:prSet>
      <dgm:spPr/>
    </dgm:pt>
    <dgm:pt modelId="{DD0B3E32-0B6A-9744-8D48-11494B5B4952}" type="pres">
      <dgm:prSet presAssocID="{B4131402-1623-0048-A95F-E70B0B9E705C}" presName="Name9" presStyleLbl="parChTrans1D2" presStyleIdx="3" presStyleCnt="7"/>
      <dgm:spPr/>
    </dgm:pt>
    <dgm:pt modelId="{7F239296-EDA7-8C47-B9A9-609C77C4E8DD}" type="pres">
      <dgm:prSet presAssocID="{B4131402-1623-0048-A95F-E70B0B9E705C}" presName="connTx" presStyleLbl="parChTrans1D2" presStyleIdx="3" presStyleCnt="7"/>
      <dgm:spPr/>
    </dgm:pt>
    <dgm:pt modelId="{A8433469-63A9-2645-9DED-14B586293309}" type="pres">
      <dgm:prSet presAssocID="{C6521B0F-617C-C84F-9A3C-7C01D988E509}" presName="node" presStyleLbl="node1" presStyleIdx="3" presStyleCnt="7">
        <dgm:presLayoutVars>
          <dgm:bulletEnabled val="1"/>
        </dgm:presLayoutVars>
      </dgm:prSet>
      <dgm:spPr/>
    </dgm:pt>
    <dgm:pt modelId="{6170F698-EDA6-6445-A491-FF7EDA7A7B36}" type="pres">
      <dgm:prSet presAssocID="{7B8F4880-CF55-A44B-B605-BDC690496C53}" presName="Name9" presStyleLbl="parChTrans1D2" presStyleIdx="4" presStyleCnt="7"/>
      <dgm:spPr/>
    </dgm:pt>
    <dgm:pt modelId="{EA200A74-AF89-214E-A5BC-74519699CA8A}" type="pres">
      <dgm:prSet presAssocID="{7B8F4880-CF55-A44B-B605-BDC690496C53}" presName="connTx" presStyleLbl="parChTrans1D2" presStyleIdx="4" presStyleCnt="7"/>
      <dgm:spPr/>
    </dgm:pt>
    <dgm:pt modelId="{7B1DDDC5-239A-214B-9A1B-FF906344759D}" type="pres">
      <dgm:prSet presAssocID="{51EC90DE-4F1E-6148-B2C9-7A398B7D16C1}" presName="node" presStyleLbl="node1" presStyleIdx="4" presStyleCnt="7">
        <dgm:presLayoutVars>
          <dgm:bulletEnabled val="1"/>
        </dgm:presLayoutVars>
      </dgm:prSet>
      <dgm:spPr/>
    </dgm:pt>
    <dgm:pt modelId="{FF62EEA2-FC45-AD40-8621-713A41815D10}" type="pres">
      <dgm:prSet presAssocID="{A05D309F-CA90-3845-85F4-549934AF15DC}" presName="Name9" presStyleLbl="parChTrans1D2" presStyleIdx="5" presStyleCnt="7"/>
      <dgm:spPr/>
    </dgm:pt>
    <dgm:pt modelId="{CD36E2FF-0354-6E47-8C90-E67BD3B27271}" type="pres">
      <dgm:prSet presAssocID="{A05D309F-CA90-3845-85F4-549934AF15DC}" presName="connTx" presStyleLbl="parChTrans1D2" presStyleIdx="5" presStyleCnt="7"/>
      <dgm:spPr/>
    </dgm:pt>
    <dgm:pt modelId="{9A2E6E24-053B-714E-9BBB-9A0B307D76CC}" type="pres">
      <dgm:prSet presAssocID="{E5BB5332-F988-0B43-B9DF-C47DD22A1938}" presName="node" presStyleLbl="node1" presStyleIdx="5" presStyleCnt="7">
        <dgm:presLayoutVars>
          <dgm:bulletEnabled val="1"/>
        </dgm:presLayoutVars>
      </dgm:prSet>
      <dgm:spPr/>
    </dgm:pt>
    <dgm:pt modelId="{5157D679-DA4B-894D-B0CE-258128CC48C4}" type="pres">
      <dgm:prSet presAssocID="{6FAC867C-5E8F-2B42-BA30-FF21FFBA2CCD}" presName="Name9" presStyleLbl="parChTrans1D2" presStyleIdx="6" presStyleCnt="7"/>
      <dgm:spPr/>
    </dgm:pt>
    <dgm:pt modelId="{693A2460-9047-F243-9AEB-7759FF328887}" type="pres">
      <dgm:prSet presAssocID="{6FAC867C-5E8F-2B42-BA30-FF21FFBA2CCD}" presName="connTx" presStyleLbl="parChTrans1D2" presStyleIdx="6" presStyleCnt="7"/>
      <dgm:spPr/>
    </dgm:pt>
    <dgm:pt modelId="{A3782134-1410-F745-8E87-DD841FA3416A}" type="pres">
      <dgm:prSet presAssocID="{1965A0B5-4C13-CB4B-92BD-BB87A53A2604}" presName="node" presStyleLbl="node1" presStyleIdx="6" presStyleCnt="7">
        <dgm:presLayoutVars>
          <dgm:bulletEnabled val="1"/>
        </dgm:presLayoutVars>
      </dgm:prSet>
      <dgm:spPr/>
    </dgm:pt>
  </dgm:ptLst>
  <dgm:cxnLst>
    <dgm:cxn modelId="{950AF102-D8B9-4243-9288-46CFB4DFF2F2}" srcId="{4A4707AE-C416-234C-B007-F01ED2A907E8}" destId="{A2FADB21-DB14-5444-A6C4-585C1DE6D072}" srcOrd="0" destOrd="0" parTransId="{20FF091E-23E3-F54F-9527-E816525A1733}" sibTransId="{9A810A3F-786B-5141-958F-7B2B9D486B76}"/>
    <dgm:cxn modelId="{FA06510F-DA3A-D84E-A0B8-F8949EF08C9B}" type="presOf" srcId="{27D7CC02-2C2D-F442-836A-CF5CCFF963F6}" destId="{7CB60259-FC8E-504C-9A00-0F07BACA4487}" srcOrd="1" destOrd="0" presId="urn:microsoft.com/office/officeart/2005/8/layout/radial1"/>
    <dgm:cxn modelId="{8416ED23-F026-4B4A-B306-1B52B447105E}" type="presOf" srcId="{E5BB5332-F988-0B43-B9DF-C47DD22A1938}" destId="{9A2E6E24-053B-714E-9BBB-9A0B307D76CC}" srcOrd="0" destOrd="0" presId="urn:microsoft.com/office/officeart/2005/8/layout/radial1"/>
    <dgm:cxn modelId="{5E847C25-1D75-1442-A799-33EA84A87688}" type="presOf" srcId="{7B8F4880-CF55-A44B-B605-BDC690496C53}" destId="{EA200A74-AF89-214E-A5BC-74519699CA8A}" srcOrd="1" destOrd="0" presId="urn:microsoft.com/office/officeart/2005/8/layout/radial1"/>
    <dgm:cxn modelId="{D3040D44-B6B5-6446-A3A1-0F67C3E822B7}" type="presOf" srcId="{6FAC867C-5E8F-2B42-BA30-FF21FFBA2CCD}" destId="{693A2460-9047-F243-9AEB-7759FF328887}" srcOrd="1" destOrd="0" presId="urn:microsoft.com/office/officeart/2005/8/layout/radial1"/>
    <dgm:cxn modelId="{0F1C2555-F1D1-F244-A0D8-B3E737121F62}" type="presOf" srcId="{C6521B0F-617C-C84F-9A3C-7C01D988E509}" destId="{A8433469-63A9-2645-9DED-14B586293309}" srcOrd="0" destOrd="0" presId="urn:microsoft.com/office/officeart/2005/8/layout/radial1"/>
    <dgm:cxn modelId="{51701D5D-C2C0-2340-98FE-0E82E2E22DD5}" type="presOf" srcId="{B4131402-1623-0048-A95F-E70B0B9E705C}" destId="{7F239296-EDA7-8C47-B9A9-609C77C4E8DD}" srcOrd="1" destOrd="0" presId="urn:microsoft.com/office/officeart/2005/8/layout/radial1"/>
    <dgm:cxn modelId="{AEB95467-4471-5843-A167-722B4D9E36C8}" srcId="{A2FADB21-DB14-5444-A6C4-585C1DE6D072}" destId="{C6521B0F-617C-C84F-9A3C-7C01D988E509}" srcOrd="3" destOrd="0" parTransId="{B4131402-1623-0048-A95F-E70B0B9E705C}" sibTransId="{8C0756C8-085B-9E44-BC6C-85BC21C36020}"/>
    <dgm:cxn modelId="{4E70686D-7936-5D49-A19D-6A3DD91E6AB4}" type="presOf" srcId="{27C6F8E3-4CE0-6546-B0F5-E4EC1EAF280E}" destId="{F2CD3FAE-6F95-6B47-9113-2E84F0F4DE81}" srcOrd="0" destOrd="0" presId="urn:microsoft.com/office/officeart/2005/8/layout/radial1"/>
    <dgm:cxn modelId="{2CBDCE7D-4FEB-3A4A-B7FD-6C19C4654816}" type="presOf" srcId="{A2FADB21-DB14-5444-A6C4-585C1DE6D072}" destId="{5DB96A4A-FA67-5843-B594-0A5E11ABF569}" srcOrd="0" destOrd="0" presId="urn:microsoft.com/office/officeart/2005/8/layout/radial1"/>
    <dgm:cxn modelId="{E005B589-D259-5040-8666-E329DC2E4411}" type="presOf" srcId="{4A4707AE-C416-234C-B007-F01ED2A907E8}" destId="{5D1A984C-6C6F-5946-9D72-06B326877229}" srcOrd="0" destOrd="0" presId="urn:microsoft.com/office/officeart/2005/8/layout/radial1"/>
    <dgm:cxn modelId="{AA19F18A-D073-6E4E-B0E5-C3996242E0A1}" type="presOf" srcId="{A05D309F-CA90-3845-85F4-549934AF15DC}" destId="{CD36E2FF-0354-6E47-8C90-E67BD3B27271}" srcOrd="1" destOrd="0" presId="urn:microsoft.com/office/officeart/2005/8/layout/radial1"/>
    <dgm:cxn modelId="{5C1AB18B-AAD4-2E4F-8147-11063B0639DA}" type="presOf" srcId="{B4131402-1623-0048-A95F-E70B0B9E705C}" destId="{DD0B3E32-0B6A-9744-8D48-11494B5B4952}" srcOrd="0" destOrd="0" presId="urn:microsoft.com/office/officeart/2005/8/layout/radial1"/>
    <dgm:cxn modelId="{37441A90-C086-A246-923E-972D9FDED73C}" srcId="{A2FADB21-DB14-5444-A6C4-585C1DE6D072}" destId="{51EC90DE-4F1E-6148-B2C9-7A398B7D16C1}" srcOrd="4" destOrd="0" parTransId="{7B8F4880-CF55-A44B-B605-BDC690496C53}" sibTransId="{159F8BE7-A0E8-1F4A-AE63-B6F07BCE64D3}"/>
    <dgm:cxn modelId="{1D04AA97-409C-674B-A82B-5167CE3DCB45}" type="presOf" srcId="{A4BC2B06-2385-BC4F-ABEE-57041761BD7E}" destId="{4AD84A09-0D5F-2747-94A7-B001AA49B56B}" srcOrd="0" destOrd="0" presId="urn:microsoft.com/office/officeart/2005/8/layout/radial1"/>
    <dgm:cxn modelId="{AAA59A9B-CC1F-B149-80F0-1514969863CD}" type="presOf" srcId="{6FAC867C-5E8F-2B42-BA30-FF21FFBA2CCD}" destId="{5157D679-DA4B-894D-B0CE-258128CC48C4}" srcOrd="0" destOrd="0" presId="urn:microsoft.com/office/officeart/2005/8/layout/radial1"/>
    <dgm:cxn modelId="{E053D09B-85B7-8F46-AE0F-1E9C2142AAEA}" type="presOf" srcId="{7B8F4880-CF55-A44B-B605-BDC690496C53}" destId="{6170F698-EDA6-6445-A491-FF7EDA7A7B36}" srcOrd="0" destOrd="0" presId="urn:microsoft.com/office/officeart/2005/8/layout/radial1"/>
    <dgm:cxn modelId="{64951BA5-80A9-8547-ABCB-F0CA5C1D7853}" type="presOf" srcId="{779DADC2-B2B2-7642-A97C-F5C67959B088}" destId="{E83446C9-1163-4649-91A5-EF13D8CFDB5D}" srcOrd="1" destOrd="0" presId="urn:microsoft.com/office/officeart/2005/8/layout/radial1"/>
    <dgm:cxn modelId="{B8C39DAB-8858-8343-9BD2-B3FA084F18D3}" type="presOf" srcId="{779DADC2-B2B2-7642-A97C-F5C67959B088}" destId="{8B861766-5632-7840-ABC2-E8E63DCF7759}" srcOrd="0" destOrd="0" presId="urn:microsoft.com/office/officeart/2005/8/layout/radial1"/>
    <dgm:cxn modelId="{47E141B1-C742-8A4F-B060-B56C790F4014}" type="presOf" srcId="{1965A0B5-4C13-CB4B-92BD-BB87A53A2604}" destId="{A3782134-1410-F745-8E87-DD841FA3416A}" srcOrd="0" destOrd="0" presId="urn:microsoft.com/office/officeart/2005/8/layout/radial1"/>
    <dgm:cxn modelId="{39750DB2-1F2B-4A44-BFCD-BC6D406A178D}" srcId="{4A4707AE-C416-234C-B007-F01ED2A907E8}" destId="{DE1BB734-8F19-1141-ADC6-0BCA51D7D971}" srcOrd="1" destOrd="0" parTransId="{7E8CE606-7AF6-204C-8EEF-EC1B440D973F}" sibTransId="{8FEB1D1F-9446-1743-9A40-DA779E374BE5}"/>
    <dgm:cxn modelId="{4ABE01B8-0B3E-8041-94A7-050A4C535BD5}" type="presOf" srcId="{A05D309F-CA90-3845-85F4-549934AF15DC}" destId="{FF62EEA2-FC45-AD40-8621-713A41815D10}" srcOrd="0" destOrd="0" presId="urn:microsoft.com/office/officeart/2005/8/layout/radial1"/>
    <dgm:cxn modelId="{E0612FBD-EF75-BA4E-A027-4A7A48BC1E03}" type="presOf" srcId="{C690E899-7E58-4046-ACF1-DA79C726C8AC}" destId="{DC0B5701-8D63-9A42-8876-FCE67CE76A3F}" srcOrd="0" destOrd="0" presId="urn:microsoft.com/office/officeart/2005/8/layout/radial1"/>
    <dgm:cxn modelId="{C868CDC9-74A1-CA43-8035-02C10CF7F5DF}" type="presOf" srcId="{27D7CC02-2C2D-F442-836A-CF5CCFF963F6}" destId="{E7C23196-2187-DB46-9919-2ACDA7D93267}" srcOrd="0" destOrd="0" presId="urn:microsoft.com/office/officeart/2005/8/layout/radial1"/>
    <dgm:cxn modelId="{50E1ACE9-1781-EB47-8BE8-18FB0D215498}" type="presOf" srcId="{F545CA13-209F-1342-8264-077B2BDFC7AA}" destId="{E75D30A4-FFC8-0145-86C7-6A19195138D9}" srcOrd="0" destOrd="0" presId="urn:microsoft.com/office/officeart/2005/8/layout/radial1"/>
    <dgm:cxn modelId="{1C2BF0EA-2D22-7C4D-AA40-125398360A3C}" srcId="{A2FADB21-DB14-5444-A6C4-585C1DE6D072}" destId="{A4BC2B06-2385-BC4F-ABEE-57041761BD7E}" srcOrd="1" destOrd="0" parTransId="{27D7CC02-2C2D-F442-836A-CF5CCFF963F6}" sibTransId="{30779793-7013-5447-AA79-DBA61FD4663F}"/>
    <dgm:cxn modelId="{4F5ED6EF-D132-4C42-9DF2-DB89BBC42DBC}" srcId="{A2FADB21-DB14-5444-A6C4-585C1DE6D072}" destId="{E5BB5332-F988-0B43-B9DF-C47DD22A1938}" srcOrd="5" destOrd="0" parTransId="{A05D309F-CA90-3845-85F4-549934AF15DC}" sibTransId="{6B115A97-AE01-FF4F-86E4-6DF44BE3A5EC}"/>
    <dgm:cxn modelId="{4B8FAFF3-1193-5841-A819-D3EA2724B2E3}" srcId="{A2FADB21-DB14-5444-A6C4-585C1DE6D072}" destId="{1965A0B5-4C13-CB4B-92BD-BB87A53A2604}" srcOrd="6" destOrd="0" parTransId="{6FAC867C-5E8F-2B42-BA30-FF21FFBA2CCD}" sibTransId="{C755E735-7F87-5E40-83FE-40C608DFF86A}"/>
    <dgm:cxn modelId="{9ACBA9F5-7342-5C49-8E10-B421EF277574}" srcId="{A2FADB21-DB14-5444-A6C4-585C1DE6D072}" destId="{C690E899-7E58-4046-ACF1-DA79C726C8AC}" srcOrd="2" destOrd="0" parTransId="{779DADC2-B2B2-7642-A97C-F5C67959B088}" sibTransId="{D342C0E6-1F62-B74B-9CA2-520B73048CA8}"/>
    <dgm:cxn modelId="{D8961DF6-E516-C346-BC90-B67E76819578}" type="presOf" srcId="{F545CA13-209F-1342-8264-077B2BDFC7AA}" destId="{A78C4313-F90D-5545-A8D5-14C1713F9371}" srcOrd="1" destOrd="0" presId="urn:microsoft.com/office/officeart/2005/8/layout/radial1"/>
    <dgm:cxn modelId="{DF2E0FF9-E3D9-0547-B7C5-F646BCA5C4FE}" srcId="{A2FADB21-DB14-5444-A6C4-585C1DE6D072}" destId="{27C6F8E3-4CE0-6546-B0F5-E4EC1EAF280E}" srcOrd="0" destOrd="0" parTransId="{F545CA13-209F-1342-8264-077B2BDFC7AA}" sibTransId="{E44CB905-0F17-ED44-AFD8-C13D09A13EE0}"/>
    <dgm:cxn modelId="{5B587BFF-A849-FE47-9B1A-A98B2C8B743A}" type="presOf" srcId="{51EC90DE-4F1E-6148-B2C9-7A398B7D16C1}" destId="{7B1DDDC5-239A-214B-9A1B-FF906344759D}" srcOrd="0" destOrd="0" presId="urn:microsoft.com/office/officeart/2005/8/layout/radial1"/>
    <dgm:cxn modelId="{5EE5B007-1E4C-C946-9DA7-8D05038EC824}" type="presParOf" srcId="{5D1A984C-6C6F-5946-9D72-06B326877229}" destId="{5DB96A4A-FA67-5843-B594-0A5E11ABF569}" srcOrd="0" destOrd="0" presId="urn:microsoft.com/office/officeart/2005/8/layout/radial1"/>
    <dgm:cxn modelId="{D97289A0-2315-9B43-915E-7D7320620BCF}" type="presParOf" srcId="{5D1A984C-6C6F-5946-9D72-06B326877229}" destId="{E75D30A4-FFC8-0145-86C7-6A19195138D9}" srcOrd="1" destOrd="0" presId="urn:microsoft.com/office/officeart/2005/8/layout/radial1"/>
    <dgm:cxn modelId="{32877117-D084-D346-AEC1-A52A18A2C1D7}" type="presParOf" srcId="{E75D30A4-FFC8-0145-86C7-6A19195138D9}" destId="{A78C4313-F90D-5545-A8D5-14C1713F9371}" srcOrd="0" destOrd="0" presId="urn:microsoft.com/office/officeart/2005/8/layout/radial1"/>
    <dgm:cxn modelId="{535B940D-4529-8B41-B043-BFDB319C3C7B}" type="presParOf" srcId="{5D1A984C-6C6F-5946-9D72-06B326877229}" destId="{F2CD3FAE-6F95-6B47-9113-2E84F0F4DE81}" srcOrd="2" destOrd="0" presId="urn:microsoft.com/office/officeart/2005/8/layout/radial1"/>
    <dgm:cxn modelId="{8988854D-2ED5-DB4A-B5B8-5351CC926854}" type="presParOf" srcId="{5D1A984C-6C6F-5946-9D72-06B326877229}" destId="{E7C23196-2187-DB46-9919-2ACDA7D93267}" srcOrd="3" destOrd="0" presId="urn:microsoft.com/office/officeart/2005/8/layout/radial1"/>
    <dgm:cxn modelId="{77F56075-7CDA-F042-8A60-8B1EB0CB4263}" type="presParOf" srcId="{E7C23196-2187-DB46-9919-2ACDA7D93267}" destId="{7CB60259-FC8E-504C-9A00-0F07BACA4487}" srcOrd="0" destOrd="0" presId="urn:microsoft.com/office/officeart/2005/8/layout/radial1"/>
    <dgm:cxn modelId="{60DD73D9-D645-864F-A37C-E0D653137575}" type="presParOf" srcId="{5D1A984C-6C6F-5946-9D72-06B326877229}" destId="{4AD84A09-0D5F-2747-94A7-B001AA49B56B}" srcOrd="4" destOrd="0" presId="urn:microsoft.com/office/officeart/2005/8/layout/radial1"/>
    <dgm:cxn modelId="{B6A700FD-4398-C64F-ACBB-D1EF38FB5FDC}" type="presParOf" srcId="{5D1A984C-6C6F-5946-9D72-06B326877229}" destId="{8B861766-5632-7840-ABC2-E8E63DCF7759}" srcOrd="5" destOrd="0" presId="urn:microsoft.com/office/officeart/2005/8/layout/radial1"/>
    <dgm:cxn modelId="{A6056EC1-2FD8-6C4B-9663-A8A46663F81A}" type="presParOf" srcId="{8B861766-5632-7840-ABC2-E8E63DCF7759}" destId="{E83446C9-1163-4649-91A5-EF13D8CFDB5D}" srcOrd="0" destOrd="0" presId="urn:microsoft.com/office/officeart/2005/8/layout/radial1"/>
    <dgm:cxn modelId="{012AC6BB-1E4B-8F47-B4F1-D8444A184C21}" type="presParOf" srcId="{5D1A984C-6C6F-5946-9D72-06B326877229}" destId="{DC0B5701-8D63-9A42-8876-FCE67CE76A3F}" srcOrd="6" destOrd="0" presId="urn:microsoft.com/office/officeart/2005/8/layout/radial1"/>
    <dgm:cxn modelId="{40B69861-9AD6-D340-8A9F-63D3371BA690}" type="presParOf" srcId="{5D1A984C-6C6F-5946-9D72-06B326877229}" destId="{DD0B3E32-0B6A-9744-8D48-11494B5B4952}" srcOrd="7" destOrd="0" presId="urn:microsoft.com/office/officeart/2005/8/layout/radial1"/>
    <dgm:cxn modelId="{584BC75A-3CB7-594B-B24F-51A2634D66C3}" type="presParOf" srcId="{DD0B3E32-0B6A-9744-8D48-11494B5B4952}" destId="{7F239296-EDA7-8C47-B9A9-609C77C4E8DD}" srcOrd="0" destOrd="0" presId="urn:microsoft.com/office/officeart/2005/8/layout/radial1"/>
    <dgm:cxn modelId="{891D2708-7D42-974A-B696-A195788D9D2A}" type="presParOf" srcId="{5D1A984C-6C6F-5946-9D72-06B326877229}" destId="{A8433469-63A9-2645-9DED-14B586293309}" srcOrd="8" destOrd="0" presId="urn:microsoft.com/office/officeart/2005/8/layout/radial1"/>
    <dgm:cxn modelId="{BF343555-5B92-CB42-A1AF-2B3776DC38E1}" type="presParOf" srcId="{5D1A984C-6C6F-5946-9D72-06B326877229}" destId="{6170F698-EDA6-6445-A491-FF7EDA7A7B36}" srcOrd="9" destOrd="0" presId="urn:microsoft.com/office/officeart/2005/8/layout/radial1"/>
    <dgm:cxn modelId="{C9130E03-45DE-D840-9654-191220B4AFC5}" type="presParOf" srcId="{6170F698-EDA6-6445-A491-FF7EDA7A7B36}" destId="{EA200A74-AF89-214E-A5BC-74519699CA8A}" srcOrd="0" destOrd="0" presId="urn:microsoft.com/office/officeart/2005/8/layout/radial1"/>
    <dgm:cxn modelId="{46E20823-6695-1649-8251-C7490B340711}" type="presParOf" srcId="{5D1A984C-6C6F-5946-9D72-06B326877229}" destId="{7B1DDDC5-239A-214B-9A1B-FF906344759D}" srcOrd="10" destOrd="0" presId="urn:microsoft.com/office/officeart/2005/8/layout/radial1"/>
    <dgm:cxn modelId="{47472FD7-A005-474C-A257-7C84EB97CD5F}" type="presParOf" srcId="{5D1A984C-6C6F-5946-9D72-06B326877229}" destId="{FF62EEA2-FC45-AD40-8621-713A41815D10}" srcOrd="11" destOrd="0" presId="urn:microsoft.com/office/officeart/2005/8/layout/radial1"/>
    <dgm:cxn modelId="{A74C3BA4-7376-DE46-BA9F-ECA14055841B}" type="presParOf" srcId="{FF62EEA2-FC45-AD40-8621-713A41815D10}" destId="{CD36E2FF-0354-6E47-8C90-E67BD3B27271}" srcOrd="0" destOrd="0" presId="urn:microsoft.com/office/officeart/2005/8/layout/radial1"/>
    <dgm:cxn modelId="{49DC8D06-E38B-4E49-997A-61B551CF7657}" type="presParOf" srcId="{5D1A984C-6C6F-5946-9D72-06B326877229}" destId="{9A2E6E24-053B-714E-9BBB-9A0B307D76CC}" srcOrd="12" destOrd="0" presId="urn:microsoft.com/office/officeart/2005/8/layout/radial1"/>
    <dgm:cxn modelId="{9341B132-0A1E-7543-84EF-D842F352B230}" type="presParOf" srcId="{5D1A984C-6C6F-5946-9D72-06B326877229}" destId="{5157D679-DA4B-894D-B0CE-258128CC48C4}" srcOrd="13" destOrd="0" presId="urn:microsoft.com/office/officeart/2005/8/layout/radial1"/>
    <dgm:cxn modelId="{B23A7544-CDFA-8C45-9C71-AD67D91E1A46}" type="presParOf" srcId="{5157D679-DA4B-894D-B0CE-258128CC48C4}" destId="{693A2460-9047-F243-9AEB-7759FF328887}" srcOrd="0" destOrd="0" presId="urn:microsoft.com/office/officeart/2005/8/layout/radial1"/>
    <dgm:cxn modelId="{A5841BC5-36F1-4846-AC3D-FF501000BAE2}" type="presParOf" srcId="{5D1A984C-6C6F-5946-9D72-06B326877229}" destId="{A3782134-1410-F745-8E87-DD841FA3416A}"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21" qsCatId="simple" csTypeId="urn:microsoft.com/office/officeart/2005/8/colors/accent0_3#5" csCatId="mainScheme" phldr="1"/>
      <dgm:spPr/>
      <dgm:t>
        <a:bodyPr/>
        <a:lstStyle/>
        <a:p>
          <a:endParaRPr lang="en-US"/>
        </a:p>
      </dgm:t>
    </dgm:pt>
    <dgm:pt modelId="{160FAC11-8538-7244-BF7B-6B0204444BA9}">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Commercial</a:t>
          </a:r>
        </a:p>
      </dgm:t>
    </dgm:pt>
    <dgm:pt modelId="{43655395-942C-0D4C-93A5-52A66BD44E82}" type="par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7E6C46CE-668F-A846-9117-695E7006F4D4}">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Customer Service</a:t>
          </a:r>
        </a:p>
      </dgm:t>
    </dgm:pt>
    <dgm:pt modelId="{9A7D3455-C75C-2344-9F8C-8C7F8F110382}" type="par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37DFB3B6-2C12-0F49-915F-BA0075EDFBD3}">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Marketing</a:t>
          </a:r>
        </a:p>
      </dgm:t>
    </dgm:pt>
    <dgm:pt modelId="{F29223F6-7306-A74C-B660-362211CAC5EC}" type="par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ED3F8CA5-FC5A-DF40-A7FB-259DDD8DAFCD}">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Finance</a:t>
          </a:r>
        </a:p>
      </dgm:t>
    </dgm:pt>
    <dgm:pt modelId="{D4110419-80E4-C746-B4D1-6D8657EE1A34}" type="par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1B7B0DB8-9A4E-B544-B295-11417212D7B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07A6D3EC-F8D8-3B4F-9882-BA7C65248F17}" type="par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E36BBD3F-2DA9-224E-878E-64452B7C0823}">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7ABF9645-FF28-7C41-A7B2-B0D20BD3932E}" type="par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A5A75571-6538-0240-98C5-580ED34035D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22EB3959-A675-F14D-ACF1-D63CD62F9B16}" type="par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DD672E99-B692-9849-9C75-4FBEC4AC4C1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B3845788-D81E-6F47-8DDE-BFAAA5781D29}" type="par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1492830C-E147-464F-B8B8-2A83CD6C963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BA Innovation/ Prototyping</a:t>
          </a:r>
        </a:p>
      </dgm:t>
    </dgm:pt>
    <dgm:pt modelId="{C6B3B0BC-63A7-944D-BBDE-B235FC359714}" type="par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D530527-0537-9046-A50A-B6FB56CB832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1872F123-4D3A-9740-8F7F-1318BF83429B}" type="par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4E25F73C-1904-344C-BE47-A5EBB04FCCF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EF8137FE-5AAE-864E-B7E3-8AF9DEDFA900}" type="par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B907204F-1A21-804A-865A-AD3F60B249EB}" type="sib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067FD48A-3DEC-C442-9072-1ABCDA73D4A8}">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1C6AC93A-6B47-884F-85BE-CA44C7470F49}" type="par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DECC5B0E-9C09-DE4D-A1AC-413420419717}">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FD13A92E-604B-6A4A-9170-177078F83948}" type="par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E48A3692-0BA2-1049-9ABD-446768876EA9}">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9BB5E4AB-1937-7349-9584-FBC37978A8AA}" type="par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4F573C0B-5076-2F4C-A73D-A962F6DDBA6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295E3989-A583-A746-8491-FE729A68EE32}" type="par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AEC480AF-A884-A444-AA5D-1C3BF76BCC11}">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A938EF2-00C0-C347-BD8B-34094A70F91A}" type="par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47D26DAF-D4B0-474D-A3FB-F8881FEAC0AA}">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F65681F-0ACB-2C4B-A0E0-DE6127A873DE}" type="par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B6081F31-CE5B-3149-B9E7-667034AD903C}">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441782D-1FB1-494B-931C-1242FB281B2A}" type="par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9843AC18-6B5A-FF40-98C6-5B9CF9BAA5C0}">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ADA60579-38ED-0E43-83E3-D79973D7F36F}" type="par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ED002518-4996-DD4A-84BE-EBF5DDB9704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52918CA6-B284-CC4D-B5EA-0DAE784BEAB8}" type="par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5501D57D-63D2-774E-9946-ACE7E9467D76}">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81F3871F-897F-414A-8F2F-B85C38684427}" type="par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31A3D813-653C-714C-875A-14FF43906283}">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B1D96135-8DF8-9F4A-A9FA-A41EE9E1F665}" type="par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BC23E7F-1DCB-B940-A4DF-F5C3C523642E}">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24C9185C-B621-F34F-ACF8-D8B7B804D441}" type="par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B990B428-D99E-4343-AB1E-6B96FF5BA237}">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D245EC49-BF1E-6D4F-B417-8441B16D6923}" type="par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85F60F73-8550-1F44-93C2-01E00F56DA48}">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F39D59B0-3152-B040-B3EF-695A73261815}" type="par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F54709E5-DB2D-034D-B16A-FBADED05550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B6D5F373-22C9-8345-8F49-D4C42E56CE1B}" type="par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5EFF93F0-C336-E642-9198-35707CB1A3D9}">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0AFCAFE2-563A-1344-A833-FA8F8F5EEECC}" type="par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custLinFactX="21311" custLinFactNeighborX="100000" custLinFactNeighborY="-3387">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7DA075-45AC-D74F-9877-99ACE1935956}" type="doc">
      <dgm:prSet loTypeId="urn:microsoft.com/office/officeart/2005/8/layout/orgChart1" loCatId="" qsTypeId="urn:microsoft.com/office/officeart/2005/8/quickstyle/simple1#22" qsCatId="simple" csTypeId="urn:microsoft.com/office/officeart/2005/8/colors/accent0_3#6" csCatId="mainScheme" phldr="1"/>
      <dgm:spPr/>
      <dgm:t>
        <a:bodyPr/>
        <a:lstStyle/>
        <a:p>
          <a:endParaRPr lang="en-US"/>
        </a:p>
      </dgm:t>
    </dgm:pt>
    <dgm:pt modelId="{160FAC11-8538-7244-BF7B-6B0204444BA9}">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Commercial</a:t>
          </a:r>
        </a:p>
      </dgm:t>
    </dgm:pt>
    <dgm:pt modelId="{43655395-942C-0D4C-93A5-52A66BD44E82}" type="par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CB2E628C-856B-E94E-9495-DB9769F531DB}" type="sibTrans" cxnId="{60744425-BECF-F04E-9C36-4E7A13D32512}">
      <dgm:prSet/>
      <dgm:spPr/>
      <dgm:t>
        <a:bodyPr/>
        <a:lstStyle/>
        <a:p>
          <a:endParaRPr lang="en-US">
            <a:latin typeface="Arial" panose="020B0604020202020204" pitchFamily="34" charset="0"/>
            <a:cs typeface="Arial" panose="020B0604020202020204" pitchFamily="34" charset="0"/>
          </a:endParaRPr>
        </a:p>
      </dgm:t>
    </dgm:pt>
    <dgm:pt modelId="{7E6C46CE-668F-A846-9117-695E7006F4D4}">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Customer Service</a:t>
          </a:r>
        </a:p>
      </dgm:t>
    </dgm:pt>
    <dgm:pt modelId="{9A7D3455-C75C-2344-9F8C-8C7F8F110382}" type="par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724CCAA7-DB41-6440-84B8-24BB50E8136A}" type="sibTrans" cxnId="{DE3EE6A5-1EE3-D149-923A-A2AAF4100DCE}">
      <dgm:prSet/>
      <dgm:spPr/>
      <dgm:t>
        <a:bodyPr/>
        <a:lstStyle/>
        <a:p>
          <a:endParaRPr lang="en-US">
            <a:latin typeface="Arial" panose="020B0604020202020204" pitchFamily="34" charset="0"/>
            <a:cs typeface="Arial" panose="020B0604020202020204" pitchFamily="34" charset="0"/>
          </a:endParaRPr>
        </a:p>
      </dgm:t>
    </dgm:pt>
    <dgm:pt modelId="{37DFB3B6-2C12-0F49-915F-BA0075EDFBD3}">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Marketing</a:t>
          </a:r>
        </a:p>
      </dgm:t>
    </dgm:pt>
    <dgm:pt modelId="{F29223F6-7306-A74C-B660-362211CAC5EC}" type="par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93F9771D-3BB5-5E4C-9638-65BB02A0E820}" type="sibTrans" cxnId="{7D1B7A2A-61BA-7144-8FF8-DD0300787CDB}">
      <dgm:prSet/>
      <dgm:spPr/>
      <dgm:t>
        <a:bodyPr/>
        <a:lstStyle/>
        <a:p>
          <a:endParaRPr lang="en-US">
            <a:latin typeface="Arial" panose="020B0604020202020204" pitchFamily="34" charset="0"/>
            <a:cs typeface="Arial" panose="020B0604020202020204" pitchFamily="34" charset="0"/>
          </a:endParaRPr>
        </a:p>
      </dgm:t>
    </dgm:pt>
    <dgm:pt modelId="{ED3F8CA5-FC5A-DF40-A7FB-259DDD8DAFCD}">
      <dgm:prSet phldrT="[Text]"/>
      <dgm:spPr>
        <a:ln>
          <a:solidFill>
            <a:schemeClr val="tx2"/>
          </a:solidFill>
        </a:ln>
      </dgm:spPr>
      <dgm:t>
        <a:bodyPr/>
        <a:lstStyle/>
        <a:p>
          <a:r>
            <a:rPr lang="en-US">
              <a:latin typeface="Arial" panose="020B0604020202020204" pitchFamily="34" charset="0"/>
              <a:cs typeface="Arial" panose="020B0604020202020204" pitchFamily="34" charset="0"/>
            </a:rPr>
            <a:t>Head of Finance</a:t>
          </a:r>
        </a:p>
      </dgm:t>
    </dgm:pt>
    <dgm:pt modelId="{D4110419-80E4-C746-B4D1-6D8657EE1A34}" type="par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5BC1AD3E-9457-824C-917A-A2ACC40FC545}" type="sibTrans" cxnId="{BF49EEFE-2F89-8741-8022-F9A99E54A9F0}">
      <dgm:prSet/>
      <dgm:spPr/>
      <dgm:t>
        <a:bodyPr/>
        <a:lstStyle/>
        <a:p>
          <a:endParaRPr lang="en-US">
            <a:latin typeface="Arial" panose="020B0604020202020204" pitchFamily="34" charset="0"/>
            <a:cs typeface="Arial" panose="020B0604020202020204" pitchFamily="34" charset="0"/>
          </a:endParaRPr>
        </a:p>
      </dgm:t>
    </dgm:pt>
    <dgm:pt modelId="{1B7B0DB8-9A4E-B544-B295-11417212D7B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07A6D3EC-F8D8-3B4F-9882-BA7C65248F17}" type="par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5CDA1B6A-F9FD-B640-B786-3BE7EB508D2B}" type="sibTrans" cxnId="{5990801F-1451-074A-A1C8-6500CF3377F7}">
      <dgm:prSet/>
      <dgm:spPr/>
      <dgm:t>
        <a:bodyPr/>
        <a:lstStyle/>
        <a:p>
          <a:endParaRPr lang="en-US">
            <a:latin typeface="Arial" panose="020B0604020202020204" pitchFamily="34" charset="0"/>
            <a:cs typeface="Arial" panose="020B0604020202020204" pitchFamily="34" charset="0"/>
          </a:endParaRPr>
        </a:p>
      </dgm:t>
    </dgm:pt>
    <dgm:pt modelId="{E36BBD3F-2DA9-224E-878E-64452B7C0823}">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7ABF9645-FF28-7C41-A7B2-B0D20BD3932E}" type="par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56905183-B695-724F-8780-B9E098E6FFD6}" type="sibTrans" cxnId="{32AB37E2-6488-9B43-B2D7-68D55A1DEE07}">
      <dgm:prSet/>
      <dgm:spPr/>
      <dgm:t>
        <a:bodyPr/>
        <a:lstStyle/>
        <a:p>
          <a:endParaRPr lang="en-US">
            <a:latin typeface="Arial" panose="020B0604020202020204" pitchFamily="34" charset="0"/>
            <a:cs typeface="Arial" panose="020B0604020202020204" pitchFamily="34" charset="0"/>
          </a:endParaRPr>
        </a:p>
      </dgm:t>
    </dgm:pt>
    <dgm:pt modelId="{A5A75571-6538-0240-98C5-580ED34035D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 Innovation/ Prototyping</a:t>
          </a:r>
        </a:p>
      </dgm:t>
    </dgm:pt>
    <dgm:pt modelId="{22EB3959-A675-F14D-ACF1-D63CD62F9B16}" type="par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0B43131A-F265-0E41-A9BB-7A8D48CA273D}" type="sibTrans" cxnId="{95241BF9-8479-7546-BF59-A3409623DECC}">
      <dgm:prSet/>
      <dgm:spPr/>
      <dgm:t>
        <a:bodyPr/>
        <a:lstStyle/>
        <a:p>
          <a:endParaRPr lang="en-US">
            <a:latin typeface="Arial" panose="020B0604020202020204" pitchFamily="34" charset="0"/>
            <a:cs typeface="Arial" panose="020B0604020202020204" pitchFamily="34" charset="0"/>
          </a:endParaRPr>
        </a:p>
      </dgm:t>
    </dgm:pt>
    <dgm:pt modelId="{DD672E99-B692-9849-9C75-4FBEC4AC4C1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B3845788-D81E-6F47-8DDE-BFAAA5781D29}" type="par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9AAC40F2-A354-134E-8329-A993AF25D10F}" type="sibTrans" cxnId="{3E87CCA9-0AB1-D848-B344-DF1A49E42C88}">
      <dgm:prSet/>
      <dgm:spPr/>
      <dgm:t>
        <a:bodyPr/>
        <a:lstStyle/>
        <a:p>
          <a:endParaRPr lang="en-US">
            <a:latin typeface="Arial" panose="020B0604020202020204" pitchFamily="34" charset="0"/>
            <a:cs typeface="Arial" panose="020B0604020202020204" pitchFamily="34" charset="0"/>
          </a:endParaRPr>
        </a:p>
      </dgm:t>
    </dgm:pt>
    <dgm:pt modelId="{1492830C-E147-464F-B8B8-2A83CD6C9634}">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BA Innovation/ Prototyping</a:t>
          </a:r>
        </a:p>
      </dgm:t>
    </dgm:pt>
    <dgm:pt modelId="{C6B3B0BC-63A7-944D-BBDE-B235FC359714}" type="par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BA85737-25F3-4D4F-9159-EBAC6EB6594B}" type="sibTrans" cxnId="{D9F0D069-4709-B843-B4B1-C48C10516EDB}">
      <dgm:prSet/>
      <dgm:spPr/>
      <dgm:t>
        <a:bodyPr/>
        <a:lstStyle/>
        <a:p>
          <a:endParaRPr lang="en-US">
            <a:latin typeface="Arial" panose="020B0604020202020204" pitchFamily="34" charset="0"/>
            <a:cs typeface="Arial" panose="020B0604020202020204" pitchFamily="34" charset="0"/>
          </a:endParaRPr>
        </a:p>
      </dgm:t>
    </dgm:pt>
    <dgm:pt modelId="{9D530527-0537-9046-A50A-B6FB56CB832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1872F123-4D3A-9740-8F7F-1318BF83429B}" type="par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B1C9623A-BF94-3542-8852-3C28837B7063}" type="sibTrans" cxnId="{174327C4-5B79-8B4A-8F5A-9161C676B6CA}">
      <dgm:prSet/>
      <dgm:spPr/>
      <dgm:t>
        <a:bodyPr/>
        <a:lstStyle/>
        <a:p>
          <a:endParaRPr lang="en-US">
            <a:latin typeface="Arial" panose="020B0604020202020204" pitchFamily="34" charset="0"/>
            <a:cs typeface="Arial" panose="020B0604020202020204" pitchFamily="34" charset="0"/>
          </a:endParaRPr>
        </a:p>
      </dgm:t>
    </dgm:pt>
    <dgm:pt modelId="{4E25F73C-1904-344C-BE47-A5EBB04FCCF2}">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EF8137FE-5AAE-864E-B7E3-8AF9DEDFA900}" type="par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B907204F-1A21-804A-865A-AD3F60B249EB}" type="sibTrans" cxnId="{2C10E1A3-9F13-3D47-9A85-51B9609BA338}">
      <dgm:prSet/>
      <dgm:spPr/>
      <dgm:t>
        <a:bodyPr/>
        <a:lstStyle/>
        <a:p>
          <a:endParaRPr lang="en-US">
            <a:latin typeface="Arial" panose="020B0604020202020204" pitchFamily="34" charset="0"/>
            <a:cs typeface="Arial" panose="020B0604020202020204" pitchFamily="34" charset="0"/>
          </a:endParaRPr>
        </a:p>
      </dgm:t>
    </dgm:pt>
    <dgm:pt modelId="{067FD48A-3DEC-C442-9072-1ABCDA73D4A8}">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1C6AC93A-6B47-884F-85BE-CA44C7470F49}" type="par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7D82DF4F-5495-B14C-854A-D21B4A8AE1E4}" type="sibTrans" cxnId="{02BB128B-4194-5B4C-B107-553F3E7D3EC4}">
      <dgm:prSet/>
      <dgm:spPr/>
      <dgm:t>
        <a:bodyPr/>
        <a:lstStyle/>
        <a:p>
          <a:endParaRPr lang="en-US">
            <a:latin typeface="Arial" panose="020B0604020202020204" pitchFamily="34" charset="0"/>
            <a:cs typeface="Arial" panose="020B0604020202020204" pitchFamily="34" charset="0"/>
          </a:endParaRPr>
        </a:p>
      </dgm:t>
    </dgm:pt>
    <dgm:pt modelId="{DECC5B0E-9C09-DE4D-A1AC-413420419717}">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FD13A92E-604B-6A4A-9170-177078F83948}" type="par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C5B5E2CF-0737-504C-8178-7C09FE645798}" type="sibTrans" cxnId="{4F147B5D-915A-BF49-AB73-40BDEC151774}">
      <dgm:prSet/>
      <dgm:spPr/>
      <dgm:t>
        <a:bodyPr/>
        <a:lstStyle/>
        <a:p>
          <a:endParaRPr lang="en-US">
            <a:latin typeface="Arial" panose="020B0604020202020204" pitchFamily="34" charset="0"/>
            <a:cs typeface="Arial" panose="020B0604020202020204" pitchFamily="34" charset="0"/>
          </a:endParaRPr>
        </a:p>
      </dgm:t>
    </dgm:pt>
    <dgm:pt modelId="{E48A3692-0BA2-1049-9ABD-446768876EA9}">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9BB5E4AB-1937-7349-9584-FBC37978A8AA}" type="par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8A695982-05F6-ED40-B195-55E4C7DA4CAC}" type="sibTrans" cxnId="{793E6D54-5756-1C44-B9F5-810DCF714F1D}">
      <dgm:prSet/>
      <dgm:spPr/>
      <dgm:t>
        <a:bodyPr/>
        <a:lstStyle/>
        <a:p>
          <a:endParaRPr lang="en-US">
            <a:latin typeface="Arial" panose="020B0604020202020204" pitchFamily="34" charset="0"/>
            <a:cs typeface="Arial" panose="020B0604020202020204" pitchFamily="34" charset="0"/>
          </a:endParaRPr>
        </a:p>
      </dgm:t>
    </dgm:pt>
    <dgm:pt modelId="{4F573C0B-5076-2F4C-A73D-A962F6DDBA6B}">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Business Analyst</a:t>
          </a:r>
        </a:p>
      </dgm:t>
    </dgm:pt>
    <dgm:pt modelId="{295E3989-A583-A746-8491-FE729A68EE32}" type="par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16CC1B99-F7B3-A04E-A519-8CE43408957A}" type="sibTrans" cxnId="{26341538-17D4-D841-B0E0-86B1D979D1AE}">
      <dgm:prSet/>
      <dgm:spPr/>
      <dgm:t>
        <a:bodyPr/>
        <a:lstStyle/>
        <a:p>
          <a:endParaRPr lang="en-US">
            <a:latin typeface="Arial" panose="020B0604020202020204" pitchFamily="34" charset="0"/>
            <a:cs typeface="Arial" panose="020B0604020202020204" pitchFamily="34" charset="0"/>
          </a:endParaRPr>
        </a:p>
      </dgm:t>
    </dgm:pt>
    <dgm:pt modelId="{AEC480AF-A884-A444-AA5D-1C3BF76BCC11}">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A938EF2-00C0-C347-BD8B-34094A70F91A}" type="par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6764F350-7056-5843-A151-AB3B3D0E1822}" type="sibTrans" cxnId="{2736E51C-F5B9-6144-BF85-161EDB52EE87}">
      <dgm:prSet/>
      <dgm:spPr/>
      <dgm:t>
        <a:bodyPr/>
        <a:lstStyle/>
        <a:p>
          <a:endParaRPr lang="en-US">
            <a:latin typeface="Arial" panose="020B0604020202020204" pitchFamily="34" charset="0"/>
            <a:cs typeface="Arial" panose="020B0604020202020204" pitchFamily="34" charset="0"/>
          </a:endParaRPr>
        </a:p>
      </dgm:t>
    </dgm:pt>
    <dgm:pt modelId="{47D26DAF-D4B0-474D-A3FB-F8881FEAC0AA}">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F65681F-0ACB-2C4B-A0E0-DE6127A873DE}" type="par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286B7CBA-A0F4-FF40-B69A-A8A4C41E6AAF}" type="sibTrans" cxnId="{5B7BE43E-242E-2947-9038-20FE8DF7F1CC}">
      <dgm:prSet/>
      <dgm:spPr/>
      <dgm:t>
        <a:bodyPr/>
        <a:lstStyle/>
        <a:p>
          <a:endParaRPr lang="en-US">
            <a:latin typeface="Arial" panose="020B0604020202020204" pitchFamily="34" charset="0"/>
            <a:cs typeface="Arial" panose="020B0604020202020204" pitchFamily="34" charset="0"/>
          </a:endParaRPr>
        </a:p>
      </dgm:t>
    </dgm:pt>
    <dgm:pt modelId="{B6081F31-CE5B-3149-B9E7-667034AD903C}">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2441782D-1FB1-494B-931C-1242FB281B2A}" type="par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BC05065D-95E6-2744-BCDD-EA66806D276D}" type="sibTrans" cxnId="{E47F1427-1698-564C-B491-4BF3C0CC4717}">
      <dgm:prSet/>
      <dgm:spPr/>
      <dgm:t>
        <a:bodyPr/>
        <a:lstStyle/>
        <a:p>
          <a:endParaRPr lang="en-US">
            <a:latin typeface="Arial" panose="020B0604020202020204" pitchFamily="34" charset="0"/>
            <a:cs typeface="Arial" panose="020B0604020202020204" pitchFamily="34" charset="0"/>
          </a:endParaRPr>
        </a:p>
      </dgm:t>
    </dgm:pt>
    <dgm:pt modelId="{9843AC18-6B5A-FF40-98C6-5B9CF9BAA5C0}">
      <dgm:prSet phldrT="[Text]"/>
      <dgm:spPr>
        <a:solidFill>
          <a:schemeClr val="tx1"/>
        </a:solidFill>
        <a:ln>
          <a:solidFill>
            <a:schemeClr val="tx1"/>
          </a:solidFill>
        </a:ln>
      </dgm:spPr>
      <dgm:t>
        <a:bodyPr/>
        <a:lstStyle/>
        <a:p>
          <a:r>
            <a:rPr lang="en-US">
              <a:solidFill>
                <a:schemeClr val="bg1"/>
              </a:solidFill>
              <a:latin typeface="Arial" panose="020B0604020202020204" pitchFamily="34" charset="0"/>
              <a:cs typeface="Arial" panose="020B0604020202020204" pitchFamily="34" charset="0"/>
            </a:rPr>
            <a:t>Dev</a:t>
          </a:r>
        </a:p>
      </dgm:t>
    </dgm:pt>
    <dgm:pt modelId="{ADA60579-38ED-0E43-83E3-D79973D7F36F}" type="par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A13A2003-C0BC-3D4B-92E9-AB72E332E669}" type="sibTrans" cxnId="{F823F48A-49B6-2742-A0F4-5E5CCB2E2243}">
      <dgm:prSet/>
      <dgm:spPr/>
      <dgm:t>
        <a:bodyPr/>
        <a:lstStyle/>
        <a:p>
          <a:endParaRPr lang="en-US">
            <a:latin typeface="Arial" panose="020B0604020202020204" pitchFamily="34" charset="0"/>
            <a:cs typeface="Arial" panose="020B0604020202020204" pitchFamily="34" charset="0"/>
          </a:endParaRPr>
        </a:p>
      </dgm:t>
    </dgm:pt>
    <dgm:pt modelId="{ED002518-4996-DD4A-84BE-EBF5DDB9704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52918CA6-B284-CC4D-B5EA-0DAE784BEAB8}" type="par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D2772E77-61CD-B643-BECE-0A604625054E}" type="sibTrans" cxnId="{730B965B-4E52-D749-84A9-1054E4FBAB26}">
      <dgm:prSet/>
      <dgm:spPr/>
      <dgm:t>
        <a:bodyPr/>
        <a:lstStyle/>
        <a:p>
          <a:endParaRPr lang="en-US">
            <a:latin typeface="Arial" panose="020B0604020202020204" pitchFamily="34" charset="0"/>
            <a:cs typeface="Arial" panose="020B0604020202020204" pitchFamily="34" charset="0"/>
          </a:endParaRPr>
        </a:p>
      </dgm:t>
    </dgm:pt>
    <dgm:pt modelId="{5501D57D-63D2-774E-9946-ACE7E9467D76}">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81F3871F-897F-414A-8F2F-B85C38684427}" type="par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1E866F70-277D-5D43-B431-F776EE2DB4A5}" type="sibTrans" cxnId="{8040A4B2-96A5-1949-98C9-8D5A23F14A42}">
      <dgm:prSet/>
      <dgm:spPr/>
      <dgm:t>
        <a:bodyPr/>
        <a:lstStyle/>
        <a:p>
          <a:endParaRPr lang="en-US">
            <a:latin typeface="Arial" panose="020B0604020202020204" pitchFamily="34" charset="0"/>
            <a:cs typeface="Arial" panose="020B0604020202020204" pitchFamily="34" charset="0"/>
          </a:endParaRPr>
        </a:p>
      </dgm:t>
    </dgm:pt>
    <dgm:pt modelId="{31A3D813-653C-714C-875A-14FF43906283}">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B1D96135-8DF8-9F4A-A9FA-A41EE9E1F665}" type="par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1E024A3-4FCA-E145-AE89-66296C6084EB}" type="sibTrans" cxnId="{F79D4D79-98AB-2748-90BC-980876C5635C}">
      <dgm:prSet/>
      <dgm:spPr/>
      <dgm:t>
        <a:bodyPr/>
        <a:lstStyle/>
        <a:p>
          <a:endParaRPr lang="en-US">
            <a:latin typeface="Arial" panose="020B0604020202020204" pitchFamily="34" charset="0"/>
            <a:cs typeface="Arial" panose="020B0604020202020204" pitchFamily="34" charset="0"/>
          </a:endParaRPr>
        </a:p>
      </dgm:t>
    </dgm:pt>
    <dgm:pt modelId="{5BC23E7F-1DCB-B940-A4DF-F5C3C523642E}">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Business Analyst</a:t>
          </a:r>
        </a:p>
      </dgm:t>
    </dgm:pt>
    <dgm:pt modelId="{24C9185C-B621-F34F-ACF8-D8B7B804D441}" type="par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C5BABE19-EB19-9F4F-9880-FA90BEE3262B}" type="sibTrans" cxnId="{B23824BF-7BC3-C548-A74C-5C7DE1FB9A03}">
      <dgm:prSet/>
      <dgm:spPr/>
      <dgm:t>
        <a:bodyPr/>
        <a:lstStyle/>
        <a:p>
          <a:endParaRPr lang="en-US">
            <a:latin typeface="Arial" panose="020B0604020202020204" pitchFamily="34" charset="0"/>
            <a:cs typeface="Arial" panose="020B0604020202020204" pitchFamily="34" charset="0"/>
          </a:endParaRPr>
        </a:p>
      </dgm:t>
    </dgm:pt>
    <dgm:pt modelId="{B990B428-D99E-4343-AB1E-6B96FF5BA237}">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D245EC49-BF1E-6D4F-B417-8441B16D6923}" type="par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56744F19-A366-3E4D-B10F-4342A25080A2}" type="sibTrans" cxnId="{602E9F44-40AF-544F-BDB1-5F1267BDB218}">
      <dgm:prSet/>
      <dgm:spPr/>
      <dgm:t>
        <a:bodyPr/>
        <a:lstStyle/>
        <a:p>
          <a:endParaRPr lang="en-US">
            <a:latin typeface="Arial" panose="020B0604020202020204" pitchFamily="34" charset="0"/>
            <a:cs typeface="Arial" panose="020B0604020202020204" pitchFamily="34" charset="0"/>
          </a:endParaRPr>
        </a:p>
      </dgm:t>
    </dgm:pt>
    <dgm:pt modelId="{85F60F73-8550-1F44-93C2-01E00F56DA48}">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F39D59B0-3152-B040-B3EF-695A73261815}" type="par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B795BCF5-85D1-0748-993A-7738E8648951}" type="sibTrans" cxnId="{4D2A81F1-2178-C942-8F80-6BE66B5C77C9}">
      <dgm:prSet/>
      <dgm:spPr/>
      <dgm:t>
        <a:bodyPr/>
        <a:lstStyle/>
        <a:p>
          <a:endParaRPr lang="en-US">
            <a:latin typeface="Arial" panose="020B0604020202020204" pitchFamily="34" charset="0"/>
            <a:cs typeface="Arial" panose="020B0604020202020204" pitchFamily="34" charset="0"/>
          </a:endParaRPr>
        </a:p>
      </dgm:t>
    </dgm:pt>
    <dgm:pt modelId="{F54709E5-DB2D-034D-B16A-FBADED055502}">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B6D5F373-22C9-8345-8F49-D4C42E56CE1B}" type="par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A5BC76B5-F295-9E45-AD25-DF0B5825F982}" type="sibTrans" cxnId="{AE2F5C82-8152-654F-B3E5-5EC8AD4AB62F}">
      <dgm:prSet/>
      <dgm:spPr/>
      <dgm:t>
        <a:bodyPr/>
        <a:lstStyle/>
        <a:p>
          <a:endParaRPr lang="en-US">
            <a:latin typeface="Arial" panose="020B0604020202020204" pitchFamily="34" charset="0"/>
            <a:cs typeface="Arial" panose="020B0604020202020204" pitchFamily="34" charset="0"/>
          </a:endParaRPr>
        </a:p>
      </dgm:t>
    </dgm:pt>
    <dgm:pt modelId="{5EFF93F0-C336-E642-9198-35707CB1A3D9}">
      <dgm:prSet phldrT="[Text]"/>
      <dgm:spPr>
        <a:solidFill>
          <a:schemeClr val="tx1"/>
        </a:solidFill>
        <a:ln>
          <a:solidFill>
            <a:schemeClr val="tx1"/>
          </a:solidFill>
        </a:ln>
      </dgm:spPr>
      <dgm:t>
        <a:bodyPr/>
        <a:lstStyle/>
        <a:p>
          <a:r>
            <a:rPr lang="en-US">
              <a:latin typeface="Arial" panose="020B0604020202020204" pitchFamily="34" charset="0"/>
              <a:cs typeface="Arial" panose="020B0604020202020204" pitchFamily="34" charset="0"/>
            </a:rPr>
            <a:t>Dev</a:t>
          </a:r>
        </a:p>
      </dgm:t>
    </dgm:pt>
    <dgm:pt modelId="{0AFCAFE2-563A-1344-A833-FA8F8F5EEECC}" type="par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BE416375-8B73-AF40-A838-D4DF30BC9BAC}" type="sibTrans" cxnId="{4C1D6EA0-0DB4-894E-8D75-6368D7F28D50}">
      <dgm:prSet/>
      <dgm:spPr/>
      <dgm:t>
        <a:bodyPr/>
        <a:lstStyle/>
        <a:p>
          <a:endParaRPr lang="en-US">
            <a:latin typeface="Arial" panose="020B0604020202020204" pitchFamily="34" charset="0"/>
            <a:cs typeface="Arial" panose="020B0604020202020204" pitchFamily="34" charset="0"/>
          </a:endParaRPr>
        </a:p>
      </dgm:t>
    </dgm:pt>
    <dgm:pt modelId="{0AC9CDA6-1E29-A04C-BD8E-13B0E98D5E12}" type="pres">
      <dgm:prSet presAssocID="{1C7DA075-45AC-D74F-9877-99ACE1935956}" presName="hierChild1" presStyleCnt="0">
        <dgm:presLayoutVars>
          <dgm:orgChart val="1"/>
          <dgm:chPref val="1"/>
          <dgm:dir/>
          <dgm:animOne val="branch"/>
          <dgm:animLvl val="lvl"/>
          <dgm:resizeHandles/>
        </dgm:presLayoutVars>
      </dgm:prSet>
      <dgm:spPr/>
    </dgm:pt>
    <dgm:pt modelId="{38E55698-7DBB-7741-9DD6-8C7EDB390F5E}" type="pres">
      <dgm:prSet presAssocID="{160FAC11-8538-7244-BF7B-6B0204444BA9}" presName="hierRoot1" presStyleCnt="0">
        <dgm:presLayoutVars>
          <dgm:hierBranch val="init"/>
        </dgm:presLayoutVars>
      </dgm:prSet>
      <dgm:spPr/>
    </dgm:pt>
    <dgm:pt modelId="{4AB5EEED-FB03-4D4B-A152-21095451E7AC}" type="pres">
      <dgm:prSet presAssocID="{160FAC11-8538-7244-BF7B-6B0204444BA9}" presName="rootComposite1" presStyleCnt="0"/>
      <dgm:spPr/>
    </dgm:pt>
    <dgm:pt modelId="{6F103357-7D6D-7346-B75C-A91EDD13260C}" type="pres">
      <dgm:prSet presAssocID="{160FAC11-8538-7244-BF7B-6B0204444BA9}" presName="rootText1" presStyleLbl="node0" presStyleIdx="0" presStyleCnt="1" custLinFactNeighborY="-900">
        <dgm:presLayoutVars>
          <dgm:chPref val="3"/>
        </dgm:presLayoutVars>
      </dgm:prSet>
      <dgm:spPr/>
    </dgm:pt>
    <dgm:pt modelId="{03DB29F9-E6EF-B94C-9783-162BFF6D65C6}" type="pres">
      <dgm:prSet presAssocID="{160FAC11-8538-7244-BF7B-6B0204444BA9}" presName="rootConnector1" presStyleLbl="node1" presStyleIdx="0" presStyleCnt="0"/>
      <dgm:spPr/>
    </dgm:pt>
    <dgm:pt modelId="{60A9A851-A1EB-864B-B611-E2659DA2E99D}" type="pres">
      <dgm:prSet presAssocID="{160FAC11-8538-7244-BF7B-6B0204444BA9}" presName="hierChild2" presStyleCnt="0"/>
      <dgm:spPr/>
    </dgm:pt>
    <dgm:pt modelId="{8C0354F2-7375-F545-A580-4094B898BFDD}" type="pres">
      <dgm:prSet presAssocID="{9A7D3455-C75C-2344-9F8C-8C7F8F110382}" presName="Name37" presStyleLbl="parChTrans1D2" presStyleIdx="0" presStyleCnt="3"/>
      <dgm:spPr/>
    </dgm:pt>
    <dgm:pt modelId="{4309CD10-84DE-9643-970B-13CDAF753537}" type="pres">
      <dgm:prSet presAssocID="{7E6C46CE-668F-A846-9117-695E7006F4D4}" presName="hierRoot2" presStyleCnt="0">
        <dgm:presLayoutVars>
          <dgm:hierBranch val="hang"/>
        </dgm:presLayoutVars>
      </dgm:prSet>
      <dgm:spPr/>
    </dgm:pt>
    <dgm:pt modelId="{838BBB0A-3AAE-A340-A522-D77A1AA6E226}" type="pres">
      <dgm:prSet presAssocID="{7E6C46CE-668F-A846-9117-695E7006F4D4}" presName="rootComposite" presStyleCnt="0"/>
      <dgm:spPr/>
    </dgm:pt>
    <dgm:pt modelId="{AC9EDE17-A033-2C41-A8A9-E3FEEF09C995}" type="pres">
      <dgm:prSet presAssocID="{7E6C46CE-668F-A846-9117-695E7006F4D4}" presName="rootText" presStyleLbl="node2" presStyleIdx="0" presStyleCnt="3" custLinFactNeighborY="-900">
        <dgm:presLayoutVars>
          <dgm:chPref val="3"/>
        </dgm:presLayoutVars>
      </dgm:prSet>
      <dgm:spPr/>
    </dgm:pt>
    <dgm:pt modelId="{1572764E-3E14-7141-A355-C6889FE91989}" type="pres">
      <dgm:prSet presAssocID="{7E6C46CE-668F-A846-9117-695E7006F4D4}" presName="rootConnector" presStyleLbl="node2" presStyleIdx="0" presStyleCnt="3"/>
      <dgm:spPr/>
    </dgm:pt>
    <dgm:pt modelId="{7C10F433-2FB7-8A4F-AFF3-C2F2DC6384E9}" type="pres">
      <dgm:prSet presAssocID="{7E6C46CE-668F-A846-9117-695E7006F4D4}" presName="hierChild4" presStyleCnt="0"/>
      <dgm:spPr/>
    </dgm:pt>
    <dgm:pt modelId="{7F1D2421-EF96-6449-AC4B-B4429DCCA226}" type="pres">
      <dgm:prSet presAssocID="{07A6D3EC-F8D8-3B4F-9882-BA7C65248F17}" presName="Name48" presStyleLbl="parChTrans1D3" presStyleIdx="0" presStyleCnt="23"/>
      <dgm:spPr/>
    </dgm:pt>
    <dgm:pt modelId="{CE130ADB-F095-E94F-98C1-F14F74B372A7}" type="pres">
      <dgm:prSet presAssocID="{1B7B0DB8-9A4E-B544-B295-11417212D7B2}" presName="hierRoot2" presStyleCnt="0">
        <dgm:presLayoutVars>
          <dgm:hierBranch val="init"/>
        </dgm:presLayoutVars>
      </dgm:prSet>
      <dgm:spPr/>
    </dgm:pt>
    <dgm:pt modelId="{E7DAB0D5-20A2-8B4C-BA94-FF6EB614BF10}" type="pres">
      <dgm:prSet presAssocID="{1B7B0DB8-9A4E-B544-B295-11417212D7B2}" presName="rootComposite" presStyleCnt="0"/>
      <dgm:spPr/>
    </dgm:pt>
    <dgm:pt modelId="{7B425485-1E59-A54F-AA20-E5AB332B3AD1}" type="pres">
      <dgm:prSet presAssocID="{1B7B0DB8-9A4E-B544-B295-11417212D7B2}" presName="rootText" presStyleLbl="node3" presStyleIdx="0" presStyleCnt="23">
        <dgm:presLayoutVars>
          <dgm:chPref val="3"/>
        </dgm:presLayoutVars>
      </dgm:prSet>
      <dgm:spPr/>
    </dgm:pt>
    <dgm:pt modelId="{4B6E5B7D-5439-444D-A90E-8324D91D7DF0}" type="pres">
      <dgm:prSet presAssocID="{1B7B0DB8-9A4E-B544-B295-11417212D7B2}" presName="rootConnector" presStyleLbl="node3" presStyleIdx="0" presStyleCnt="23"/>
      <dgm:spPr/>
    </dgm:pt>
    <dgm:pt modelId="{2F06353B-28FE-254F-BA01-FF0621CA1CFF}" type="pres">
      <dgm:prSet presAssocID="{1B7B0DB8-9A4E-B544-B295-11417212D7B2}" presName="hierChild4" presStyleCnt="0"/>
      <dgm:spPr/>
    </dgm:pt>
    <dgm:pt modelId="{B2BDC984-7084-9242-A5A2-583AC1A0BF58}" type="pres">
      <dgm:prSet presAssocID="{1B7B0DB8-9A4E-B544-B295-11417212D7B2}" presName="hierChild5" presStyleCnt="0"/>
      <dgm:spPr/>
    </dgm:pt>
    <dgm:pt modelId="{74846093-3187-5041-A645-4DE16267B1CB}" type="pres">
      <dgm:prSet presAssocID="{7ABF9645-FF28-7C41-A7B2-B0D20BD3932E}" presName="Name48" presStyleLbl="parChTrans1D3" presStyleIdx="1" presStyleCnt="23"/>
      <dgm:spPr/>
    </dgm:pt>
    <dgm:pt modelId="{51B6C977-9E98-0C49-A97F-7DAB620295F7}" type="pres">
      <dgm:prSet presAssocID="{E36BBD3F-2DA9-224E-878E-64452B7C0823}" presName="hierRoot2" presStyleCnt="0">
        <dgm:presLayoutVars>
          <dgm:hierBranch val="init"/>
        </dgm:presLayoutVars>
      </dgm:prSet>
      <dgm:spPr/>
    </dgm:pt>
    <dgm:pt modelId="{736D1612-53C9-F74D-8470-CC46D21628A9}" type="pres">
      <dgm:prSet presAssocID="{E36BBD3F-2DA9-224E-878E-64452B7C0823}" presName="rootComposite" presStyleCnt="0"/>
      <dgm:spPr/>
    </dgm:pt>
    <dgm:pt modelId="{1E19C3AC-7D9F-0248-A588-2581395AFEEB}" type="pres">
      <dgm:prSet presAssocID="{E36BBD3F-2DA9-224E-878E-64452B7C0823}" presName="rootText" presStyleLbl="node3" presStyleIdx="1" presStyleCnt="23">
        <dgm:presLayoutVars>
          <dgm:chPref val="3"/>
        </dgm:presLayoutVars>
      </dgm:prSet>
      <dgm:spPr/>
    </dgm:pt>
    <dgm:pt modelId="{F9F17922-1B8C-914C-87AB-927B0A8A0D30}" type="pres">
      <dgm:prSet presAssocID="{E36BBD3F-2DA9-224E-878E-64452B7C0823}" presName="rootConnector" presStyleLbl="node3" presStyleIdx="1" presStyleCnt="23"/>
      <dgm:spPr/>
    </dgm:pt>
    <dgm:pt modelId="{13412BFE-951B-2749-BC3D-0DE2EDF978CC}" type="pres">
      <dgm:prSet presAssocID="{E36BBD3F-2DA9-224E-878E-64452B7C0823}" presName="hierChild4" presStyleCnt="0"/>
      <dgm:spPr/>
    </dgm:pt>
    <dgm:pt modelId="{47743AFD-1DA2-E54C-88D2-010D9E12E7BF}" type="pres">
      <dgm:prSet presAssocID="{E36BBD3F-2DA9-224E-878E-64452B7C0823}" presName="hierChild5" presStyleCnt="0"/>
      <dgm:spPr/>
    </dgm:pt>
    <dgm:pt modelId="{50784497-A4DD-6E48-8D05-920B1D8B97D2}" type="pres">
      <dgm:prSet presAssocID="{22EB3959-A675-F14D-ACF1-D63CD62F9B16}" presName="Name48" presStyleLbl="parChTrans1D3" presStyleIdx="2" presStyleCnt="23"/>
      <dgm:spPr/>
    </dgm:pt>
    <dgm:pt modelId="{013BBCF5-877F-914A-8B3D-3092B4C13171}" type="pres">
      <dgm:prSet presAssocID="{A5A75571-6538-0240-98C5-580ED34035D2}" presName="hierRoot2" presStyleCnt="0">
        <dgm:presLayoutVars>
          <dgm:hierBranch val="init"/>
        </dgm:presLayoutVars>
      </dgm:prSet>
      <dgm:spPr/>
    </dgm:pt>
    <dgm:pt modelId="{055839D5-3E6B-F44A-B962-26E5248B4E53}" type="pres">
      <dgm:prSet presAssocID="{A5A75571-6538-0240-98C5-580ED34035D2}" presName="rootComposite" presStyleCnt="0"/>
      <dgm:spPr/>
    </dgm:pt>
    <dgm:pt modelId="{3120648D-6C73-BB48-BF37-1FAE93C99F3B}" type="pres">
      <dgm:prSet presAssocID="{A5A75571-6538-0240-98C5-580ED34035D2}" presName="rootText" presStyleLbl="node3" presStyleIdx="2" presStyleCnt="23">
        <dgm:presLayoutVars>
          <dgm:chPref val="3"/>
        </dgm:presLayoutVars>
      </dgm:prSet>
      <dgm:spPr/>
    </dgm:pt>
    <dgm:pt modelId="{3C5D2AAB-853A-ED4B-A4FA-4BDBC76DF9A8}" type="pres">
      <dgm:prSet presAssocID="{A5A75571-6538-0240-98C5-580ED34035D2}" presName="rootConnector" presStyleLbl="node3" presStyleIdx="2" presStyleCnt="23"/>
      <dgm:spPr/>
    </dgm:pt>
    <dgm:pt modelId="{4CB25B0F-353B-8C4B-B679-05993931E01A}" type="pres">
      <dgm:prSet presAssocID="{A5A75571-6538-0240-98C5-580ED34035D2}" presName="hierChild4" presStyleCnt="0"/>
      <dgm:spPr/>
    </dgm:pt>
    <dgm:pt modelId="{B0B11B28-0CC5-B845-B765-DEE30057AA69}" type="pres">
      <dgm:prSet presAssocID="{A5A75571-6538-0240-98C5-580ED34035D2}" presName="hierChild5" presStyleCnt="0"/>
      <dgm:spPr/>
    </dgm:pt>
    <dgm:pt modelId="{5F361CC2-5636-E94A-9B4C-AC804AAD292A}" type="pres">
      <dgm:prSet presAssocID="{B3845788-D81E-6F47-8DDE-BFAAA5781D29}" presName="Name48" presStyleLbl="parChTrans1D3" presStyleIdx="3" presStyleCnt="23"/>
      <dgm:spPr/>
    </dgm:pt>
    <dgm:pt modelId="{5193AC36-3CEA-5044-A467-ADBD90EC70C8}" type="pres">
      <dgm:prSet presAssocID="{DD672E99-B692-9849-9C75-4FBEC4AC4C14}" presName="hierRoot2" presStyleCnt="0">
        <dgm:presLayoutVars>
          <dgm:hierBranch val="init"/>
        </dgm:presLayoutVars>
      </dgm:prSet>
      <dgm:spPr/>
    </dgm:pt>
    <dgm:pt modelId="{4C0B7EFE-0985-B74E-8246-77991FD8AB25}" type="pres">
      <dgm:prSet presAssocID="{DD672E99-B692-9849-9C75-4FBEC4AC4C14}" presName="rootComposite" presStyleCnt="0"/>
      <dgm:spPr/>
    </dgm:pt>
    <dgm:pt modelId="{9E122DB6-BACB-5D45-8CAD-9A64FB7FFD28}" type="pres">
      <dgm:prSet presAssocID="{DD672E99-B692-9849-9C75-4FBEC4AC4C14}" presName="rootText" presStyleLbl="node3" presStyleIdx="3" presStyleCnt="23">
        <dgm:presLayoutVars>
          <dgm:chPref val="3"/>
        </dgm:presLayoutVars>
      </dgm:prSet>
      <dgm:spPr/>
    </dgm:pt>
    <dgm:pt modelId="{36F43DB3-FFC2-0444-8BE5-8F992BF903A2}" type="pres">
      <dgm:prSet presAssocID="{DD672E99-B692-9849-9C75-4FBEC4AC4C14}" presName="rootConnector" presStyleLbl="node3" presStyleIdx="3" presStyleCnt="23"/>
      <dgm:spPr/>
    </dgm:pt>
    <dgm:pt modelId="{D51A6923-0D71-9B4E-80DA-99C7013DAC7D}" type="pres">
      <dgm:prSet presAssocID="{DD672E99-B692-9849-9C75-4FBEC4AC4C14}" presName="hierChild4" presStyleCnt="0"/>
      <dgm:spPr/>
    </dgm:pt>
    <dgm:pt modelId="{DBA4C9BC-DD16-154E-939F-6D7017F7C3A1}" type="pres">
      <dgm:prSet presAssocID="{DD672E99-B692-9849-9C75-4FBEC4AC4C14}" presName="hierChild5" presStyleCnt="0"/>
      <dgm:spPr/>
    </dgm:pt>
    <dgm:pt modelId="{933FF72A-A6EA-8646-A3D7-FA5E5CF222C2}" type="pres">
      <dgm:prSet presAssocID="{C6B3B0BC-63A7-944D-BBDE-B235FC359714}" presName="Name48" presStyleLbl="parChTrans1D3" presStyleIdx="4" presStyleCnt="23"/>
      <dgm:spPr/>
    </dgm:pt>
    <dgm:pt modelId="{C5871A85-C0F9-2748-AE63-3545DC5891E5}" type="pres">
      <dgm:prSet presAssocID="{1492830C-E147-464F-B8B8-2A83CD6C9634}" presName="hierRoot2" presStyleCnt="0">
        <dgm:presLayoutVars>
          <dgm:hierBranch val="init"/>
        </dgm:presLayoutVars>
      </dgm:prSet>
      <dgm:spPr/>
    </dgm:pt>
    <dgm:pt modelId="{DC5AB7DD-D57E-6E47-B60E-020F6D69D197}" type="pres">
      <dgm:prSet presAssocID="{1492830C-E147-464F-B8B8-2A83CD6C9634}" presName="rootComposite" presStyleCnt="0"/>
      <dgm:spPr/>
    </dgm:pt>
    <dgm:pt modelId="{8EFA40EB-87DA-E644-87C4-7929608D2A03}" type="pres">
      <dgm:prSet presAssocID="{1492830C-E147-464F-B8B8-2A83CD6C9634}" presName="rootText" presStyleLbl="node3" presStyleIdx="4" presStyleCnt="23">
        <dgm:presLayoutVars>
          <dgm:chPref val="3"/>
        </dgm:presLayoutVars>
      </dgm:prSet>
      <dgm:spPr/>
    </dgm:pt>
    <dgm:pt modelId="{DABD851B-AF6D-8F49-9081-C233C78F929F}" type="pres">
      <dgm:prSet presAssocID="{1492830C-E147-464F-B8B8-2A83CD6C9634}" presName="rootConnector" presStyleLbl="node3" presStyleIdx="4" presStyleCnt="23"/>
      <dgm:spPr/>
    </dgm:pt>
    <dgm:pt modelId="{AB671236-0FD8-A848-8854-977EB715D242}" type="pres">
      <dgm:prSet presAssocID="{1492830C-E147-464F-B8B8-2A83CD6C9634}" presName="hierChild4" presStyleCnt="0"/>
      <dgm:spPr/>
    </dgm:pt>
    <dgm:pt modelId="{5BAA7387-B190-1649-858B-E58FDF8FB7E3}" type="pres">
      <dgm:prSet presAssocID="{1492830C-E147-464F-B8B8-2A83CD6C9634}" presName="hierChild5" presStyleCnt="0"/>
      <dgm:spPr/>
    </dgm:pt>
    <dgm:pt modelId="{FA19963B-F195-9347-B9FF-16E80B17F297}" type="pres">
      <dgm:prSet presAssocID="{1872F123-4D3A-9740-8F7F-1318BF83429B}" presName="Name48" presStyleLbl="parChTrans1D3" presStyleIdx="5" presStyleCnt="23"/>
      <dgm:spPr/>
    </dgm:pt>
    <dgm:pt modelId="{CD32497D-9110-ED4E-B63A-73DA75F7A2BC}" type="pres">
      <dgm:prSet presAssocID="{9D530527-0537-9046-A50A-B6FB56CB832B}" presName="hierRoot2" presStyleCnt="0">
        <dgm:presLayoutVars>
          <dgm:hierBranch val="init"/>
        </dgm:presLayoutVars>
      </dgm:prSet>
      <dgm:spPr/>
    </dgm:pt>
    <dgm:pt modelId="{0209045C-9FB7-6045-8F1D-2A4C02F739F3}" type="pres">
      <dgm:prSet presAssocID="{9D530527-0537-9046-A50A-B6FB56CB832B}" presName="rootComposite" presStyleCnt="0"/>
      <dgm:spPr/>
    </dgm:pt>
    <dgm:pt modelId="{7E06C558-2419-7E46-AA85-C3B7A67486A1}" type="pres">
      <dgm:prSet presAssocID="{9D530527-0537-9046-A50A-B6FB56CB832B}" presName="rootText" presStyleLbl="node3" presStyleIdx="5" presStyleCnt="23">
        <dgm:presLayoutVars>
          <dgm:chPref val="3"/>
        </dgm:presLayoutVars>
      </dgm:prSet>
      <dgm:spPr/>
    </dgm:pt>
    <dgm:pt modelId="{398687BB-48DD-0D4E-9773-75F5674A9016}" type="pres">
      <dgm:prSet presAssocID="{9D530527-0537-9046-A50A-B6FB56CB832B}" presName="rootConnector" presStyleLbl="node3" presStyleIdx="5" presStyleCnt="23"/>
      <dgm:spPr/>
    </dgm:pt>
    <dgm:pt modelId="{ED246F2B-D1BB-FD49-9441-71FF57630C86}" type="pres">
      <dgm:prSet presAssocID="{9D530527-0537-9046-A50A-B6FB56CB832B}" presName="hierChild4" presStyleCnt="0"/>
      <dgm:spPr/>
    </dgm:pt>
    <dgm:pt modelId="{B41D5076-E2DF-E445-8D4E-BB215EC85CCD}" type="pres">
      <dgm:prSet presAssocID="{9D530527-0537-9046-A50A-B6FB56CB832B}" presName="hierChild5" presStyleCnt="0"/>
      <dgm:spPr/>
    </dgm:pt>
    <dgm:pt modelId="{1F43A7AF-40BA-1F4A-B3BD-C79401E93403}" type="pres">
      <dgm:prSet presAssocID="{EF8137FE-5AAE-864E-B7E3-8AF9DEDFA900}" presName="Name48" presStyleLbl="parChTrans1D3" presStyleIdx="6" presStyleCnt="23"/>
      <dgm:spPr/>
    </dgm:pt>
    <dgm:pt modelId="{D2C10781-0028-DC42-848A-BF98C9B2148F}" type="pres">
      <dgm:prSet presAssocID="{4E25F73C-1904-344C-BE47-A5EBB04FCCF2}" presName="hierRoot2" presStyleCnt="0">
        <dgm:presLayoutVars>
          <dgm:hierBranch val="init"/>
        </dgm:presLayoutVars>
      </dgm:prSet>
      <dgm:spPr/>
    </dgm:pt>
    <dgm:pt modelId="{93FF3366-EB61-A04A-985D-C7548B7B354E}" type="pres">
      <dgm:prSet presAssocID="{4E25F73C-1904-344C-BE47-A5EBB04FCCF2}" presName="rootComposite" presStyleCnt="0"/>
      <dgm:spPr/>
    </dgm:pt>
    <dgm:pt modelId="{0454F0A4-4FF6-084F-9964-9812FD83FCD3}" type="pres">
      <dgm:prSet presAssocID="{4E25F73C-1904-344C-BE47-A5EBB04FCCF2}" presName="rootText" presStyleLbl="node3" presStyleIdx="6" presStyleCnt="23" custLinFactX="21311" custLinFactNeighborX="100000" custLinFactNeighborY="-3387">
        <dgm:presLayoutVars>
          <dgm:chPref val="3"/>
        </dgm:presLayoutVars>
      </dgm:prSet>
      <dgm:spPr/>
    </dgm:pt>
    <dgm:pt modelId="{667580BF-2E2A-474C-89FF-6F1F2235AD34}" type="pres">
      <dgm:prSet presAssocID="{4E25F73C-1904-344C-BE47-A5EBB04FCCF2}" presName="rootConnector" presStyleLbl="node3" presStyleIdx="6" presStyleCnt="23"/>
      <dgm:spPr/>
    </dgm:pt>
    <dgm:pt modelId="{0BA4677D-BB52-6543-872F-72A899C91907}" type="pres">
      <dgm:prSet presAssocID="{4E25F73C-1904-344C-BE47-A5EBB04FCCF2}" presName="hierChild4" presStyleCnt="0"/>
      <dgm:spPr/>
    </dgm:pt>
    <dgm:pt modelId="{DE771EEA-5A02-224A-82DA-E95AB4A2F05C}" type="pres">
      <dgm:prSet presAssocID="{4E25F73C-1904-344C-BE47-A5EBB04FCCF2}" presName="hierChild5" presStyleCnt="0"/>
      <dgm:spPr/>
    </dgm:pt>
    <dgm:pt modelId="{47BABE7D-D521-6B49-9936-BB161772A552}" type="pres">
      <dgm:prSet presAssocID="{7E6C46CE-668F-A846-9117-695E7006F4D4}" presName="hierChild5" presStyleCnt="0"/>
      <dgm:spPr/>
    </dgm:pt>
    <dgm:pt modelId="{B149B486-9264-7D4C-B020-6C63515A44B4}" type="pres">
      <dgm:prSet presAssocID="{F29223F6-7306-A74C-B660-362211CAC5EC}" presName="Name37" presStyleLbl="parChTrans1D2" presStyleIdx="1" presStyleCnt="3"/>
      <dgm:spPr/>
    </dgm:pt>
    <dgm:pt modelId="{8EBC2F98-D03A-EB4B-A223-1F907E869051}" type="pres">
      <dgm:prSet presAssocID="{37DFB3B6-2C12-0F49-915F-BA0075EDFBD3}" presName="hierRoot2" presStyleCnt="0">
        <dgm:presLayoutVars>
          <dgm:hierBranch val="hang"/>
        </dgm:presLayoutVars>
      </dgm:prSet>
      <dgm:spPr/>
    </dgm:pt>
    <dgm:pt modelId="{C4E518FB-FDD9-3C44-9924-FDB6DEFE1D35}" type="pres">
      <dgm:prSet presAssocID="{37DFB3B6-2C12-0F49-915F-BA0075EDFBD3}" presName="rootComposite" presStyleCnt="0"/>
      <dgm:spPr/>
    </dgm:pt>
    <dgm:pt modelId="{3D8828E3-9D17-6841-8E98-8D53A70CE31C}" type="pres">
      <dgm:prSet presAssocID="{37DFB3B6-2C12-0F49-915F-BA0075EDFBD3}" presName="rootText" presStyleLbl="node2" presStyleIdx="1" presStyleCnt="3" custLinFactNeighborY="-900">
        <dgm:presLayoutVars>
          <dgm:chPref val="3"/>
        </dgm:presLayoutVars>
      </dgm:prSet>
      <dgm:spPr/>
    </dgm:pt>
    <dgm:pt modelId="{EAC58546-B6FE-964C-BAD9-F57A73D18B50}" type="pres">
      <dgm:prSet presAssocID="{37DFB3B6-2C12-0F49-915F-BA0075EDFBD3}" presName="rootConnector" presStyleLbl="node2" presStyleIdx="1" presStyleCnt="3"/>
      <dgm:spPr/>
    </dgm:pt>
    <dgm:pt modelId="{40E76402-4E2A-5546-BFB4-9CC58F77E5B5}" type="pres">
      <dgm:prSet presAssocID="{37DFB3B6-2C12-0F49-915F-BA0075EDFBD3}" presName="hierChild4" presStyleCnt="0"/>
      <dgm:spPr/>
    </dgm:pt>
    <dgm:pt modelId="{BC189441-3E7D-4244-B861-3B23C311F872}" type="pres">
      <dgm:prSet presAssocID="{1C6AC93A-6B47-884F-85BE-CA44C7470F49}" presName="Name48" presStyleLbl="parChTrans1D3" presStyleIdx="7" presStyleCnt="23"/>
      <dgm:spPr/>
    </dgm:pt>
    <dgm:pt modelId="{55219A30-90E9-1C4F-B791-42F1FB77EA47}" type="pres">
      <dgm:prSet presAssocID="{067FD48A-3DEC-C442-9072-1ABCDA73D4A8}" presName="hierRoot2" presStyleCnt="0">
        <dgm:presLayoutVars>
          <dgm:hierBranch val="init"/>
        </dgm:presLayoutVars>
      </dgm:prSet>
      <dgm:spPr/>
    </dgm:pt>
    <dgm:pt modelId="{CFCD4AAE-9143-A44E-B217-1719284BB7B4}" type="pres">
      <dgm:prSet presAssocID="{067FD48A-3DEC-C442-9072-1ABCDA73D4A8}" presName="rootComposite" presStyleCnt="0"/>
      <dgm:spPr/>
    </dgm:pt>
    <dgm:pt modelId="{BB7B2A4A-E998-2944-933C-23705225B52A}" type="pres">
      <dgm:prSet presAssocID="{067FD48A-3DEC-C442-9072-1ABCDA73D4A8}" presName="rootText" presStyleLbl="node3" presStyleIdx="7" presStyleCnt="23">
        <dgm:presLayoutVars>
          <dgm:chPref val="3"/>
        </dgm:presLayoutVars>
      </dgm:prSet>
      <dgm:spPr/>
    </dgm:pt>
    <dgm:pt modelId="{4CE9D999-6AB0-DC45-8427-E8DE08ACB98B}" type="pres">
      <dgm:prSet presAssocID="{067FD48A-3DEC-C442-9072-1ABCDA73D4A8}" presName="rootConnector" presStyleLbl="node3" presStyleIdx="7" presStyleCnt="23"/>
      <dgm:spPr/>
    </dgm:pt>
    <dgm:pt modelId="{AD46AEDE-9389-C94A-8143-026CF4F65642}" type="pres">
      <dgm:prSet presAssocID="{067FD48A-3DEC-C442-9072-1ABCDA73D4A8}" presName="hierChild4" presStyleCnt="0"/>
      <dgm:spPr/>
    </dgm:pt>
    <dgm:pt modelId="{300A9AA7-D97A-8E4A-8245-F9A724E6BC89}" type="pres">
      <dgm:prSet presAssocID="{067FD48A-3DEC-C442-9072-1ABCDA73D4A8}" presName="hierChild5" presStyleCnt="0"/>
      <dgm:spPr/>
    </dgm:pt>
    <dgm:pt modelId="{89230893-5A37-BA46-B745-B05C7350D3DA}" type="pres">
      <dgm:prSet presAssocID="{FD13A92E-604B-6A4A-9170-177078F83948}" presName="Name48" presStyleLbl="parChTrans1D3" presStyleIdx="8" presStyleCnt="23"/>
      <dgm:spPr/>
    </dgm:pt>
    <dgm:pt modelId="{6C40F8D0-E365-9540-9947-CDAF70E05524}" type="pres">
      <dgm:prSet presAssocID="{DECC5B0E-9C09-DE4D-A1AC-413420419717}" presName="hierRoot2" presStyleCnt="0">
        <dgm:presLayoutVars>
          <dgm:hierBranch val="init"/>
        </dgm:presLayoutVars>
      </dgm:prSet>
      <dgm:spPr/>
    </dgm:pt>
    <dgm:pt modelId="{F1B5E876-B85A-444C-8195-D54DBFDA24B6}" type="pres">
      <dgm:prSet presAssocID="{DECC5B0E-9C09-DE4D-A1AC-413420419717}" presName="rootComposite" presStyleCnt="0"/>
      <dgm:spPr/>
    </dgm:pt>
    <dgm:pt modelId="{58EDBE67-F4EF-C444-B13A-ADA4B48388F2}" type="pres">
      <dgm:prSet presAssocID="{DECC5B0E-9C09-DE4D-A1AC-413420419717}" presName="rootText" presStyleLbl="node3" presStyleIdx="8" presStyleCnt="23">
        <dgm:presLayoutVars>
          <dgm:chPref val="3"/>
        </dgm:presLayoutVars>
      </dgm:prSet>
      <dgm:spPr/>
    </dgm:pt>
    <dgm:pt modelId="{3DDED712-9D36-EE46-85AF-2F1BDB9630C4}" type="pres">
      <dgm:prSet presAssocID="{DECC5B0E-9C09-DE4D-A1AC-413420419717}" presName="rootConnector" presStyleLbl="node3" presStyleIdx="8" presStyleCnt="23"/>
      <dgm:spPr/>
    </dgm:pt>
    <dgm:pt modelId="{4F9B15F3-5DF8-B647-AC18-B8FEF3F0016B}" type="pres">
      <dgm:prSet presAssocID="{DECC5B0E-9C09-DE4D-A1AC-413420419717}" presName="hierChild4" presStyleCnt="0"/>
      <dgm:spPr/>
    </dgm:pt>
    <dgm:pt modelId="{01C1824B-E819-054C-987B-535734279CCA}" type="pres">
      <dgm:prSet presAssocID="{DECC5B0E-9C09-DE4D-A1AC-413420419717}" presName="hierChild5" presStyleCnt="0"/>
      <dgm:spPr/>
    </dgm:pt>
    <dgm:pt modelId="{1B7FB644-446B-C94D-912E-E898BACF2304}" type="pres">
      <dgm:prSet presAssocID="{9BB5E4AB-1937-7349-9584-FBC37978A8AA}" presName="Name48" presStyleLbl="parChTrans1D3" presStyleIdx="9" presStyleCnt="23"/>
      <dgm:spPr/>
    </dgm:pt>
    <dgm:pt modelId="{226EBCF5-012F-6F43-8D51-02C64AC21DDF}" type="pres">
      <dgm:prSet presAssocID="{E48A3692-0BA2-1049-9ABD-446768876EA9}" presName="hierRoot2" presStyleCnt="0">
        <dgm:presLayoutVars>
          <dgm:hierBranch val="init"/>
        </dgm:presLayoutVars>
      </dgm:prSet>
      <dgm:spPr/>
    </dgm:pt>
    <dgm:pt modelId="{DC83D327-FFA1-8F4F-B94D-B9EF3A1BD2B8}" type="pres">
      <dgm:prSet presAssocID="{E48A3692-0BA2-1049-9ABD-446768876EA9}" presName="rootComposite" presStyleCnt="0"/>
      <dgm:spPr/>
    </dgm:pt>
    <dgm:pt modelId="{8E577B2F-2055-0F42-93A4-FC5B927F1945}" type="pres">
      <dgm:prSet presAssocID="{E48A3692-0BA2-1049-9ABD-446768876EA9}" presName="rootText" presStyleLbl="node3" presStyleIdx="9" presStyleCnt="23">
        <dgm:presLayoutVars>
          <dgm:chPref val="3"/>
        </dgm:presLayoutVars>
      </dgm:prSet>
      <dgm:spPr/>
    </dgm:pt>
    <dgm:pt modelId="{91621B7F-9AEB-4146-88B3-DF77ED2034D3}" type="pres">
      <dgm:prSet presAssocID="{E48A3692-0BA2-1049-9ABD-446768876EA9}" presName="rootConnector" presStyleLbl="node3" presStyleIdx="9" presStyleCnt="23"/>
      <dgm:spPr/>
    </dgm:pt>
    <dgm:pt modelId="{AC810EA4-0226-764B-B182-3F430685C0D2}" type="pres">
      <dgm:prSet presAssocID="{E48A3692-0BA2-1049-9ABD-446768876EA9}" presName="hierChild4" presStyleCnt="0"/>
      <dgm:spPr/>
    </dgm:pt>
    <dgm:pt modelId="{673F4D3D-2C6C-5842-949A-BD962CD0C1E6}" type="pres">
      <dgm:prSet presAssocID="{E48A3692-0BA2-1049-9ABD-446768876EA9}" presName="hierChild5" presStyleCnt="0"/>
      <dgm:spPr/>
    </dgm:pt>
    <dgm:pt modelId="{89D323A3-555C-F648-A5EA-43CCBF253268}" type="pres">
      <dgm:prSet presAssocID="{295E3989-A583-A746-8491-FE729A68EE32}" presName="Name48" presStyleLbl="parChTrans1D3" presStyleIdx="10" presStyleCnt="23"/>
      <dgm:spPr/>
    </dgm:pt>
    <dgm:pt modelId="{BFD0FC12-6B0E-1244-B2AC-2B797D07A7CD}" type="pres">
      <dgm:prSet presAssocID="{4F573C0B-5076-2F4C-A73D-A962F6DDBA6B}" presName="hierRoot2" presStyleCnt="0">
        <dgm:presLayoutVars>
          <dgm:hierBranch val="init"/>
        </dgm:presLayoutVars>
      </dgm:prSet>
      <dgm:spPr/>
    </dgm:pt>
    <dgm:pt modelId="{8524DB2E-9FA6-1E44-9C68-E6F1F109073C}" type="pres">
      <dgm:prSet presAssocID="{4F573C0B-5076-2F4C-A73D-A962F6DDBA6B}" presName="rootComposite" presStyleCnt="0"/>
      <dgm:spPr/>
    </dgm:pt>
    <dgm:pt modelId="{4546FD1C-B080-8848-9E48-EC4401C6E441}" type="pres">
      <dgm:prSet presAssocID="{4F573C0B-5076-2F4C-A73D-A962F6DDBA6B}" presName="rootText" presStyleLbl="node3" presStyleIdx="10" presStyleCnt="23">
        <dgm:presLayoutVars>
          <dgm:chPref val="3"/>
        </dgm:presLayoutVars>
      </dgm:prSet>
      <dgm:spPr/>
    </dgm:pt>
    <dgm:pt modelId="{B6B30335-5678-9348-93D3-C85B0486C280}" type="pres">
      <dgm:prSet presAssocID="{4F573C0B-5076-2F4C-A73D-A962F6DDBA6B}" presName="rootConnector" presStyleLbl="node3" presStyleIdx="10" presStyleCnt="23"/>
      <dgm:spPr/>
    </dgm:pt>
    <dgm:pt modelId="{1497B77A-82D7-EA44-876E-F4D112684D3A}" type="pres">
      <dgm:prSet presAssocID="{4F573C0B-5076-2F4C-A73D-A962F6DDBA6B}" presName="hierChild4" presStyleCnt="0"/>
      <dgm:spPr/>
    </dgm:pt>
    <dgm:pt modelId="{368EF338-4A91-BB46-B9EA-667C9A385F8B}" type="pres">
      <dgm:prSet presAssocID="{4F573C0B-5076-2F4C-A73D-A962F6DDBA6B}" presName="hierChild5" presStyleCnt="0"/>
      <dgm:spPr/>
    </dgm:pt>
    <dgm:pt modelId="{B9D2CCFD-D444-134D-B413-0AD70612E9B3}" type="pres">
      <dgm:prSet presAssocID="{2A938EF2-00C0-C347-BD8B-34094A70F91A}" presName="Name48" presStyleLbl="parChTrans1D3" presStyleIdx="11" presStyleCnt="23"/>
      <dgm:spPr/>
    </dgm:pt>
    <dgm:pt modelId="{98E4C0AE-5A09-5246-98EE-66E45CA01119}" type="pres">
      <dgm:prSet presAssocID="{AEC480AF-A884-A444-AA5D-1C3BF76BCC11}" presName="hierRoot2" presStyleCnt="0">
        <dgm:presLayoutVars>
          <dgm:hierBranch val="init"/>
        </dgm:presLayoutVars>
      </dgm:prSet>
      <dgm:spPr/>
    </dgm:pt>
    <dgm:pt modelId="{2C2DCE39-ED73-7A43-B719-822A55968653}" type="pres">
      <dgm:prSet presAssocID="{AEC480AF-A884-A444-AA5D-1C3BF76BCC11}" presName="rootComposite" presStyleCnt="0"/>
      <dgm:spPr/>
    </dgm:pt>
    <dgm:pt modelId="{D8F17F5B-CC3F-7743-86C6-3495839547EA}" type="pres">
      <dgm:prSet presAssocID="{AEC480AF-A884-A444-AA5D-1C3BF76BCC11}" presName="rootText" presStyleLbl="node3" presStyleIdx="11" presStyleCnt="23">
        <dgm:presLayoutVars>
          <dgm:chPref val="3"/>
        </dgm:presLayoutVars>
      </dgm:prSet>
      <dgm:spPr/>
    </dgm:pt>
    <dgm:pt modelId="{E1D3761D-3005-F84B-BD17-FBED43A9D335}" type="pres">
      <dgm:prSet presAssocID="{AEC480AF-A884-A444-AA5D-1C3BF76BCC11}" presName="rootConnector" presStyleLbl="node3" presStyleIdx="11" presStyleCnt="23"/>
      <dgm:spPr/>
    </dgm:pt>
    <dgm:pt modelId="{0E972C64-D4AF-D74A-A692-EFC3E06B7AA2}" type="pres">
      <dgm:prSet presAssocID="{AEC480AF-A884-A444-AA5D-1C3BF76BCC11}" presName="hierChild4" presStyleCnt="0"/>
      <dgm:spPr/>
    </dgm:pt>
    <dgm:pt modelId="{0947DB12-BFDF-3A47-895D-13C3B8D2A698}" type="pres">
      <dgm:prSet presAssocID="{AEC480AF-A884-A444-AA5D-1C3BF76BCC11}" presName="hierChild5" presStyleCnt="0"/>
      <dgm:spPr/>
    </dgm:pt>
    <dgm:pt modelId="{5D9F7CA9-37C5-D044-89E7-69766C0D405F}" type="pres">
      <dgm:prSet presAssocID="{2F65681F-0ACB-2C4B-A0E0-DE6127A873DE}" presName="Name48" presStyleLbl="parChTrans1D3" presStyleIdx="12" presStyleCnt="23"/>
      <dgm:spPr/>
    </dgm:pt>
    <dgm:pt modelId="{E23BC4DA-672A-D347-98F9-E30211339775}" type="pres">
      <dgm:prSet presAssocID="{47D26DAF-D4B0-474D-A3FB-F8881FEAC0AA}" presName="hierRoot2" presStyleCnt="0">
        <dgm:presLayoutVars>
          <dgm:hierBranch val="init"/>
        </dgm:presLayoutVars>
      </dgm:prSet>
      <dgm:spPr/>
    </dgm:pt>
    <dgm:pt modelId="{A751E19A-964F-C14C-B1C9-9F8F0E1F0A16}" type="pres">
      <dgm:prSet presAssocID="{47D26DAF-D4B0-474D-A3FB-F8881FEAC0AA}" presName="rootComposite" presStyleCnt="0"/>
      <dgm:spPr/>
    </dgm:pt>
    <dgm:pt modelId="{F364B978-C625-DC4D-892E-6A2B60565D6A}" type="pres">
      <dgm:prSet presAssocID="{47D26DAF-D4B0-474D-A3FB-F8881FEAC0AA}" presName="rootText" presStyleLbl="node3" presStyleIdx="12" presStyleCnt="23">
        <dgm:presLayoutVars>
          <dgm:chPref val="3"/>
        </dgm:presLayoutVars>
      </dgm:prSet>
      <dgm:spPr/>
    </dgm:pt>
    <dgm:pt modelId="{4D42DD9E-AC36-524D-B854-2CD71BEBE278}" type="pres">
      <dgm:prSet presAssocID="{47D26DAF-D4B0-474D-A3FB-F8881FEAC0AA}" presName="rootConnector" presStyleLbl="node3" presStyleIdx="12" presStyleCnt="23"/>
      <dgm:spPr/>
    </dgm:pt>
    <dgm:pt modelId="{8AB9890C-DF64-3D48-A561-6FFCA992F09F}" type="pres">
      <dgm:prSet presAssocID="{47D26DAF-D4B0-474D-A3FB-F8881FEAC0AA}" presName="hierChild4" presStyleCnt="0"/>
      <dgm:spPr/>
    </dgm:pt>
    <dgm:pt modelId="{F99B8DBD-C64F-EE4C-AE8C-A84169944E92}" type="pres">
      <dgm:prSet presAssocID="{47D26DAF-D4B0-474D-A3FB-F8881FEAC0AA}" presName="hierChild5" presStyleCnt="0"/>
      <dgm:spPr/>
    </dgm:pt>
    <dgm:pt modelId="{96F395A6-BF4A-6843-BA86-FB805AE156A0}" type="pres">
      <dgm:prSet presAssocID="{2441782D-1FB1-494B-931C-1242FB281B2A}" presName="Name48" presStyleLbl="parChTrans1D3" presStyleIdx="13" presStyleCnt="23"/>
      <dgm:spPr/>
    </dgm:pt>
    <dgm:pt modelId="{A055AE0F-3456-A741-9582-4B51ECD5F2F3}" type="pres">
      <dgm:prSet presAssocID="{B6081F31-CE5B-3149-B9E7-667034AD903C}" presName="hierRoot2" presStyleCnt="0">
        <dgm:presLayoutVars>
          <dgm:hierBranch val="init"/>
        </dgm:presLayoutVars>
      </dgm:prSet>
      <dgm:spPr/>
    </dgm:pt>
    <dgm:pt modelId="{EDD6CD8A-B10E-334D-93A0-9503D0CA8D66}" type="pres">
      <dgm:prSet presAssocID="{B6081F31-CE5B-3149-B9E7-667034AD903C}" presName="rootComposite" presStyleCnt="0"/>
      <dgm:spPr/>
    </dgm:pt>
    <dgm:pt modelId="{4A98FC5F-7F0B-C846-8733-10B15C8AA08B}" type="pres">
      <dgm:prSet presAssocID="{B6081F31-CE5B-3149-B9E7-667034AD903C}" presName="rootText" presStyleLbl="node3" presStyleIdx="13" presStyleCnt="23">
        <dgm:presLayoutVars>
          <dgm:chPref val="3"/>
        </dgm:presLayoutVars>
      </dgm:prSet>
      <dgm:spPr/>
    </dgm:pt>
    <dgm:pt modelId="{3F8E90FC-4FFE-AE47-B860-B421D55018B8}" type="pres">
      <dgm:prSet presAssocID="{B6081F31-CE5B-3149-B9E7-667034AD903C}" presName="rootConnector" presStyleLbl="node3" presStyleIdx="13" presStyleCnt="23"/>
      <dgm:spPr/>
    </dgm:pt>
    <dgm:pt modelId="{C5AA896E-7C2D-E24A-BAA8-481B50F75E30}" type="pres">
      <dgm:prSet presAssocID="{B6081F31-CE5B-3149-B9E7-667034AD903C}" presName="hierChild4" presStyleCnt="0"/>
      <dgm:spPr/>
    </dgm:pt>
    <dgm:pt modelId="{EF906070-264F-314D-B60D-0AAA1BBC0332}" type="pres">
      <dgm:prSet presAssocID="{B6081F31-CE5B-3149-B9E7-667034AD903C}" presName="hierChild5" presStyleCnt="0"/>
      <dgm:spPr/>
    </dgm:pt>
    <dgm:pt modelId="{85B2A6D1-B4F4-BD40-AC1C-DC4DB12EEBB6}" type="pres">
      <dgm:prSet presAssocID="{ADA60579-38ED-0E43-83E3-D79973D7F36F}" presName="Name48" presStyleLbl="parChTrans1D3" presStyleIdx="14" presStyleCnt="23"/>
      <dgm:spPr/>
    </dgm:pt>
    <dgm:pt modelId="{4D6EE77B-F6BC-C044-BFB5-0ACB1F992F32}" type="pres">
      <dgm:prSet presAssocID="{9843AC18-6B5A-FF40-98C6-5B9CF9BAA5C0}" presName="hierRoot2" presStyleCnt="0">
        <dgm:presLayoutVars>
          <dgm:hierBranch val="init"/>
        </dgm:presLayoutVars>
      </dgm:prSet>
      <dgm:spPr/>
    </dgm:pt>
    <dgm:pt modelId="{414DECA9-AE28-A443-81B7-3CB17BFC0A91}" type="pres">
      <dgm:prSet presAssocID="{9843AC18-6B5A-FF40-98C6-5B9CF9BAA5C0}" presName="rootComposite" presStyleCnt="0"/>
      <dgm:spPr/>
    </dgm:pt>
    <dgm:pt modelId="{06C131F2-958F-E843-9EAC-145FD8F0C23A}" type="pres">
      <dgm:prSet presAssocID="{9843AC18-6B5A-FF40-98C6-5B9CF9BAA5C0}" presName="rootText" presStyleLbl="node3" presStyleIdx="14" presStyleCnt="23">
        <dgm:presLayoutVars>
          <dgm:chPref val="3"/>
        </dgm:presLayoutVars>
      </dgm:prSet>
      <dgm:spPr/>
    </dgm:pt>
    <dgm:pt modelId="{94F52122-542C-D84B-A6E3-05C4546EC394}" type="pres">
      <dgm:prSet presAssocID="{9843AC18-6B5A-FF40-98C6-5B9CF9BAA5C0}" presName="rootConnector" presStyleLbl="node3" presStyleIdx="14" presStyleCnt="23"/>
      <dgm:spPr/>
    </dgm:pt>
    <dgm:pt modelId="{D788AD71-93D3-A049-8784-C0A2431BA499}" type="pres">
      <dgm:prSet presAssocID="{9843AC18-6B5A-FF40-98C6-5B9CF9BAA5C0}" presName="hierChild4" presStyleCnt="0"/>
      <dgm:spPr/>
    </dgm:pt>
    <dgm:pt modelId="{8069E5E1-F8E0-DF40-986E-8F7E0804EB63}" type="pres">
      <dgm:prSet presAssocID="{9843AC18-6B5A-FF40-98C6-5B9CF9BAA5C0}" presName="hierChild5" presStyleCnt="0"/>
      <dgm:spPr/>
    </dgm:pt>
    <dgm:pt modelId="{AA978567-2225-E344-A146-49B337A77FAB}" type="pres">
      <dgm:prSet presAssocID="{37DFB3B6-2C12-0F49-915F-BA0075EDFBD3}" presName="hierChild5" presStyleCnt="0"/>
      <dgm:spPr/>
    </dgm:pt>
    <dgm:pt modelId="{AC86FF58-FBAA-9F44-8333-23F2B002BC50}" type="pres">
      <dgm:prSet presAssocID="{D4110419-80E4-C746-B4D1-6D8657EE1A34}" presName="Name37" presStyleLbl="parChTrans1D2" presStyleIdx="2" presStyleCnt="3"/>
      <dgm:spPr/>
    </dgm:pt>
    <dgm:pt modelId="{9DFB6B76-B3DD-0D4B-945B-2F5CEBFCF51B}" type="pres">
      <dgm:prSet presAssocID="{ED3F8CA5-FC5A-DF40-A7FB-259DDD8DAFCD}" presName="hierRoot2" presStyleCnt="0">
        <dgm:presLayoutVars>
          <dgm:hierBranch val="hang"/>
        </dgm:presLayoutVars>
      </dgm:prSet>
      <dgm:spPr/>
    </dgm:pt>
    <dgm:pt modelId="{D0B5C1B7-C3C1-3548-A059-BA3377811A3B}" type="pres">
      <dgm:prSet presAssocID="{ED3F8CA5-FC5A-DF40-A7FB-259DDD8DAFCD}" presName="rootComposite" presStyleCnt="0"/>
      <dgm:spPr/>
    </dgm:pt>
    <dgm:pt modelId="{D1C31AE9-1DD9-C847-BBC1-C76087BD823A}" type="pres">
      <dgm:prSet presAssocID="{ED3F8CA5-FC5A-DF40-A7FB-259DDD8DAFCD}" presName="rootText" presStyleLbl="node2" presStyleIdx="2" presStyleCnt="3">
        <dgm:presLayoutVars>
          <dgm:chPref val="3"/>
        </dgm:presLayoutVars>
      </dgm:prSet>
      <dgm:spPr/>
    </dgm:pt>
    <dgm:pt modelId="{AA629514-345E-A942-9A6D-776E67B773BD}" type="pres">
      <dgm:prSet presAssocID="{ED3F8CA5-FC5A-DF40-A7FB-259DDD8DAFCD}" presName="rootConnector" presStyleLbl="node2" presStyleIdx="2" presStyleCnt="3"/>
      <dgm:spPr/>
    </dgm:pt>
    <dgm:pt modelId="{D9282054-C178-D342-B312-B6B5651CF26B}" type="pres">
      <dgm:prSet presAssocID="{ED3F8CA5-FC5A-DF40-A7FB-259DDD8DAFCD}" presName="hierChild4" presStyleCnt="0"/>
      <dgm:spPr/>
    </dgm:pt>
    <dgm:pt modelId="{ECB24BF2-A966-6E40-BF4C-C517C251E502}" type="pres">
      <dgm:prSet presAssocID="{52918CA6-B284-CC4D-B5EA-0DAE784BEAB8}" presName="Name48" presStyleLbl="parChTrans1D3" presStyleIdx="15" presStyleCnt="23"/>
      <dgm:spPr/>
    </dgm:pt>
    <dgm:pt modelId="{84F34201-9B01-4F44-806F-E03A6D98A12B}" type="pres">
      <dgm:prSet presAssocID="{ED002518-4996-DD4A-84BE-EBF5DDB97042}" presName="hierRoot2" presStyleCnt="0">
        <dgm:presLayoutVars>
          <dgm:hierBranch val="init"/>
        </dgm:presLayoutVars>
      </dgm:prSet>
      <dgm:spPr/>
    </dgm:pt>
    <dgm:pt modelId="{EFCC4571-F31E-F54A-9FE4-CAB0875EF35E}" type="pres">
      <dgm:prSet presAssocID="{ED002518-4996-DD4A-84BE-EBF5DDB97042}" presName="rootComposite" presStyleCnt="0"/>
      <dgm:spPr/>
    </dgm:pt>
    <dgm:pt modelId="{E6DCABC8-4494-344B-85C5-F8BA3B64305D}" type="pres">
      <dgm:prSet presAssocID="{ED002518-4996-DD4A-84BE-EBF5DDB97042}" presName="rootText" presStyleLbl="node3" presStyleIdx="15" presStyleCnt="23">
        <dgm:presLayoutVars>
          <dgm:chPref val="3"/>
        </dgm:presLayoutVars>
      </dgm:prSet>
      <dgm:spPr/>
    </dgm:pt>
    <dgm:pt modelId="{63887186-47A0-BA44-B298-FD4336955785}" type="pres">
      <dgm:prSet presAssocID="{ED002518-4996-DD4A-84BE-EBF5DDB97042}" presName="rootConnector" presStyleLbl="node3" presStyleIdx="15" presStyleCnt="23"/>
      <dgm:spPr/>
    </dgm:pt>
    <dgm:pt modelId="{A76B7BEC-4D63-064C-A9DE-E27722293861}" type="pres">
      <dgm:prSet presAssocID="{ED002518-4996-DD4A-84BE-EBF5DDB97042}" presName="hierChild4" presStyleCnt="0"/>
      <dgm:spPr/>
    </dgm:pt>
    <dgm:pt modelId="{CE45A574-EA7D-5F47-893A-CEFED3577853}" type="pres">
      <dgm:prSet presAssocID="{ED002518-4996-DD4A-84BE-EBF5DDB97042}" presName="hierChild5" presStyleCnt="0"/>
      <dgm:spPr/>
    </dgm:pt>
    <dgm:pt modelId="{A70599BD-83FB-A24A-A3A1-74F8EDD71D46}" type="pres">
      <dgm:prSet presAssocID="{81F3871F-897F-414A-8F2F-B85C38684427}" presName="Name48" presStyleLbl="parChTrans1D3" presStyleIdx="16" presStyleCnt="23"/>
      <dgm:spPr/>
    </dgm:pt>
    <dgm:pt modelId="{2BE538FC-7B68-2D4D-88F5-FC1A2DDD2DCA}" type="pres">
      <dgm:prSet presAssocID="{5501D57D-63D2-774E-9946-ACE7E9467D76}" presName="hierRoot2" presStyleCnt="0">
        <dgm:presLayoutVars>
          <dgm:hierBranch val="init"/>
        </dgm:presLayoutVars>
      </dgm:prSet>
      <dgm:spPr/>
    </dgm:pt>
    <dgm:pt modelId="{AE69F9B1-579F-654D-B3FD-88152C36554B}" type="pres">
      <dgm:prSet presAssocID="{5501D57D-63D2-774E-9946-ACE7E9467D76}" presName="rootComposite" presStyleCnt="0"/>
      <dgm:spPr/>
    </dgm:pt>
    <dgm:pt modelId="{6F83F507-5998-6A4B-8B34-CC699928EE00}" type="pres">
      <dgm:prSet presAssocID="{5501D57D-63D2-774E-9946-ACE7E9467D76}" presName="rootText" presStyleLbl="node3" presStyleIdx="16" presStyleCnt="23">
        <dgm:presLayoutVars>
          <dgm:chPref val="3"/>
        </dgm:presLayoutVars>
      </dgm:prSet>
      <dgm:spPr/>
    </dgm:pt>
    <dgm:pt modelId="{A594F81C-3E26-8441-84B2-D3E2FAC55C2D}" type="pres">
      <dgm:prSet presAssocID="{5501D57D-63D2-774E-9946-ACE7E9467D76}" presName="rootConnector" presStyleLbl="node3" presStyleIdx="16" presStyleCnt="23"/>
      <dgm:spPr/>
    </dgm:pt>
    <dgm:pt modelId="{8C7E239C-F8DD-7F43-BB1C-A324A569B7B0}" type="pres">
      <dgm:prSet presAssocID="{5501D57D-63D2-774E-9946-ACE7E9467D76}" presName="hierChild4" presStyleCnt="0"/>
      <dgm:spPr/>
    </dgm:pt>
    <dgm:pt modelId="{9DA6BED2-827E-C343-B336-3B99291143F9}" type="pres">
      <dgm:prSet presAssocID="{5501D57D-63D2-774E-9946-ACE7E9467D76}" presName="hierChild5" presStyleCnt="0"/>
      <dgm:spPr/>
    </dgm:pt>
    <dgm:pt modelId="{D83E9D89-5C4F-2148-BA99-6296CD4BB07F}" type="pres">
      <dgm:prSet presAssocID="{B1D96135-8DF8-9F4A-A9FA-A41EE9E1F665}" presName="Name48" presStyleLbl="parChTrans1D3" presStyleIdx="17" presStyleCnt="23"/>
      <dgm:spPr/>
    </dgm:pt>
    <dgm:pt modelId="{17F375A7-6994-8049-A08E-7F8439FA4BC3}" type="pres">
      <dgm:prSet presAssocID="{31A3D813-653C-714C-875A-14FF43906283}" presName="hierRoot2" presStyleCnt="0">
        <dgm:presLayoutVars>
          <dgm:hierBranch val="init"/>
        </dgm:presLayoutVars>
      </dgm:prSet>
      <dgm:spPr/>
    </dgm:pt>
    <dgm:pt modelId="{38AB2CE7-51E7-4F4D-814C-F6ED5484F45E}" type="pres">
      <dgm:prSet presAssocID="{31A3D813-653C-714C-875A-14FF43906283}" presName="rootComposite" presStyleCnt="0"/>
      <dgm:spPr/>
    </dgm:pt>
    <dgm:pt modelId="{58CE0FBB-997E-9144-9059-5B8C329E9F98}" type="pres">
      <dgm:prSet presAssocID="{31A3D813-653C-714C-875A-14FF43906283}" presName="rootText" presStyleLbl="node3" presStyleIdx="17" presStyleCnt="23">
        <dgm:presLayoutVars>
          <dgm:chPref val="3"/>
        </dgm:presLayoutVars>
      </dgm:prSet>
      <dgm:spPr/>
    </dgm:pt>
    <dgm:pt modelId="{3EE3A413-0B92-2B4E-A2EC-93527AD97B29}" type="pres">
      <dgm:prSet presAssocID="{31A3D813-653C-714C-875A-14FF43906283}" presName="rootConnector" presStyleLbl="node3" presStyleIdx="17" presStyleCnt="23"/>
      <dgm:spPr/>
    </dgm:pt>
    <dgm:pt modelId="{8898F40E-498A-B94B-A102-53DA73BBC9F8}" type="pres">
      <dgm:prSet presAssocID="{31A3D813-653C-714C-875A-14FF43906283}" presName="hierChild4" presStyleCnt="0"/>
      <dgm:spPr/>
    </dgm:pt>
    <dgm:pt modelId="{486AC5BF-A736-FF49-8089-1D62276DA559}" type="pres">
      <dgm:prSet presAssocID="{31A3D813-653C-714C-875A-14FF43906283}" presName="hierChild5" presStyleCnt="0"/>
      <dgm:spPr/>
    </dgm:pt>
    <dgm:pt modelId="{6F32511A-B211-B84B-AB35-B9CFE47F04AA}" type="pres">
      <dgm:prSet presAssocID="{24C9185C-B621-F34F-ACF8-D8B7B804D441}" presName="Name48" presStyleLbl="parChTrans1D3" presStyleIdx="18" presStyleCnt="23"/>
      <dgm:spPr/>
    </dgm:pt>
    <dgm:pt modelId="{10209B0A-583C-AC4E-BCC5-CF499D049C48}" type="pres">
      <dgm:prSet presAssocID="{5BC23E7F-1DCB-B940-A4DF-F5C3C523642E}" presName="hierRoot2" presStyleCnt="0">
        <dgm:presLayoutVars>
          <dgm:hierBranch val="init"/>
        </dgm:presLayoutVars>
      </dgm:prSet>
      <dgm:spPr/>
    </dgm:pt>
    <dgm:pt modelId="{674B0100-D5FD-6D43-BFE6-813326AD098A}" type="pres">
      <dgm:prSet presAssocID="{5BC23E7F-1DCB-B940-A4DF-F5C3C523642E}" presName="rootComposite" presStyleCnt="0"/>
      <dgm:spPr/>
    </dgm:pt>
    <dgm:pt modelId="{43162FEA-E30D-BC45-B1FB-697BAB691F45}" type="pres">
      <dgm:prSet presAssocID="{5BC23E7F-1DCB-B940-A4DF-F5C3C523642E}" presName="rootText" presStyleLbl="node3" presStyleIdx="18" presStyleCnt="23">
        <dgm:presLayoutVars>
          <dgm:chPref val="3"/>
        </dgm:presLayoutVars>
      </dgm:prSet>
      <dgm:spPr/>
    </dgm:pt>
    <dgm:pt modelId="{3B9FA884-2BB9-BA48-90D8-E420CD3E6A19}" type="pres">
      <dgm:prSet presAssocID="{5BC23E7F-1DCB-B940-A4DF-F5C3C523642E}" presName="rootConnector" presStyleLbl="node3" presStyleIdx="18" presStyleCnt="23"/>
      <dgm:spPr/>
    </dgm:pt>
    <dgm:pt modelId="{E1B6EDF4-2089-7744-81E6-DFAFAD5EBDCD}" type="pres">
      <dgm:prSet presAssocID="{5BC23E7F-1DCB-B940-A4DF-F5C3C523642E}" presName="hierChild4" presStyleCnt="0"/>
      <dgm:spPr/>
    </dgm:pt>
    <dgm:pt modelId="{10AB416D-A399-5040-86BB-5D526C8F59F4}" type="pres">
      <dgm:prSet presAssocID="{5BC23E7F-1DCB-B940-A4DF-F5C3C523642E}" presName="hierChild5" presStyleCnt="0"/>
      <dgm:spPr/>
    </dgm:pt>
    <dgm:pt modelId="{BF6F7777-889D-2942-A04E-31D5D90C16C7}" type="pres">
      <dgm:prSet presAssocID="{D245EC49-BF1E-6D4F-B417-8441B16D6923}" presName="Name48" presStyleLbl="parChTrans1D3" presStyleIdx="19" presStyleCnt="23"/>
      <dgm:spPr/>
    </dgm:pt>
    <dgm:pt modelId="{E117C04E-39D3-B440-B648-FBEC351CD310}" type="pres">
      <dgm:prSet presAssocID="{B990B428-D99E-4343-AB1E-6B96FF5BA237}" presName="hierRoot2" presStyleCnt="0">
        <dgm:presLayoutVars>
          <dgm:hierBranch val="init"/>
        </dgm:presLayoutVars>
      </dgm:prSet>
      <dgm:spPr/>
    </dgm:pt>
    <dgm:pt modelId="{5202B1A5-B9C5-4A4C-9C1C-C53B316582A2}" type="pres">
      <dgm:prSet presAssocID="{B990B428-D99E-4343-AB1E-6B96FF5BA237}" presName="rootComposite" presStyleCnt="0"/>
      <dgm:spPr/>
    </dgm:pt>
    <dgm:pt modelId="{A3CD6C06-C77E-B048-AE98-F1D0FD41DA7F}" type="pres">
      <dgm:prSet presAssocID="{B990B428-D99E-4343-AB1E-6B96FF5BA237}" presName="rootText" presStyleLbl="node3" presStyleIdx="19" presStyleCnt="23">
        <dgm:presLayoutVars>
          <dgm:chPref val="3"/>
        </dgm:presLayoutVars>
      </dgm:prSet>
      <dgm:spPr/>
    </dgm:pt>
    <dgm:pt modelId="{3B87C610-9D76-F84B-B494-5E57C59F3607}" type="pres">
      <dgm:prSet presAssocID="{B990B428-D99E-4343-AB1E-6B96FF5BA237}" presName="rootConnector" presStyleLbl="node3" presStyleIdx="19" presStyleCnt="23"/>
      <dgm:spPr/>
    </dgm:pt>
    <dgm:pt modelId="{0D038226-1DB3-7647-B09C-8834918843EC}" type="pres">
      <dgm:prSet presAssocID="{B990B428-D99E-4343-AB1E-6B96FF5BA237}" presName="hierChild4" presStyleCnt="0"/>
      <dgm:spPr/>
    </dgm:pt>
    <dgm:pt modelId="{1BC5739C-D2D4-8B4A-80CE-D6E41B8AF0FC}" type="pres">
      <dgm:prSet presAssocID="{B990B428-D99E-4343-AB1E-6B96FF5BA237}" presName="hierChild5" presStyleCnt="0"/>
      <dgm:spPr/>
    </dgm:pt>
    <dgm:pt modelId="{AE30EB5C-DE47-D140-A1F9-8B4F69722BB2}" type="pres">
      <dgm:prSet presAssocID="{F39D59B0-3152-B040-B3EF-695A73261815}" presName="Name48" presStyleLbl="parChTrans1D3" presStyleIdx="20" presStyleCnt="23"/>
      <dgm:spPr/>
    </dgm:pt>
    <dgm:pt modelId="{37085432-4935-8E40-9F03-BA6BACD5DEEA}" type="pres">
      <dgm:prSet presAssocID="{85F60F73-8550-1F44-93C2-01E00F56DA48}" presName="hierRoot2" presStyleCnt="0">
        <dgm:presLayoutVars>
          <dgm:hierBranch val="init"/>
        </dgm:presLayoutVars>
      </dgm:prSet>
      <dgm:spPr/>
    </dgm:pt>
    <dgm:pt modelId="{A12026CE-C6E6-2B41-B4DF-7213A4AA1778}" type="pres">
      <dgm:prSet presAssocID="{85F60F73-8550-1F44-93C2-01E00F56DA48}" presName="rootComposite" presStyleCnt="0"/>
      <dgm:spPr/>
    </dgm:pt>
    <dgm:pt modelId="{713FA32E-9935-FB4F-B42D-2BF3936C339F}" type="pres">
      <dgm:prSet presAssocID="{85F60F73-8550-1F44-93C2-01E00F56DA48}" presName="rootText" presStyleLbl="node3" presStyleIdx="20" presStyleCnt="23">
        <dgm:presLayoutVars>
          <dgm:chPref val="3"/>
        </dgm:presLayoutVars>
      </dgm:prSet>
      <dgm:spPr/>
    </dgm:pt>
    <dgm:pt modelId="{482CC87F-017C-AB44-B1CE-8A76E6A3F325}" type="pres">
      <dgm:prSet presAssocID="{85F60F73-8550-1F44-93C2-01E00F56DA48}" presName="rootConnector" presStyleLbl="node3" presStyleIdx="20" presStyleCnt="23"/>
      <dgm:spPr/>
    </dgm:pt>
    <dgm:pt modelId="{0BC78CA2-A8F2-BA4E-A681-D143C69C7C4B}" type="pres">
      <dgm:prSet presAssocID="{85F60F73-8550-1F44-93C2-01E00F56DA48}" presName="hierChild4" presStyleCnt="0"/>
      <dgm:spPr/>
    </dgm:pt>
    <dgm:pt modelId="{CC98BACC-AF9D-9148-81B7-0EB52FF6B4F9}" type="pres">
      <dgm:prSet presAssocID="{85F60F73-8550-1F44-93C2-01E00F56DA48}" presName="hierChild5" presStyleCnt="0"/>
      <dgm:spPr/>
    </dgm:pt>
    <dgm:pt modelId="{7E3701AE-4987-D048-85F7-D34676A204B5}" type="pres">
      <dgm:prSet presAssocID="{B6D5F373-22C9-8345-8F49-D4C42E56CE1B}" presName="Name48" presStyleLbl="parChTrans1D3" presStyleIdx="21" presStyleCnt="23"/>
      <dgm:spPr/>
    </dgm:pt>
    <dgm:pt modelId="{CFCA93DE-8CC0-5F48-9F3E-7B4649F21938}" type="pres">
      <dgm:prSet presAssocID="{F54709E5-DB2D-034D-B16A-FBADED055502}" presName="hierRoot2" presStyleCnt="0">
        <dgm:presLayoutVars>
          <dgm:hierBranch val="init"/>
        </dgm:presLayoutVars>
      </dgm:prSet>
      <dgm:spPr/>
    </dgm:pt>
    <dgm:pt modelId="{DB33B1B3-F5C1-234B-8A99-C1F7B2D46134}" type="pres">
      <dgm:prSet presAssocID="{F54709E5-DB2D-034D-B16A-FBADED055502}" presName="rootComposite" presStyleCnt="0"/>
      <dgm:spPr/>
    </dgm:pt>
    <dgm:pt modelId="{6C99A88D-1D7D-3F46-91C3-1361A3444D39}" type="pres">
      <dgm:prSet presAssocID="{F54709E5-DB2D-034D-B16A-FBADED055502}" presName="rootText" presStyleLbl="node3" presStyleIdx="21" presStyleCnt="23">
        <dgm:presLayoutVars>
          <dgm:chPref val="3"/>
        </dgm:presLayoutVars>
      </dgm:prSet>
      <dgm:spPr/>
    </dgm:pt>
    <dgm:pt modelId="{C47F24BE-A680-DA41-A650-7753E419AE33}" type="pres">
      <dgm:prSet presAssocID="{F54709E5-DB2D-034D-B16A-FBADED055502}" presName="rootConnector" presStyleLbl="node3" presStyleIdx="21" presStyleCnt="23"/>
      <dgm:spPr/>
    </dgm:pt>
    <dgm:pt modelId="{F79B2310-7D6C-794E-9B34-FACD202999B2}" type="pres">
      <dgm:prSet presAssocID="{F54709E5-DB2D-034D-B16A-FBADED055502}" presName="hierChild4" presStyleCnt="0"/>
      <dgm:spPr/>
    </dgm:pt>
    <dgm:pt modelId="{D0D6F75A-7AE9-6A43-A5E7-770CCC2E47DB}" type="pres">
      <dgm:prSet presAssocID="{F54709E5-DB2D-034D-B16A-FBADED055502}" presName="hierChild5" presStyleCnt="0"/>
      <dgm:spPr/>
    </dgm:pt>
    <dgm:pt modelId="{1B510432-8856-F942-93DA-94DEA46D1025}" type="pres">
      <dgm:prSet presAssocID="{0AFCAFE2-563A-1344-A833-FA8F8F5EEECC}" presName="Name48" presStyleLbl="parChTrans1D3" presStyleIdx="22" presStyleCnt="23"/>
      <dgm:spPr/>
    </dgm:pt>
    <dgm:pt modelId="{9258A7B2-C107-B44D-8AD1-895849F8328A}" type="pres">
      <dgm:prSet presAssocID="{5EFF93F0-C336-E642-9198-35707CB1A3D9}" presName="hierRoot2" presStyleCnt="0">
        <dgm:presLayoutVars>
          <dgm:hierBranch val="init"/>
        </dgm:presLayoutVars>
      </dgm:prSet>
      <dgm:spPr/>
    </dgm:pt>
    <dgm:pt modelId="{0257A638-4BBA-234D-B702-35666924C698}" type="pres">
      <dgm:prSet presAssocID="{5EFF93F0-C336-E642-9198-35707CB1A3D9}" presName="rootComposite" presStyleCnt="0"/>
      <dgm:spPr/>
    </dgm:pt>
    <dgm:pt modelId="{A7A8DE75-D692-D340-B39A-3C74BE804A15}" type="pres">
      <dgm:prSet presAssocID="{5EFF93F0-C336-E642-9198-35707CB1A3D9}" presName="rootText" presStyleLbl="node3" presStyleIdx="22" presStyleCnt="23">
        <dgm:presLayoutVars>
          <dgm:chPref val="3"/>
        </dgm:presLayoutVars>
      </dgm:prSet>
      <dgm:spPr/>
    </dgm:pt>
    <dgm:pt modelId="{5368ADFD-AC64-5940-858E-1F48E0821EF4}" type="pres">
      <dgm:prSet presAssocID="{5EFF93F0-C336-E642-9198-35707CB1A3D9}" presName="rootConnector" presStyleLbl="node3" presStyleIdx="22" presStyleCnt="23"/>
      <dgm:spPr/>
    </dgm:pt>
    <dgm:pt modelId="{1962A77A-6B1E-E449-A321-C191303B92A0}" type="pres">
      <dgm:prSet presAssocID="{5EFF93F0-C336-E642-9198-35707CB1A3D9}" presName="hierChild4" presStyleCnt="0"/>
      <dgm:spPr/>
    </dgm:pt>
    <dgm:pt modelId="{B7973431-0C74-5F4C-839E-9017261E5267}" type="pres">
      <dgm:prSet presAssocID="{5EFF93F0-C336-E642-9198-35707CB1A3D9}" presName="hierChild5" presStyleCnt="0"/>
      <dgm:spPr/>
    </dgm:pt>
    <dgm:pt modelId="{63B4020B-D5E7-294A-977E-7A33CE1BB856}" type="pres">
      <dgm:prSet presAssocID="{ED3F8CA5-FC5A-DF40-A7FB-259DDD8DAFCD}" presName="hierChild5" presStyleCnt="0"/>
      <dgm:spPr/>
    </dgm:pt>
    <dgm:pt modelId="{BB2FF48E-FE9E-6044-8F56-2EC0A9F4F918}" type="pres">
      <dgm:prSet presAssocID="{160FAC11-8538-7244-BF7B-6B0204444BA9}" presName="hierChild3" presStyleCnt="0"/>
      <dgm:spPr/>
    </dgm:pt>
  </dgm:ptLst>
  <dgm:cxnLst>
    <dgm:cxn modelId="{33EF6000-B2EB-1C41-9515-ACEBA8BAF919}" type="presOf" srcId="{47D26DAF-D4B0-474D-A3FB-F8881FEAC0AA}" destId="{F364B978-C625-DC4D-892E-6A2B60565D6A}" srcOrd="0" destOrd="0" presId="urn:microsoft.com/office/officeart/2005/8/layout/orgChart1"/>
    <dgm:cxn modelId="{A799D800-C74D-164A-84EA-019CFD48BE14}" type="presOf" srcId="{5BC23E7F-1DCB-B940-A4DF-F5C3C523642E}" destId="{43162FEA-E30D-BC45-B1FB-697BAB691F45}" srcOrd="0" destOrd="0" presId="urn:microsoft.com/office/officeart/2005/8/layout/orgChart1"/>
    <dgm:cxn modelId="{88037204-FE21-FE45-A257-0BD86A3ADAA8}" type="presOf" srcId="{B990B428-D99E-4343-AB1E-6B96FF5BA237}" destId="{A3CD6C06-C77E-B048-AE98-F1D0FD41DA7F}" srcOrd="0" destOrd="0" presId="urn:microsoft.com/office/officeart/2005/8/layout/orgChart1"/>
    <dgm:cxn modelId="{BCD72205-3425-5243-A236-DD619E494D95}" type="presOf" srcId="{1492830C-E147-464F-B8B8-2A83CD6C9634}" destId="{8EFA40EB-87DA-E644-87C4-7929608D2A03}" srcOrd="0" destOrd="0" presId="urn:microsoft.com/office/officeart/2005/8/layout/orgChart1"/>
    <dgm:cxn modelId="{BD2B390F-683D-A647-BAFB-5136DB4F0AC6}" type="presOf" srcId="{37DFB3B6-2C12-0F49-915F-BA0075EDFBD3}" destId="{EAC58546-B6FE-964C-BAD9-F57A73D18B50}" srcOrd="1" destOrd="0" presId="urn:microsoft.com/office/officeart/2005/8/layout/orgChart1"/>
    <dgm:cxn modelId="{E9CB4A11-1A46-C342-A141-13F69DDD734F}" type="presOf" srcId="{D245EC49-BF1E-6D4F-B417-8441B16D6923}" destId="{BF6F7777-889D-2942-A04E-31D5D90C16C7}" srcOrd="0" destOrd="0" presId="urn:microsoft.com/office/officeart/2005/8/layout/orgChart1"/>
    <dgm:cxn modelId="{2736E51C-F5B9-6144-BF85-161EDB52EE87}" srcId="{37DFB3B6-2C12-0F49-915F-BA0075EDFBD3}" destId="{AEC480AF-A884-A444-AA5D-1C3BF76BCC11}" srcOrd="4" destOrd="0" parTransId="{2A938EF2-00C0-C347-BD8B-34094A70F91A}" sibTransId="{6764F350-7056-5843-A151-AB3B3D0E1822}"/>
    <dgm:cxn modelId="{B4494F1D-CF6D-074E-B6CE-A4F62A3C325F}" type="presOf" srcId="{85F60F73-8550-1F44-93C2-01E00F56DA48}" destId="{713FA32E-9935-FB4F-B42D-2BF3936C339F}" srcOrd="0" destOrd="0" presId="urn:microsoft.com/office/officeart/2005/8/layout/orgChart1"/>
    <dgm:cxn modelId="{5990801F-1451-074A-A1C8-6500CF3377F7}" srcId="{7E6C46CE-668F-A846-9117-695E7006F4D4}" destId="{1B7B0DB8-9A4E-B544-B295-11417212D7B2}" srcOrd="0" destOrd="0" parTransId="{07A6D3EC-F8D8-3B4F-9882-BA7C65248F17}" sibTransId="{5CDA1B6A-F9FD-B640-B786-3BE7EB508D2B}"/>
    <dgm:cxn modelId="{3A23B81F-F267-DC4C-9226-5524A37B70A7}" type="presOf" srcId="{9BB5E4AB-1937-7349-9584-FBC37978A8AA}" destId="{1B7FB644-446B-C94D-912E-E898BACF2304}" srcOrd="0" destOrd="0" presId="urn:microsoft.com/office/officeart/2005/8/layout/orgChart1"/>
    <dgm:cxn modelId="{CA166420-AE82-D747-A596-5C2449F842D1}" type="presOf" srcId="{5501D57D-63D2-774E-9946-ACE7E9467D76}" destId="{6F83F507-5998-6A4B-8B34-CC699928EE00}" srcOrd="0" destOrd="0" presId="urn:microsoft.com/office/officeart/2005/8/layout/orgChart1"/>
    <dgm:cxn modelId="{60744425-BECF-F04E-9C36-4E7A13D32512}" srcId="{1C7DA075-45AC-D74F-9877-99ACE1935956}" destId="{160FAC11-8538-7244-BF7B-6B0204444BA9}" srcOrd="0" destOrd="0" parTransId="{43655395-942C-0D4C-93A5-52A66BD44E82}" sibTransId="{CB2E628C-856B-E94E-9495-DB9769F531DB}"/>
    <dgm:cxn modelId="{C4C78C26-5AE3-D540-A58E-26867C0F3AE6}" type="presOf" srcId="{E48A3692-0BA2-1049-9ABD-446768876EA9}" destId="{8E577B2F-2055-0F42-93A4-FC5B927F1945}" srcOrd="0" destOrd="0" presId="urn:microsoft.com/office/officeart/2005/8/layout/orgChart1"/>
    <dgm:cxn modelId="{A5C09A26-B510-7941-8500-158250AA0088}" type="presOf" srcId="{B6081F31-CE5B-3149-B9E7-667034AD903C}" destId="{4A98FC5F-7F0B-C846-8733-10B15C8AA08B}" srcOrd="0" destOrd="0" presId="urn:microsoft.com/office/officeart/2005/8/layout/orgChart1"/>
    <dgm:cxn modelId="{E47F1427-1698-564C-B491-4BF3C0CC4717}" srcId="{37DFB3B6-2C12-0F49-915F-BA0075EDFBD3}" destId="{B6081F31-CE5B-3149-B9E7-667034AD903C}" srcOrd="6" destOrd="0" parTransId="{2441782D-1FB1-494B-931C-1242FB281B2A}" sibTransId="{BC05065D-95E6-2744-BCDD-EA66806D276D}"/>
    <dgm:cxn modelId="{2904232A-50B9-5D4E-AC19-BDFC5E172912}" type="presOf" srcId="{DECC5B0E-9C09-DE4D-A1AC-413420419717}" destId="{3DDED712-9D36-EE46-85AF-2F1BDB9630C4}" srcOrd="1" destOrd="0" presId="urn:microsoft.com/office/officeart/2005/8/layout/orgChart1"/>
    <dgm:cxn modelId="{7D1B7A2A-61BA-7144-8FF8-DD0300787CDB}" srcId="{160FAC11-8538-7244-BF7B-6B0204444BA9}" destId="{37DFB3B6-2C12-0F49-915F-BA0075EDFBD3}" srcOrd="1" destOrd="0" parTransId="{F29223F6-7306-A74C-B660-362211CAC5EC}" sibTransId="{93F9771D-3BB5-5E4C-9638-65BB02A0E820}"/>
    <dgm:cxn modelId="{1CEA462B-BE71-2F4F-9B08-E58018FD0637}" type="presOf" srcId="{FD13A92E-604B-6A4A-9170-177078F83948}" destId="{89230893-5A37-BA46-B745-B05C7350D3DA}" srcOrd="0" destOrd="0" presId="urn:microsoft.com/office/officeart/2005/8/layout/orgChart1"/>
    <dgm:cxn modelId="{EB3FF42C-53D5-7E4E-A899-0D1416A29BDB}" type="presOf" srcId="{9D530527-0537-9046-A50A-B6FB56CB832B}" destId="{7E06C558-2419-7E46-AA85-C3B7A67486A1}" srcOrd="0" destOrd="0" presId="urn:microsoft.com/office/officeart/2005/8/layout/orgChart1"/>
    <dgm:cxn modelId="{36172C32-7B1F-034E-97EE-10558F24FA53}" type="presOf" srcId="{9843AC18-6B5A-FF40-98C6-5B9CF9BAA5C0}" destId="{94F52122-542C-D84B-A6E3-05C4546EC394}" srcOrd="1" destOrd="0" presId="urn:microsoft.com/office/officeart/2005/8/layout/orgChart1"/>
    <dgm:cxn modelId="{311C2435-FBAD-BD41-9F78-14FF55E41660}" type="presOf" srcId="{4E25F73C-1904-344C-BE47-A5EBB04FCCF2}" destId="{667580BF-2E2A-474C-89FF-6F1F2235AD34}" srcOrd="1" destOrd="0" presId="urn:microsoft.com/office/officeart/2005/8/layout/orgChart1"/>
    <dgm:cxn modelId="{26341538-17D4-D841-B0E0-86B1D979D1AE}" srcId="{37DFB3B6-2C12-0F49-915F-BA0075EDFBD3}" destId="{4F573C0B-5076-2F4C-A73D-A962F6DDBA6B}" srcOrd="3" destOrd="0" parTransId="{295E3989-A583-A746-8491-FE729A68EE32}" sibTransId="{16CC1B99-F7B3-A04E-A519-8CE43408957A}"/>
    <dgm:cxn modelId="{7F9C2B38-7B98-0E43-B846-B5BB1B4A7536}" type="presOf" srcId="{9843AC18-6B5A-FF40-98C6-5B9CF9BAA5C0}" destId="{06C131F2-958F-E843-9EAC-145FD8F0C23A}" srcOrd="0" destOrd="0" presId="urn:microsoft.com/office/officeart/2005/8/layout/orgChart1"/>
    <dgm:cxn modelId="{0330DD3C-6F7B-B742-9F6C-F3DF648D5B25}" type="presOf" srcId="{4F573C0B-5076-2F4C-A73D-A962F6DDBA6B}" destId="{4546FD1C-B080-8848-9E48-EC4401C6E441}" srcOrd="0" destOrd="0" presId="urn:microsoft.com/office/officeart/2005/8/layout/orgChart1"/>
    <dgm:cxn modelId="{5B7BE43E-242E-2947-9038-20FE8DF7F1CC}" srcId="{37DFB3B6-2C12-0F49-915F-BA0075EDFBD3}" destId="{47D26DAF-D4B0-474D-A3FB-F8881FEAC0AA}" srcOrd="5" destOrd="0" parTransId="{2F65681F-0ACB-2C4B-A0E0-DE6127A873DE}" sibTransId="{286B7CBA-A0F4-FF40-B69A-A8A4C41E6AAF}"/>
    <dgm:cxn modelId="{E90D8F42-5101-D349-9682-1EE83E7FD8AA}" type="presOf" srcId="{B990B428-D99E-4343-AB1E-6B96FF5BA237}" destId="{3B87C610-9D76-F84B-B494-5E57C59F3607}" srcOrd="1" destOrd="0" presId="urn:microsoft.com/office/officeart/2005/8/layout/orgChart1"/>
    <dgm:cxn modelId="{EFFF9643-192D-FB48-8A07-8785A2AD0745}" type="presOf" srcId="{24C9185C-B621-F34F-ACF8-D8B7B804D441}" destId="{6F32511A-B211-B84B-AB35-B9CFE47F04AA}" srcOrd="0" destOrd="0" presId="urn:microsoft.com/office/officeart/2005/8/layout/orgChart1"/>
    <dgm:cxn modelId="{602E9F44-40AF-544F-BDB1-5F1267BDB218}" srcId="{ED3F8CA5-FC5A-DF40-A7FB-259DDD8DAFCD}" destId="{B990B428-D99E-4343-AB1E-6B96FF5BA237}" srcOrd="4" destOrd="0" parTransId="{D245EC49-BF1E-6D4F-B417-8441B16D6923}" sibTransId="{56744F19-A366-3E4D-B10F-4342A25080A2}"/>
    <dgm:cxn modelId="{A166B94A-E128-074F-82FD-3947DC57E827}" type="presOf" srcId="{0AFCAFE2-563A-1344-A833-FA8F8F5EEECC}" destId="{1B510432-8856-F942-93DA-94DEA46D1025}" srcOrd="0" destOrd="0" presId="urn:microsoft.com/office/officeart/2005/8/layout/orgChart1"/>
    <dgm:cxn modelId="{9F8E6C4D-E502-7D44-8B4B-BC1441C2099A}" type="presOf" srcId="{160FAC11-8538-7244-BF7B-6B0204444BA9}" destId="{03DB29F9-E6EF-B94C-9783-162BFF6D65C6}" srcOrd="1" destOrd="0" presId="urn:microsoft.com/office/officeart/2005/8/layout/orgChart1"/>
    <dgm:cxn modelId="{32E5F452-0256-E247-9010-3DA1B98D701F}" type="presOf" srcId="{2441782D-1FB1-494B-931C-1242FB281B2A}" destId="{96F395A6-BF4A-6843-BA86-FB805AE156A0}" srcOrd="0" destOrd="0" presId="urn:microsoft.com/office/officeart/2005/8/layout/orgChart1"/>
    <dgm:cxn modelId="{793E6D54-5756-1C44-B9F5-810DCF714F1D}" srcId="{37DFB3B6-2C12-0F49-915F-BA0075EDFBD3}" destId="{E48A3692-0BA2-1049-9ABD-446768876EA9}" srcOrd="2" destOrd="0" parTransId="{9BB5E4AB-1937-7349-9584-FBC37978A8AA}" sibTransId="{8A695982-05F6-ED40-B195-55E4C7DA4CAC}"/>
    <dgm:cxn modelId="{C6CF5A55-7FF9-F241-B10E-6947DFB3F5B4}" type="presOf" srcId="{B6081F31-CE5B-3149-B9E7-667034AD903C}" destId="{3F8E90FC-4FFE-AE47-B860-B421D55018B8}" srcOrd="1" destOrd="0" presId="urn:microsoft.com/office/officeart/2005/8/layout/orgChart1"/>
    <dgm:cxn modelId="{45776B56-FD89-BA4F-A4A9-7F8447B3CFB5}" type="presOf" srcId="{47D26DAF-D4B0-474D-A3FB-F8881FEAC0AA}" destId="{4D42DD9E-AC36-524D-B854-2CD71BEBE278}" srcOrd="1" destOrd="0" presId="urn:microsoft.com/office/officeart/2005/8/layout/orgChart1"/>
    <dgm:cxn modelId="{C822765B-A07D-6648-994D-E89E060F7832}" type="presOf" srcId="{C6B3B0BC-63A7-944D-BBDE-B235FC359714}" destId="{933FF72A-A6EA-8646-A3D7-FA5E5CF222C2}" srcOrd="0" destOrd="0" presId="urn:microsoft.com/office/officeart/2005/8/layout/orgChart1"/>
    <dgm:cxn modelId="{730B965B-4E52-D749-84A9-1054E4FBAB26}" srcId="{ED3F8CA5-FC5A-DF40-A7FB-259DDD8DAFCD}" destId="{ED002518-4996-DD4A-84BE-EBF5DDB97042}" srcOrd="0" destOrd="0" parTransId="{52918CA6-B284-CC4D-B5EA-0DAE784BEAB8}" sibTransId="{D2772E77-61CD-B643-BECE-0A604625054E}"/>
    <dgm:cxn modelId="{4F147B5D-915A-BF49-AB73-40BDEC151774}" srcId="{37DFB3B6-2C12-0F49-915F-BA0075EDFBD3}" destId="{DECC5B0E-9C09-DE4D-A1AC-413420419717}" srcOrd="1" destOrd="0" parTransId="{FD13A92E-604B-6A4A-9170-177078F83948}" sibTransId="{C5B5E2CF-0737-504C-8178-7C09FE645798}"/>
    <dgm:cxn modelId="{30960B63-61B8-7247-A523-C7F3F91757C8}" type="presOf" srcId="{ED3F8CA5-FC5A-DF40-A7FB-259DDD8DAFCD}" destId="{D1C31AE9-1DD9-C847-BBC1-C76087BD823A}" srcOrd="0" destOrd="0" presId="urn:microsoft.com/office/officeart/2005/8/layout/orgChart1"/>
    <dgm:cxn modelId="{3E684168-EB81-1D4F-BF33-3C67484A4487}" type="presOf" srcId="{F54709E5-DB2D-034D-B16A-FBADED055502}" destId="{6C99A88D-1D7D-3F46-91C3-1361A3444D39}" srcOrd="0" destOrd="0" presId="urn:microsoft.com/office/officeart/2005/8/layout/orgChart1"/>
    <dgm:cxn modelId="{1B8C9068-7B09-E34A-8EBD-1717CEA30CCD}" type="presOf" srcId="{160FAC11-8538-7244-BF7B-6B0204444BA9}" destId="{6F103357-7D6D-7346-B75C-A91EDD13260C}" srcOrd="0" destOrd="0" presId="urn:microsoft.com/office/officeart/2005/8/layout/orgChart1"/>
    <dgm:cxn modelId="{D9F0D069-4709-B843-B4B1-C48C10516EDB}" srcId="{7E6C46CE-668F-A846-9117-695E7006F4D4}" destId="{1492830C-E147-464F-B8B8-2A83CD6C9634}" srcOrd="4" destOrd="0" parTransId="{C6B3B0BC-63A7-944D-BBDE-B235FC359714}" sibTransId="{9BA85737-25F3-4D4F-9159-EBAC6EB6594B}"/>
    <dgm:cxn modelId="{81C5716A-1601-CA43-8F88-42DB8CE46D65}" type="presOf" srcId="{ADA60579-38ED-0E43-83E3-D79973D7F36F}" destId="{85B2A6D1-B4F4-BD40-AC1C-DC4DB12EEBB6}" srcOrd="0" destOrd="0" presId="urn:microsoft.com/office/officeart/2005/8/layout/orgChart1"/>
    <dgm:cxn modelId="{3D00876E-26DC-7C4D-83C0-C27A54DCD6E1}" type="presOf" srcId="{5501D57D-63D2-774E-9946-ACE7E9467D76}" destId="{A594F81C-3E26-8441-84B2-D3E2FAC55C2D}" srcOrd="1" destOrd="0" presId="urn:microsoft.com/office/officeart/2005/8/layout/orgChart1"/>
    <dgm:cxn modelId="{BC6EAC6E-A775-394A-8554-37E8E5729C92}" type="presOf" srcId="{31A3D813-653C-714C-875A-14FF43906283}" destId="{3EE3A413-0B92-2B4E-A2EC-93527AD97B29}" srcOrd="1" destOrd="0" presId="urn:microsoft.com/office/officeart/2005/8/layout/orgChart1"/>
    <dgm:cxn modelId="{01F9D36E-545B-8C42-8BB8-19D1351CFFE5}" type="presOf" srcId="{52918CA6-B284-CC4D-B5EA-0DAE784BEAB8}" destId="{ECB24BF2-A966-6E40-BF4C-C517C251E502}" srcOrd="0" destOrd="0" presId="urn:microsoft.com/office/officeart/2005/8/layout/orgChart1"/>
    <dgm:cxn modelId="{CC70CA71-5965-EF43-BBFA-CE701295B3A3}" type="presOf" srcId="{81F3871F-897F-414A-8F2F-B85C38684427}" destId="{A70599BD-83FB-A24A-A3A1-74F8EDD71D46}" srcOrd="0" destOrd="0" presId="urn:microsoft.com/office/officeart/2005/8/layout/orgChart1"/>
    <dgm:cxn modelId="{EDF48A73-71C8-D047-BF5D-5D2E07870AED}" type="presOf" srcId="{DECC5B0E-9C09-DE4D-A1AC-413420419717}" destId="{58EDBE67-F4EF-C444-B13A-ADA4B48388F2}" srcOrd="0" destOrd="0" presId="urn:microsoft.com/office/officeart/2005/8/layout/orgChart1"/>
    <dgm:cxn modelId="{E061D174-15A6-C044-A15E-05C5EBE17F01}" type="presOf" srcId="{07A6D3EC-F8D8-3B4F-9882-BA7C65248F17}" destId="{7F1D2421-EF96-6449-AC4B-B4429DCCA226}" srcOrd="0" destOrd="0" presId="urn:microsoft.com/office/officeart/2005/8/layout/orgChart1"/>
    <dgm:cxn modelId="{889ED476-C799-4348-B2B7-666D195E2714}" type="presOf" srcId="{AEC480AF-A884-A444-AA5D-1C3BF76BCC11}" destId="{D8F17F5B-CC3F-7743-86C6-3495839547EA}" srcOrd="0" destOrd="0" presId="urn:microsoft.com/office/officeart/2005/8/layout/orgChart1"/>
    <dgm:cxn modelId="{F79D4D79-98AB-2748-90BC-980876C5635C}" srcId="{ED3F8CA5-FC5A-DF40-A7FB-259DDD8DAFCD}" destId="{31A3D813-653C-714C-875A-14FF43906283}" srcOrd="2" destOrd="0" parTransId="{B1D96135-8DF8-9F4A-A9FA-A41EE9E1F665}" sibTransId="{51E024A3-4FCA-E145-AE89-66296C6084EB}"/>
    <dgm:cxn modelId="{6D810A7B-C1DF-F84A-A951-B59A93E553D3}" type="presOf" srcId="{2A938EF2-00C0-C347-BD8B-34094A70F91A}" destId="{B9D2CCFD-D444-134D-B413-0AD70612E9B3}" srcOrd="0" destOrd="0" presId="urn:microsoft.com/office/officeart/2005/8/layout/orgChart1"/>
    <dgm:cxn modelId="{AE2F5C82-8152-654F-B3E5-5EC8AD4AB62F}" srcId="{ED3F8CA5-FC5A-DF40-A7FB-259DDD8DAFCD}" destId="{F54709E5-DB2D-034D-B16A-FBADED055502}" srcOrd="6" destOrd="0" parTransId="{B6D5F373-22C9-8345-8F49-D4C42E56CE1B}" sibTransId="{A5BC76B5-F295-9E45-AD25-DF0B5825F982}"/>
    <dgm:cxn modelId="{F4361A84-CB8F-614C-A850-29FCC9AC4761}" type="presOf" srcId="{37DFB3B6-2C12-0F49-915F-BA0075EDFBD3}" destId="{3D8828E3-9D17-6841-8E98-8D53A70CE31C}" srcOrd="0" destOrd="0" presId="urn:microsoft.com/office/officeart/2005/8/layout/orgChart1"/>
    <dgm:cxn modelId="{F823F48A-49B6-2742-A0F4-5E5CCB2E2243}" srcId="{37DFB3B6-2C12-0F49-915F-BA0075EDFBD3}" destId="{9843AC18-6B5A-FF40-98C6-5B9CF9BAA5C0}" srcOrd="7" destOrd="0" parTransId="{ADA60579-38ED-0E43-83E3-D79973D7F36F}" sibTransId="{A13A2003-C0BC-3D4B-92E9-AB72E332E669}"/>
    <dgm:cxn modelId="{02BB128B-4194-5B4C-B107-553F3E7D3EC4}" srcId="{37DFB3B6-2C12-0F49-915F-BA0075EDFBD3}" destId="{067FD48A-3DEC-C442-9072-1ABCDA73D4A8}" srcOrd="0" destOrd="0" parTransId="{1C6AC93A-6B47-884F-85BE-CA44C7470F49}" sibTransId="{7D82DF4F-5495-B14C-854A-D21B4A8AE1E4}"/>
    <dgm:cxn modelId="{1124578F-B6F7-5240-A849-03F68D45C571}" type="presOf" srcId="{B6D5F373-22C9-8345-8F49-D4C42E56CE1B}" destId="{7E3701AE-4987-D048-85F7-D34676A204B5}" srcOrd="0" destOrd="0" presId="urn:microsoft.com/office/officeart/2005/8/layout/orgChart1"/>
    <dgm:cxn modelId="{D4579595-08EE-9446-9D08-1852DE9E0373}" type="presOf" srcId="{1C6AC93A-6B47-884F-85BE-CA44C7470F49}" destId="{BC189441-3E7D-4244-B861-3B23C311F872}" srcOrd="0" destOrd="0" presId="urn:microsoft.com/office/officeart/2005/8/layout/orgChart1"/>
    <dgm:cxn modelId="{C19ED196-37EB-CD45-934D-12AC23C4045C}" type="presOf" srcId="{E36BBD3F-2DA9-224E-878E-64452B7C0823}" destId="{1E19C3AC-7D9F-0248-A588-2581395AFEEB}" srcOrd="0" destOrd="0" presId="urn:microsoft.com/office/officeart/2005/8/layout/orgChart1"/>
    <dgm:cxn modelId="{23583899-075E-A24F-8385-5E9D67439E9C}" type="presOf" srcId="{1C7DA075-45AC-D74F-9877-99ACE1935956}" destId="{0AC9CDA6-1E29-A04C-BD8E-13B0E98D5E12}" srcOrd="0" destOrd="0" presId="urn:microsoft.com/office/officeart/2005/8/layout/orgChart1"/>
    <dgm:cxn modelId="{C04C2B9A-8265-614C-A007-1C344149F999}" type="presOf" srcId="{E48A3692-0BA2-1049-9ABD-446768876EA9}" destId="{91621B7F-9AEB-4146-88B3-DF77ED2034D3}" srcOrd="1" destOrd="0" presId="urn:microsoft.com/office/officeart/2005/8/layout/orgChart1"/>
    <dgm:cxn modelId="{C249F09D-413D-1745-9FA2-AF15C8416DB4}" type="presOf" srcId="{295E3989-A583-A746-8491-FE729A68EE32}" destId="{89D323A3-555C-F648-A5EA-43CCBF253268}" srcOrd="0" destOrd="0" presId="urn:microsoft.com/office/officeart/2005/8/layout/orgChart1"/>
    <dgm:cxn modelId="{A506EC9F-1146-3A4B-9DAA-DE783FC1D0D9}" type="presOf" srcId="{1B7B0DB8-9A4E-B544-B295-11417212D7B2}" destId="{7B425485-1E59-A54F-AA20-E5AB332B3AD1}" srcOrd="0" destOrd="0" presId="urn:microsoft.com/office/officeart/2005/8/layout/orgChart1"/>
    <dgm:cxn modelId="{4C1D6EA0-0DB4-894E-8D75-6368D7F28D50}" srcId="{ED3F8CA5-FC5A-DF40-A7FB-259DDD8DAFCD}" destId="{5EFF93F0-C336-E642-9198-35707CB1A3D9}" srcOrd="7" destOrd="0" parTransId="{0AFCAFE2-563A-1344-A833-FA8F8F5EEECC}" sibTransId="{BE416375-8B73-AF40-A838-D4DF30BC9BAC}"/>
    <dgm:cxn modelId="{434034A1-A769-9F46-9A88-3A6651A189D4}" type="presOf" srcId="{7E6C46CE-668F-A846-9117-695E7006F4D4}" destId="{AC9EDE17-A033-2C41-A8A9-E3FEEF09C995}" srcOrd="0" destOrd="0" presId="urn:microsoft.com/office/officeart/2005/8/layout/orgChart1"/>
    <dgm:cxn modelId="{2C10E1A3-9F13-3D47-9A85-51B9609BA338}" srcId="{7E6C46CE-668F-A846-9117-695E7006F4D4}" destId="{4E25F73C-1904-344C-BE47-A5EBB04FCCF2}" srcOrd="6" destOrd="0" parTransId="{EF8137FE-5AAE-864E-B7E3-8AF9DEDFA900}" sibTransId="{B907204F-1A21-804A-865A-AD3F60B249EB}"/>
    <dgm:cxn modelId="{A0618DA4-5174-3542-8608-AA701536527C}" type="presOf" srcId="{31A3D813-653C-714C-875A-14FF43906283}" destId="{58CE0FBB-997E-9144-9059-5B8C329E9F98}" srcOrd="0" destOrd="0" presId="urn:microsoft.com/office/officeart/2005/8/layout/orgChart1"/>
    <dgm:cxn modelId="{C30993A4-0F20-D34E-B89F-B4492C0AA6A3}" type="presOf" srcId="{F54709E5-DB2D-034D-B16A-FBADED055502}" destId="{C47F24BE-A680-DA41-A650-7753E419AE33}" srcOrd="1" destOrd="0" presId="urn:microsoft.com/office/officeart/2005/8/layout/orgChart1"/>
    <dgm:cxn modelId="{9CCBB8A4-6DFB-CD47-ABB6-66DB39B0DAA6}" type="presOf" srcId="{B3845788-D81E-6F47-8DDE-BFAAA5781D29}" destId="{5F361CC2-5636-E94A-9B4C-AC804AAD292A}" srcOrd="0" destOrd="0" presId="urn:microsoft.com/office/officeart/2005/8/layout/orgChart1"/>
    <dgm:cxn modelId="{779A7AA5-B86E-0644-8FE3-A496CACEF470}" type="presOf" srcId="{067FD48A-3DEC-C442-9072-1ABCDA73D4A8}" destId="{4CE9D999-6AB0-DC45-8427-E8DE08ACB98B}" srcOrd="1" destOrd="0" presId="urn:microsoft.com/office/officeart/2005/8/layout/orgChart1"/>
    <dgm:cxn modelId="{DE3EE6A5-1EE3-D149-923A-A2AAF4100DCE}" srcId="{160FAC11-8538-7244-BF7B-6B0204444BA9}" destId="{7E6C46CE-668F-A846-9117-695E7006F4D4}" srcOrd="0" destOrd="0" parTransId="{9A7D3455-C75C-2344-9F8C-8C7F8F110382}" sibTransId="{724CCAA7-DB41-6440-84B8-24BB50E8136A}"/>
    <dgm:cxn modelId="{797F7CA9-4B0B-2348-B203-79FAFD423F1E}" type="presOf" srcId="{9D530527-0537-9046-A50A-B6FB56CB832B}" destId="{398687BB-48DD-0D4E-9773-75F5674A9016}" srcOrd="1" destOrd="0" presId="urn:microsoft.com/office/officeart/2005/8/layout/orgChart1"/>
    <dgm:cxn modelId="{3E87CCA9-0AB1-D848-B344-DF1A49E42C88}" srcId="{7E6C46CE-668F-A846-9117-695E7006F4D4}" destId="{DD672E99-B692-9849-9C75-4FBEC4AC4C14}" srcOrd="3" destOrd="0" parTransId="{B3845788-D81E-6F47-8DDE-BFAAA5781D29}" sibTransId="{9AAC40F2-A354-134E-8329-A993AF25D10F}"/>
    <dgm:cxn modelId="{BCE74CAB-1D1D-3743-BF39-B613051B2A4E}" type="presOf" srcId="{7ABF9645-FF28-7C41-A7B2-B0D20BD3932E}" destId="{74846093-3187-5041-A645-4DE16267B1CB}" srcOrd="0" destOrd="0" presId="urn:microsoft.com/office/officeart/2005/8/layout/orgChart1"/>
    <dgm:cxn modelId="{54DB44B1-2B21-984D-814E-B03A7D5298FF}" type="presOf" srcId="{1B7B0DB8-9A4E-B544-B295-11417212D7B2}" destId="{4B6E5B7D-5439-444D-A90E-8324D91D7DF0}" srcOrd="1" destOrd="0" presId="urn:microsoft.com/office/officeart/2005/8/layout/orgChart1"/>
    <dgm:cxn modelId="{8040A4B2-96A5-1949-98C9-8D5A23F14A42}" srcId="{ED3F8CA5-FC5A-DF40-A7FB-259DDD8DAFCD}" destId="{5501D57D-63D2-774E-9946-ACE7E9467D76}" srcOrd="1" destOrd="0" parTransId="{81F3871F-897F-414A-8F2F-B85C38684427}" sibTransId="{1E866F70-277D-5D43-B431-F776EE2DB4A5}"/>
    <dgm:cxn modelId="{EAE5FDB2-8749-A34E-8D6E-367541950B3B}" type="presOf" srcId="{4E25F73C-1904-344C-BE47-A5EBB04FCCF2}" destId="{0454F0A4-4FF6-084F-9964-9812FD83FCD3}" srcOrd="0" destOrd="0" presId="urn:microsoft.com/office/officeart/2005/8/layout/orgChart1"/>
    <dgm:cxn modelId="{50C4B6B5-A04F-CE41-977D-1ECAD45C145D}" type="presOf" srcId="{AEC480AF-A884-A444-AA5D-1C3BF76BCC11}" destId="{E1D3761D-3005-F84B-BD17-FBED43A9D335}" srcOrd="1" destOrd="0" presId="urn:microsoft.com/office/officeart/2005/8/layout/orgChart1"/>
    <dgm:cxn modelId="{4CCC1CBB-B7F4-EC44-BAC7-E5BD53CA231C}" type="presOf" srcId="{85F60F73-8550-1F44-93C2-01E00F56DA48}" destId="{482CC87F-017C-AB44-B1CE-8A76E6A3F325}" srcOrd="1" destOrd="0" presId="urn:microsoft.com/office/officeart/2005/8/layout/orgChart1"/>
    <dgm:cxn modelId="{B23824BF-7BC3-C548-A74C-5C7DE1FB9A03}" srcId="{ED3F8CA5-FC5A-DF40-A7FB-259DDD8DAFCD}" destId="{5BC23E7F-1DCB-B940-A4DF-F5C3C523642E}" srcOrd="3" destOrd="0" parTransId="{24C9185C-B621-F34F-ACF8-D8B7B804D441}" sibTransId="{C5BABE19-EB19-9F4F-9880-FA90BEE3262B}"/>
    <dgm:cxn modelId="{09AF3AC0-E317-A544-A921-7E062EA2E861}" type="presOf" srcId="{067FD48A-3DEC-C442-9072-1ABCDA73D4A8}" destId="{BB7B2A4A-E998-2944-933C-23705225B52A}" srcOrd="0" destOrd="0" presId="urn:microsoft.com/office/officeart/2005/8/layout/orgChart1"/>
    <dgm:cxn modelId="{CD7706C1-132E-D04F-A31C-24B872DD648E}" type="presOf" srcId="{9A7D3455-C75C-2344-9F8C-8C7F8F110382}" destId="{8C0354F2-7375-F545-A580-4094B898BFDD}" srcOrd="0" destOrd="0" presId="urn:microsoft.com/office/officeart/2005/8/layout/orgChart1"/>
    <dgm:cxn modelId="{1F25B9C1-E079-6D48-B541-8B2FE28D64A9}" type="presOf" srcId="{A5A75571-6538-0240-98C5-580ED34035D2}" destId="{3C5D2AAB-853A-ED4B-A4FA-4BDBC76DF9A8}" srcOrd="1" destOrd="0" presId="urn:microsoft.com/office/officeart/2005/8/layout/orgChart1"/>
    <dgm:cxn modelId="{8EC771C3-7E69-114C-A2C8-526407C748AD}" type="presOf" srcId="{7E6C46CE-668F-A846-9117-695E7006F4D4}" destId="{1572764E-3E14-7141-A355-C6889FE91989}" srcOrd="1" destOrd="0" presId="urn:microsoft.com/office/officeart/2005/8/layout/orgChart1"/>
    <dgm:cxn modelId="{2E978FC3-B161-4245-A00A-8BCB90F8C5B5}" type="presOf" srcId="{1872F123-4D3A-9740-8F7F-1318BF83429B}" destId="{FA19963B-F195-9347-B9FF-16E80B17F297}" srcOrd="0" destOrd="0" presId="urn:microsoft.com/office/officeart/2005/8/layout/orgChart1"/>
    <dgm:cxn modelId="{174327C4-5B79-8B4A-8F5A-9161C676B6CA}" srcId="{7E6C46CE-668F-A846-9117-695E7006F4D4}" destId="{9D530527-0537-9046-A50A-B6FB56CB832B}" srcOrd="5" destOrd="0" parTransId="{1872F123-4D3A-9740-8F7F-1318BF83429B}" sibTransId="{B1C9623A-BF94-3542-8852-3C28837B7063}"/>
    <dgm:cxn modelId="{589B85C6-0AC5-694F-9464-CC0AC4D180F8}" type="presOf" srcId="{A5A75571-6538-0240-98C5-580ED34035D2}" destId="{3120648D-6C73-BB48-BF37-1FAE93C99F3B}" srcOrd="0" destOrd="0" presId="urn:microsoft.com/office/officeart/2005/8/layout/orgChart1"/>
    <dgm:cxn modelId="{FE1555C8-7910-6F4B-96CB-074E405868C0}" type="presOf" srcId="{B1D96135-8DF8-9F4A-A9FA-A41EE9E1F665}" destId="{D83E9D89-5C4F-2148-BA99-6296CD4BB07F}" srcOrd="0" destOrd="0" presId="urn:microsoft.com/office/officeart/2005/8/layout/orgChart1"/>
    <dgm:cxn modelId="{98042EC9-AD35-6047-AF1B-AF24B3A326EC}" type="presOf" srcId="{DD672E99-B692-9849-9C75-4FBEC4AC4C14}" destId="{36F43DB3-FFC2-0444-8BE5-8F992BF903A2}" srcOrd="1" destOrd="0" presId="urn:microsoft.com/office/officeart/2005/8/layout/orgChart1"/>
    <dgm:cxn modelId="{C7797ACE-A68A-3140-9A57-9A9AD81CFF03}" type="presOf" srcId="{D4110419-80E4-C746-B4D1-6D8657EE1A34}" destId="{AC86FF58-FBAA-9F44-8333-23F2B002BC50}" srcOrd="0" destOrd="0" presId="urn:microsoft.com/office/officeart/2005/8/layout/orgChart1"/>
    <dgm:cxn modelId="{DDB660D4-6FF7-0744-AFBF-806832CDE447}" type="presOf" srcId="{E36BBD3F-2DA9-224E-878E-64452B7C0823}" destId="{F9F17922-1B8C-914C-87AB-927B0A8A0D30}" srcOrd="1" destOrd="0" presId="urn:microsoft.com/office/officeart/2005/8/layout/orgChart1"/>
    <dgm:cxn modelId="{210E8FD5-8665-4846-AE41-26A0A05A3864}" type="presOf" srcId="{5BC23E7F-1DCB-B940-A4DF-F5C3C523642E}" destId="{3B9FA884-2BB9-BA48-90D8-E420CD3E6A19}" srcOrd="1" destOrd="0" presId="urn:microsoft.com/office/officeart/2005/8/layout/orgChart1"/>
    <dgm:cxn modelId="{4E9294D5-86B2-014F-9888-938FC0FA7E3E}" type="presOf" srcId="{DD672E99-B692-9849-9C75-4FBEC4AC4C14}" destId="{9E122DB6-BACB-5D45-8CAD-9A64FB7FFD28}" srcOrd="0" destOrd="0" presId="urn:microsoft.com/office/officeart/2005/8/layout/orgChart1"/>
    <dgm:cxn modelId="{649250D9-6354-0E43-A78E-1D8EF6251E06}" type="presOf" srcId="{EF8137FE-5AAE-864E-B7E3-8AF9DEDFA900}" destId="{1F43A7AF-40BA-1F4A-B3BD-C79401E93403}" srcOrd="0" destOrd="0" presId="urn:microsoft.com/office/officeart/2005/8/layout/orgChart1"/>
    <dgm:cxn modelId="{76EA5EDB-6DF6-CD4F-9A07-F6E0EB0B3A4B}" type="presOf" srcId="{ED3F8CA5-FC5A-DF40-A7FB-259DDD8DAFCD}" destId="{AA629514-345E-A942-9A6D-776E67B773BD}" srcOrd="1" destOrd="0" presId="urn:microsoft.com/office/officeart/2005/8/layout/orgChart1"/>
    <dgm:cxn modelId="{69B415DE-3BF1-4F43-AF44-25F3912F80BC}" type="presOf" srcId="{F29223F6-7306-A74C-B660-362211CAC5EC}" destId="{B149B486-9264-7D4C-B020-6C63515A44B4}" srcOrd="0" destOrd="0" presId="urn:microsoft.com/office/officeart/2005/8/layout/orgChart1"/>
    <dgm:cxn modelId="{4B0EFFDE-D03D-2741-8DA3-2A6AB189223C}" type="presOf" srcId="{5EFF93F0-C336-E642-9198-35707CB1A3D9}" destId="{A7A8DE75-D692-D340-B39A-3C74BE804A15}" srcOrd="0" destOrd="0" presId="urn:microsoft.com/office/officeart/2005/8/layout/orgChart1"/>
    <dgm:cxn modelId="{2EEF6DE0-761F-714C-A14A-F43372B4776A}" type="presOf" srcId="{5EFF93F0-C336-E642-9198-35707CB1A3D9}" destId="{5368ADFD-AC64-5940-858E-1F48E0821EF4}" srcOrd="1" destOrd="0" presId="urn:microsoft.com/office/officeart/2005/8/layout/orgChart1"/>
    <dgm:cxn modelId="{32AB37E2-6488-9B43-B2D7-68D55A1DEE07}" srcId="{7E6C46CE-668F-A846-9117-695E7006F4D4}" destId="{E36BBD3F-2DA9-224E-878E-64452B7C0823}" srcOrd="1" destOrd="0" parTransId="{7ABF9645-FF28-7C41-A7B2-B0D20BD3932E}" sibTransId="{56905183-B695-724F-8780-B9E098E6FFD6}"/>
    <dgm:cxn modelId="{7D14F4E5-62C0-7042-92A9-B63EF0E64F9A}" type="presOf" srcId="{2F65681F-0ACB-2C4B-A0E0-DE6127A873DE}" destId="{5D9F7CA9-37C5-D044-89E7-69766C0D405F}" srcOrd="0" destOrd="0" presId="urn:microsoft.com/office/officeart/2005/8/layout/orgChart1"/>
    <dgm:cxn modelId="{849E65E6-BDA5-3247-B08E-2923F5E8F49D}" type="presOf" srcId="{ED002518-4996-DD4A-84BE-EBF5DDB97042}" destId="{E6DCABC8-4494-344B-85C5-F8BA3B64305D}" srcOrd="0" destOrd="0" presId="urn:microsoft.com/office/officeart/2005/8/layout/orgChart1"/>
    <dgm:cxn modelId="{E01BEFE7-8159-4C48-BBE6-AB5D38071C70}" type="presOf" srcId="{22EB3959-A675-F14D-ACF1-D63CD62F9B16}" destId="{50784497-A4DD-6E48-8D05-920B1D8B97D2}" srcOrd="0" destOrd="0" presId="urn:microsoft.com/office/officeart/2005/8/layout/orgChart1"/>
    <dgm:cxn modelId="{47C48FEB-5CFE-2D4B-BEB6-5C11A3C7AF5B}" type="presOf" srcId="{ED002518-4996-DD4A-84BE-EBF5DDB97042}" destId="{63887186-47A0-BA44-B298-FD4336955785}" srcOrd="1" destOrd="0" presId="urn:microsoft.com/office/officeart/2005/8/layout/orgChart1"/>
    <dgm:cxn modelId="{28D19CF0-550A-074E-8AB7-0FCBD3DBFEAA}" type="presOf" srcId="{F39D59B0-3152-B040-B3EF-695A73261815}" destId="{AE30EB5C-DE47-D140-A1F9-8B4F69722BB2}" srcOrd="0" destOrd="0" presId="urn:microsoft.com/office/officeart/2005/8/layout/orgChart1"/>
    <dgm:cxn modelId="{FF292AF1-BE68-AE46-9F4E-0DE7553BBE68}" type="presOf" srcId="{4F573C0B-5076-2F4C-A73D-A962F6DDBA6B}" destId="{B6B30335-5678-9348-93D3-C85B0486C280}" srcOrd="1" destOrd="0" presId="urn:microsoft.com/office/officeart/2005/8/layout/orgChart1"/>
    <dgm:cxn modelId="{4D2A81F1-2178-C942-8F80-6BE66B5C77C9}" srcId="{ED3F8CA5-FC5A-DF40-A7FB-259DDD8DAFCD}" destId="{85F60F73-8550-1F44-93C2-01E00F56DA48}" srcOrd="5" destOrd="0" parTransId="{F39D59B0-3152-B040-B3EF-695A73261815}" sibTransId="{B795BCF5-85D1-0748-993A-7738E8648951}"/>
    <dgm:cxn modelId="{FA9DC2F2-615B-CB49-B12C-306C6A3C82FB}" type="presOf" srcId="{1492830C-E147-464F-B8B8-2A83CD6C9634}" destId="{DABD851B-AF6D-8F49-9081-C233C78F929F}" srcOrd="1" destOrd="0" presId="urn:microsoft.com/office/officeart/2005/8/layout/orgChart1"/>
    <dgm:cxn modelId="{95241BF9-8479-7546-BF59-A3409623DECC}" srcId="{7E6C46CE-668F-A846-9117-695E7006F4D4}" destId="{A5A75571-6538-0240-98C5-580ED34035D2}" srcOrd="2" destOrd="0" parTransId="{22EB3959-A675-F14D-ACF1-D63CD62F9B16}" sibTransId="{0B43131A-F265-0E41-A9BB-7A8D48CA273D}"/>
    <dgm:cxn modelId="{BF49EEFE-2F89-8741-8022-F9A99E54A9F0}" srcId="{160FAC11-8538-7244-BF7B-6B0204444BA9}" destId="{ED3F8CA5-FC5A-DF40-A7FB-259DDD8DAFCD}" srcOrd="2" destOrd="0" parTransId="{D4110419-80E4-C746-B4D1-6D8657EE1A34}" sibTransId="{5BC1AD3E-9457-824C-917A-A2ACC40FC545}"/>
    <dgm:cxn modelId="{B86A8E92-43AE-BE4E-9E59-0CB2A49C3878}" type="presParOf" srcId="{0AC9CDA6-1E29-A04C-BD8E-13B0E98D5E12}" destId="{38E55698-7DBB-7741-9DD6-8C7EDB390F5E}" srcOrd="0" destOrd="0" presId="urn:microsoft.com/office/officeart/2005/8/layout/orgChart1"/>
    <dgm:cxn modelId="{A1A50779-75DB-E340-818F-E77FC6C1F15B}" type="presParOf" srcId="{38E55698-7DBB-7741-9DD6-8C7EDB390F5E}" destId="{4AB5EEED-FB03-4D4B-A152-21095451E7AC}" srcOrd="0" destOrd="0" presId="urn:microsoft.com/office/officeart/2005/8/layout/orgChart1"/>
    <dgm:cxn modelId="{9BAA38E2-B7C2-2241-A256-4AD73A88FEF2}" type="presParOf" srcId="{4AB5EEED-FB03-4D4B-A152-21095451E7AC}" destId="{6F103357-7D6D-7346-B75C-A91EDD13260C}" srcOrd="0" destOrd="0" presId="urn:microsoft.com/office/officeart/2005/8/layout/orgChart1"/>
    <dgm:cxn modelId="{E26DBBA7-F4D2-9344-B862-E5556860C182}" type="presParOf" srcId="{4AB5EEED-FB03-4D4B-A152-21095451E7AC}" destId="{03DB29F9-E6EF-B94C-9783-162BFF6D65C6}" srcOrd="1" destOrd="0" presId="urn:microsoft.com/office/officeart/2005/8/layout/orgChart1"/>
    <dgm:cxn modelId="{1B37EA47-C6EA-8147-A63C-2CA4CDD7475E}" type="presParOf" srcId="{38E55698-7DBB-7741-9DD6-8C7EDB390F5E}" destId="{60A9A851-A1EB-864B-B611-E2659DA2E99D}" srcOrd="1" destOrd="0" presId="urn:microsoft.com/office/officeart/2005/8/layout/orgChart1"/>
    <dgm:cxn modelId="{904DC3F2-8EFD-1140-B01F-ADA87D39EB08}" type="presParOf" srcId="{60A9A851-A1EB-864B-B611-E2659DA2E99D}" destId="{8C0354F2-7375-F545-A580-4094B898BFDD}" srcOrd="0" destOrd="0" presId="urn:microsoft.com/office/officeart/2005/8/layout/orgChart1"/>
    <dgm:cxn modelId="{C802B174-387E-0646-92C7-194BC30F11C6}" type="presParOf" srcId="{60A9A851-A1EB-864B-B611-E2659DA2E99D}" destId="{4309CD10-84DE-9643-970B-13CDAF753537}" srcOrd="1" destOrd="0" presId="urn:microsoft.com/office/officeart/2005/8/layout/orgChart1"/>
    <dgm:cxn modelId="{BD1F5F8C-4013-1649-91D3-8B96C5D7BB4B}" type="presParOf" srcId="{4309CD10-84DE-9643-970B-13CDAF753537}" destId="{838BBB0A-3AAE-A340-A522-D77A1AA6E226}" srcOrd="0" destOrd="0" presId="urn:microsoft.com/office/officeart/2005/8/layout/orgChart1"/>
    <dgm:cxn modelId="{F17C80FA-5A41-A543-B9EC-C2CA53C62000}" type="presParOf" srcId="{838BBB0A-3AAE-A340-A522-D77A1AA6E226}" destId="{AC9EDE17-A033-2C41-A8A9-E3FEEF09C995}" srcOrd="0" destOrd="0" presId="urn:microsoft.com/office/officeart/2005/8/layout/orgChart1"/>
    <dgm:cxn modelId="{740E8F8A-323B-0848-BE6A-AB71204DD42C}" type="presParOf" srcId="{838BBB0A-3AAE-A340-A522-D77A1AA6E226}" destId="{1572764E-3E14-7141-A355-C6889FE91989}" srcOrd="1" destOrd="0" presId="urn:microsoft.com/office/officeart/2005/8/layout/orgChart1"/>
    <dgm:cxn modelId="{9B76EAB1-363F-4243-AF4A-7014A9D4929D}" type="presParOf" srcId="{4309CD10-84DE-9643-970B-13CDAF753537}" destId="{7C10F433-2FB7-8A4F-AFF3-C2F2DC6384E9}" srcOrd="1" destOrd="0" presId="urn:microsoft.com/office/officeart/2005/8/layout/orgChart1"/>
    <dgm:cxn modelId="{15A9A642-F4B7-1A4B-813E-2BC02302AB11}" type="presParOf" srcId="{7C10F433-2FB7-8A4F-AFF3-C2F2DC6384E9}" destId="{7F1D2421-EF96-6449-AC4B-B4429DCCA226}" srcOrd="0" destOrd="0" presId="urn:microsoft.com/office/officeart/2005/8/layout/orgChart1"/>
    <dgm:cxn modelId="{945FA4AE-8E74-8A4A-A2B4-B72CEE93B745}" type="presParOf" srcId="{7C10F433-2FB7-8A4F-AFF3-C2F2DC6384E9}" destId="{CE130ADB-F095-E94F-98C1-F14F74B372A7}" srcOrd="1" destOrd="0" presId="urn:microsoft.com/office/officeart/2005/8/layout/orgChart1"/>
    <dgm:cxn modelId="{E76D566E-EE5B-2642-94C7-33B8565D1C3A}" type="presParOf" srcId="{CE130ADB-F095-E94F-98C1-F14F74B372A7}" destId="{E7DAB0D5-20A2-8B4C-BA94-FF6EB614BF10}" srcOrd="0" destOrd="0" presId="urn:microsoft.com/office/officeart/2005/8/layout/orgChart1"/>
    <dgm:cxn modelId="{32E060A1-28FE-AE41-8655-5A229F1CD177}" type="presParOf" srcId="{E7DAB0D5-20A2-8B4C-BA94-FF6EB614BF10}" destId="{7B425485-1E59-A54F-AA20-E5AB332B3AD1}" srcOrd="0" destOrd="0" presId="urn:microsoft.com/office/officeart/2005/8/layout/orgChart1"/>
    <dgm:cxn modelId="{21AD856E-F938-6D41-8903-1392A30D1249}" type="presParOf" srcId="{E7DAB0D5-20A2-8B4C-BA94-FF6EB614BF10}" destId="{4B6E5B7D-5439-444D-A90E-8324D91D7DF0}" srcOrd="1" destOrd="0" presId="urn:microsoft.com/office/officeart/2005/8/layout/orgChart1"/>
    <dgm:cxn modelId="{6B6AAB18-A001-084C-B4AD-0207154D1D01}" type="presParOf" srcId="{CE130ADB-F095-E94F-98C1-F14F74B372A7}" destId="{2F06353B-28FE-254F-BA01-FF0621CA1CFF}" srcOrd="1" destOrd="0" presId="urn:microsoft.com/office/officeart/2005/8/layout/orgChart1"/>
    <dgm:cxn modelId="{6C836FF5-5BA3-2140-8AA0-656B6D04BFB9}" type="presParOf" srcId="{CE130ADB-F095-E94F-98C1-F14F74B372A7}" destId="{B2BDC984-7084-9242-A5A2-583AC1A0BF58}" srcOrd="2" destOrd="0" presId="urn:microsoft.com/office/officeart/2005/8/layout/orgChart1"/>
    <dgm:cxn modelId="{1B6D242D-5B63-4B4D-8DE9-8A7AA36320FB}" type="presParOf" srcId="{7C10F433-2FB7-8A4F-AFF3-C2F2DC6384E9}" destId="{74846093-3187-5041-A645-4DE16267B1CB}" srcOrd="2" destOrd="0" presId="urn:microsoft.com/office/officeart/2005/8/layout/orgChart1"/>
    <dgm:cxn modelId="{ECC9E1B8-6357-6F47-8A89-8B6FD562B550}" type="presParOf" srcId="{7C10F433-2FB7-8A4F-AFF3-C2F2DC6384E9}" destId="{51B6C977-9E98-0C49-A97F-7DAB620295F7}" srcOrd="3" destOrd="0" presId="urn:microsoft.com/office/officeart/2005/8/layout/orgChart1"/>
    <dgm:cxn modelId="{0D336611-F7B6-ED41-A173-58525DC27ED0}" type="presParOf" srcId="{51B6C977-9E98-0C49-A97F-7DAB620295F7}" destId="{736D1612-53C9-F74D-8470-CC46D21628A9}" srcOrd="0" destOrd="0" presId="urn:microsoft.com/office/officeart/2005/8/layout/orgChart1"/>
    <dgm:cxn modelId="{77002B70-161E-664B-8CE2-0CF23A1DACE0}" type="presParOf" srcId="{736D1612-53C9-F74D-8470-CC46D21628A9}" destId="{1E19C3AC-7D9F-0248-A588-2581395AFEEB}" srcOrd="0" destOrd="0" presId="urn:microsoft.com/office/officeart/2005/8/layout/orgChart1"/>
    <dgm:cxn modelId="{E2DE5EFF-99FD-1848-AD30-ED10D4ACC981}" type="presParOf" srcId="{736D1612-53C9-F74D-8470-CC46D21628A9}" destId="{F9F17922-1B8C-914C-87AB-927B0A8A0D30}" srcOrd="1" destOrd="0" presId="urn:microsoft.com/office/officeart/2005/8/layout/orgChart1"/>
    <dgm:cxn modelId="{DC851ED0-6440-5E40-8355-EDC3F8BB1D4F}" type="presParOf" srcId="{51B6C977-9E98-0C49-A97F-7DAB620295F7}" destId="{13412BFE-951B-2749-BC3D-0DE2EDF978CC}" srcOrd="1" destOrd="0" presId="urn:microsoft.com/office/officeart/2005/8/layout/orgChart1"/>
    <dgm:cxn modelId="{1EDD6DEF-43CD-F548-9864-3009D7B51EAC}" type="presParOf" srcId="{51B6C977-9E98-0C49-A97F-7DAB620295F7}" destId="{47743AFD-1DA2-E54C-88D2-010D9E12E7BF}" srcOrd="2" destOrd="0" presId="urn:microsoft.com/office/officeart/2005/8/layout/orgChart1"/>
    <dgm:cxn modelId="{7EECF16C-A86C-3F4F-8949-BA551C4D6EC1}" type="presParOf" srcId="{7C10F433-2FB7-8A4F-AFF3-C2F2DC6384E9}" destId="{50784497-A4DD-6E48-8D05-920B1D8B97D2}" srcOrd="4" destOrd="0" presId="urn:microsoft.com/office/officeart/2005/8/layout/orgChart1"/>
    <dgm:cxn modelId="{EF95DAD6-8689-1549-9301-9B46BAAB4D28}" type="presParOf" srcId="{7C10F433-2FB7-8A4F-AFF3-C2F2DC6384E9}" destId="{013BBCF5-877F-914A-8B3D-3092B4C13171}" srcOrd="5" destOrd="0" presId="urn:microsoft.com/office/officeart/2005/8/layout/orgChart1"/>
    <dgm:cxn modelId="{51FF8A80-2C1D-174D-9A77-8DBDE2DABC7E}" type="presParOf" srcId="{013BBCF5-877F-914A-8B3D-3092B4C13171}" destId="{055839D5-3E6B-F44A-B962-26E5248B4E53}" srcOrd="0" destOrd="0" presId="urn:microsoft.com/office/officeart/2005/8/layout/orgChart1"/>
    <dgm:cxn modelId="{7BD53C7D-CA99-F640-A2C0-7C3137C9BED2}" type="presParOf" srcId="{055839D5-3E6B-F44A-B962-26E5248B4E53}" destId="{3120648D-6C73-BB48-BF37-1FAE93C99F3B}" srcOrd="0" destOrd="0" presId="urn:microsoft.com/office/officeart/2005/8/layout/orgChart1"/>
    <dgm:cxn modelId="{067A199F-B9DB-0A4F-90F1-B986481F5551}" type="presParOf" srcId="{055839D5-3E6B-F44A-B962-26E5248B4E53}" destId="{3C5D2AAB-853A-ED4B-A4FA-4BDBC76DF9A8}" srcOrd="1" destOrd="0" presId="urn:microsoft.com/office/officeart/2005/8/layout/orgChart1"/>
    <dgm:cxn modelId="{0DA84D48-3DCE-E84F-AEC2-87FE31878DAB}" type="presParOf" srcId="{013BBCF5-877F-914A-8B3D-3092B4C13171}" destId="{4CB25B0F-353B-8C4B-B679-05993931E01A}" srcOrd="1" destOrd="0" presId="urn:microsoft.com/office/officeart/2005/8/layout/orgChart1"/>
    <dgm:cxn modelId="{5EF03A46-DC30-564C-8090-D812E7867173}" type="presParOf" srcId="{013BBCF5-877F-914A-8B3D-3092B4C13171}" destId="{B0B11B28-0CC5-B845-B765-DEE30057AA69}" srcOrd="2" destOrd="0" presId="urn:microsoft.com/office/officeart/2005/8/layout/orgChart1"/>
    <dgm:cxn modelId="{6F42E99D-3E58-F444-8497-7A062AB49CC5}" type="presParOf" srcId="{7C10F433-2FB7-8A4F-AFF3-C2F2DC6384E9}" destId="{5F361CC2-5636-E94A-9B4C-AC804AAD292A}" srcOrd="6" destOrd="0" presId="urn:microsoft.com/office/officeart/2005/8/layout/orgChart1"/>
    <dgm:cxn modelId="{98A82DAD-28C1-134A-8FBC-E01A6113479C}" type="presParOf" srcId="{7C10F433-2FB7-8A4F-AFF3-C2F2DC6384E9}" destId="{5193AC36-3CEA-5044-A467-ADBD90EC70C8}" srcOrd="7" destOrd="0" presId="urn:microsoft.com/office/officeart/2005/8/layout/orgChart1"/>
    <dgm:cxn modelId="{9695FEF7-450E-2340-A13A-34250274EA83}" type="presParOf" srcId="{5193AC36-3CEA-5044-A467-ADBD90EC70C8}" destId="{4C0B7EFE-0985-B74E-8246-77991FD8AB25}" srcOrd="0" destOrd="0" presId="urn:microsoft.com/office/officeart/2005/8/layout/orgChart1"/>
    <dgm:cxn modelId="{B4D5D34F-D5BD-0F47-9E73-60626CDE2228}" type="presParOf" srcId="{4C0B7EFE-0985-B74E-8246-77991FD8AB25}" destId="{9E122DB6-BACB-5D45-8CAD-9A64FB7FFD28}" srcOrd="0" destOrd="0" presId="urn:microsoft.com/office/officeart/2005/8/layout/orgChart1"/>
    <dgm:cxn modelId="{443E1E4B-995A-BA4F-9DFB-C6FFE4F75D00}" type="presParOf" srcId="{4C0B7EFE-0985-B74E-8246-77991FD8AB25}" destId="{36F43DB3-FFC2-0444-8BE5-8F992BF903A2}" srcOrd="1" destOrd="0" presId="urn:microsoft.com/office/officeart/2005/8/layout/orgChart1"/>
    <dgm:cxn modelId="{088E02E1-9D4C-FB4B-8271-718F37911D9A}" type="presParOf" srcId="{5193AC36-3CEA-5044-A467-ADBD90EC70C8}" destId="{D51A6923-0D71-9B4E-80DA-99C7013DAC7D}" srcOrd="1" destOrd="0" presId="urn:microsoft.com/office/officeart/2005/8/layout/orgChart1"/>
    <dgm:cxn modelId="{5C996CED-BAF4-C949-9AE2-7FBE697E1235}" type="presParOf" srcId="{5193AC36-3CEA-5044-A467-ADBD90EC70C8}" destId="{DBA4C9BC-DD16-154E-939F-6D7017F7C3A1}" srcOrd="2" destOrd="0" presId="urn:microsoft.com/office/officeart/2005/8/layout/orgChart1"/>
    <dgm:cxn modelId="{233C16AD-6FAD-4449-A508-B333D5134C39}" type="presParOf" srcId="{7C10F433-2FB7-8A4F-AFF3-C2F2DC6384E9}" destId="{933FF72A-A6EA-8646-A3D7-FA5E5CF222C2}" srcOrd="8" destOrd="0" presId="urn:microsoft.com/office/officeart/2005/8/layout/orgChart1"/>
    <dgm:cxn modelId="{B823375B-B5E2-0F45-801C-AB8B4E837C0F}" type="presParOf" srcId="{7C10F433-2FB7-8A4F-AFF3-C2F2DC6384E9}" destId="{C5871A85-C0F9-2748-AE63-3545DC5891E5}" srcOrd="9" destOrd="0" presId="urn:microsoft.com/office/officeart/2005/8/layout/orgChart1"/>
    <dgm:cxn modelId="{85869478-F0E1-B847-B947-102C1962D7D0}" type="presParOf" srcId="{C5871A85-C0F9-2748-AE63-3545DC5891E5}" destId="{DC5AB7DD-D57E-6E47-B60E-020F6D69D197}" srcOrd="0" destOrd="0" presId="urn:microsoft.com/office/officeart/2005/8/layout/orgChart1"/>
    <dgm:cxn modelId="{07BC0FCD-377C-0246-96B1-13AFBE18393C}" type="presParOf" srcId="{DC5AB7DD-D57E-6E47-B60E-020F6D69D197}" destId="{8EFA40EB-87DA-E644-87C4-7929608D2A03}" srcOrd="0" destOrd="0" presId="urn:microsoft.com/office/officeart/2005/8/layout/orgChart1"/>
    <dgm:cxn modelId="{4A713C09-C9F2-F04B-A5EB-CE34B34FC0CD}" type="presParOf" srcId="{DC5AB7DD-D57E-6E47-B60E-020F6D69D197}" destId="{DABD851B-AF6D-8F49-9081-C233C78F929F}" srcOrd="1" destOrd="0" presId="urn:microsoft.com/office/officeart/2005/8/layout/orgChart1"/>
    <dgm:cxn modelId="{A8C33021-B8F7-6547-BC96-EC18AEC0C539}" type="presParOf" srcId="{C5871A85-C0F9-2748-AE63-3545DC5891E5}" destId="{AB671236-0FD8-A848-8854-977EB715D242}" srcOrd="1" destOrd="0" presId="urn:microsoft.com/office/officeart/2005/8/layout/orgChart1"/>
    <dgm:cxn modelId="{795E01C9-5352-DF41-BAC1-7DA4A6662DAA}" type="presParOf" srcId="{C5871A85-C0F9-2748-AE63-3545DC5891E5}" destId="{5BAA7387-B190-1649-858B-E58FDF8FB7E3}" srcOrd="2" destOrd="0" presId="urn:microsoft.com/office/officeart/2005/8/layout/orgChart1"/>
    <dgm:cxn modelId="{2066B42D-F4C4-8948-BDC0-1765C5098307}" type="presParOf" srcId="{7C10F433-2FB7-8A4F-AFF3-C2F2DC6384E9}" destId="{FA19963B-F195-9347-B9FF-16E80B17F297}" srcOrd="10" destOrd="0" presId="urn:microsoft.com/office/officeart/2005/8/layout/orgChart1"/>
    <dgm:cxn modelId="{91BF7307-CC30-C144-ABEA-58A82B6190B4}" type="presParOf" srcId="{7C10F433-2FB7-8A4F-AFF3-C2F2DC6384E9}" destId="{CD32497D-9110-ED4E-B63A-73DA75F7A2BC}" srcOrd="11" destOrd="0" presId="urn:microsoft.com/office/officeart/2005/8/layout/orgChart1"/>
    <dgm:cxn modelId="{B3938C6D-B0F5-ED42-99A3-ABB011B192AA}" type="presParOf" srcId="{CD32497D-9110-ED4E-B63A-73DA75F7A2BC}" destId="{0209045C-9FB7-6045-8F1D-2A4C02F739F3}" srcOrd="0" destOrd="0" presId="urn:microsoft.com/office/officeart/2005/8/layout/orgChart1"/>
    <dgm:cxn modelId="{71AD54EF-2DAC-FC42-9284-A3E1AFBB68F2}" type="presParOf" srcId="{0209045C-9FB7-6045-8F1D-2A4C02F739F3}" destId="{7E06C558-2419-7E46-AA85-C3B7A67486A1}" srcOrd="0" destOrd="0" presId="urn:microsoft.com/office/officeart/2005/8/layout/orgChart1"/>
    <dgm:cxn modelId="{6EA0796D-505B-E24B-8BE2-FD9FE3DF76A2}" type="presParOf" srcId="{0209045C-9FB7-6045-8F1D-2A4C02F739F3}" destId="{398687BB-48DD-0D4E-9773-75F5674A9016}" srcOrd="1" destOrd="0" presId="urn:microsoft.com/office/officeart/2005/8/layout/orgChart1"/>
    <dgm:cxn modelId="{512A487D-83CC-274F-9448-1D1BB07B2563}" type="presParOf" srcId="{CD32497D-9110-ED4E-B63A-73DA75F7A2BC}" destId="{ED246F2B-D1BB-FD49-9441-71FF57630C86}" srcOrd="1" destOrd="0" presId="urn:microsoft.com/office/officeart/2005/8/layout/orgChart1"/>
    <dgm:cxn modelId="{C590F07C-EFBD-4548-B610-25EABE09EC6A}" type="presParOf" srcId="{CD32497D-9110-ED4E-B63A-73DA75F7A2BC}" destId="{B41D5076-E2DF-E445-8D4E-BB215EC85CCD}" srcOrd="2" destOrd="0" presId="urn:microsoft.com/office/officeart/2005/8/layout/orgChart1"/>
    <dgm:cxn modelId="{95FDFD71-ADE2-3F4C-B471-5F1C0B778FC8}" type="presParOf" srcId="{7C10F433-2FB7-8A4F-AFF3-C2F2DC6384E9}" destId="{1F43A7AF-40BA-1F4A-B3BD-C79401E93403}" srcOrd="12" destOrd="0" presId="urn:microsoft.com/office/officeart/2005/8/layout/orgChart1"/>
    <dgm:cxn modelId="{4A310702-1AC4-9F41-A72B-265CAFC7D612}" type="presParOf" srcId="{7C10F433-2FB7-8A4F-AFF3-C2F2DC6384E9}" destId="{D2C10781-0028-DC42-848A-BF98C9B2148F}" srcOrd="13" destOrd="0" presId="urn:microsoft.com/office/officeart/2005/8/layout/orgChart1"/>
    <dgm:cxn modelId="{74927B44-BD5A-724E-A98A-F76D7866E4DE}" type="presParOf" srcId="{D2C10781-0028-DC42-848A-BF98C9B2148F}" destId="{93FF3366-EB61-A04A-985D-C7548B7B354E}" srcOrd="0" destOrd="0" presId="urn:microsoft.com/office/officeart/2005/8/layout/orgChart1"/>
    <dgm:cxn modelId="{6303B980-4234-9D45-A73E-0FFBC1FE5B08}" type="presParOf" srcId="{93FF3366-EB61-A04A-985D-C7548B7B354E}" destId="{0454F0A4-4FF6-084F-9964-9812FD83FCD3}" srcOrd="0" destOrd="0" presId="urn:microsoft.com/office/officeart/2005/8/layout/orgChart1"/>
    <dgm:cxn modelId="{C086A6EF-DC1C-9347-A659-90A400A2B0DB}" type="presParOf" srcId="{93FF3366-EB61-A04A-985D-C7548B7B354E}" destId="{667580BF-2E2A-474C-89FF-6F1F2235AD34}" srcOrd="1" destOrd="0" presId="urn:microsoft.com/office/officeart/2005/8/layout/orgChart1"/>
    <dgm:cxn modelId="{422C7593-646B-B543-8595-106E13842940}" type="presParOf" srcId="{D2C10781-0028-DC42-848A-BF98C9B2148F}" destId="{0BA4677D-BB52-6543-872F-72A899C91907}" srcOrd="1" destOrd="0" presId="urn:microsoft.com/office/officeart/2005/8/layout/orgChart1"/>
    <dgm:cxn modelId="{A7D6C5A1-8E2B-5442-9B5A-61339460A197}" type="presParOf" srcId="{D2C10781-0028-DC42-848A-BF98C9B2148F}" destId="{DE771EEA-5A02-224A-82DA-E95AB4A2F05C}" srcOrd="2" destOrd="0" presId="urn:microsoft.com/office/officeart/2005/8/layout/orgChart1"/>
    <dgm:cxn modelId="{A588BC02-8077-AB46-B2FA-2F7B6D360E89}" type="presParOf" srcId="{4309CD10-84DE-9643-970B-13CDAF753537}" destId="{47BABE7D-D521-6B49-9936-BB161772A552}" srcOrd="2" destOrd="0" presId="urn:microsoft.com/office/officeart/2005/8/layout/orgChart1"/>
    <dgm:cxn modelId="{45F96D36-33C3-A94C-94D3-315DE8C44D68}" type="presParOf" srcId="{60A9A851-A1EB-864B-B611-E2659DA2E99D}" destId="{B149B486-9264-7D4C-B020-6C63515A44B4}" srcOrd="2" destOrd="0" presId="urn:microsoft.com/office/officeart/2005/8/layout/orgChart1"/>
    <dgm:cxn modelId="{BEE627C1-BF5B-CD4B-81CB-F718664AB94D}" type="presParOf" srcId="{60A9A851-A1EB-864B-B611-E2659DA2E99D}" destId="{8EBC2F98-D03A-EB4B-A223-1F907E869051}" srcOrd="3" destOrd="0" presId="urn:microsoft.com/office/officeart/2005/8/layout/orgChart1"/>
    <dgm:cxn modelId="{3DD58528-C7FA-334B-BCB3-E2A0FF3CCE7C}" type="presParOf" srcId="{8EBC2F98-D03A-EB4B-A223-1F907E869051}" destId="{C4E518FB-FDD9-3C44-9924-FDB6DEFE1D35}" srcOrd="0" destOrd="0" presId="urn:microsoft.com/office/officeart/2005/8/layout/orgChart1"/>
    <dgm:cxn modelId="{F5EEFE26-6B0A-9D42-A4D7-3782A7D4E2D8}" type="presParOf" srcId="{C4E518FB-FDD9-3C44-9924-FDB6DEFE1D35}" destId="{3D8828E3-9D17-6841-8E98-8D53A70CE31C}" srcOrd="0" destOrd="0" presId="urn:microsoft.com/office/officeart/2005/8/layout/orgChart1"/>
    <dgm:cxn modelId="{61782A64-43A8-6240-B478-794DFC3C335A}" type="presParOf" srcId="{C4E518FB-FDD9-3C44-9924-FDB6DEFE1D35}" destId="{EAC58546-B6FE-964C-BAD9-F57A73D18B50}" srcOrd="1" destOrd="0" presId="urn:microsoft.com/office/officeart/2005/8/layout/orgChart1"/>
    <dgm:cxn modelId="{F4E7BAAA-BD11-CA4E-AAD6-59997DA4F881}" type="presParOf" srcId="{8EBC2F98-D03A-EB4B-A223-1F907E869051}" destId="{40E76402-4E2A-5546-BFB4-9CC58F77E5B5}" srcOrd="1" destOrd="0" presId="urn:microsoft.com/office/officeart/2005/8/layout/orgChart1"/>
    <dgm:cxn modelId="{2459BECD-0F1D-E149-AA8F-D6B85EE6E8D5}" type="presParOf" srcId="{40E76402-4E2A-5546-BFB4-9CC58F77E5B5}" destId="{BC189441-3E7D-4244-B861-3B23C311F872}" srcOrd="0" destOrd="0" presId="urn:microsoft.com/office/officeart/2005/8/layout/orgChart1"/>
    <dgm:cxn modelId="{ACFD5E35-CDA5-234B-BED3-64A609FCE010}" type="presParOf" srcId="{40E76402-4E2A-5546-BFB4-9CC58F77E5B5}" destId="{55219A30-90E9-1C4F-B791-42F1FB77EA47}" srcOrd="1" destOrd="0" presId="urn:microsoft.com/office/officeart/2005/8/layout/orgChart1"/>
    <dgm:cxn modelId="{3D385882-725E-F24D-8AA0-CA0C523BD77A}" type="presParOf" srcId="{55219A30-90E9-1C4F-B791-42F1FB77EA47}" destId="{CFCD4AAE-9143-A44E-B217-1719284BB7B4}" srcOrd="0" destOrd="0" presId="urn:microsoft.com/office/officeart/2005/8/layout/orgChart1"/>
    <dgm:cxn modelId="{4C74DEF5-7583-E946-AD5A-EAEBD3EDF3F7}" type="presParOf" srcId="{CFCD4AAE-9143-A44E-B217-1719284BB7B4}" destId="{BB7B2A4A-E998-2944-933C-23705225B52A}" srcOrd="0" destOrd="0" presId="urn:microsoft.com/office/officeart/2005/8/layout/orgChart1"/>
    <dgm:cxn modelId="{B61E7740-BA1D-B84A-805B-C875B6B7CA4A}" type="presParOf" srcId="{CFCD4AAE-9143-A44E-B217-1719284BB7B4}" destId="{4CE9D999-6AB0-DC45-8427-E8DE08ACB98B}" srcOrd="1" destOrd="0" presId="urn:microsoft.com/office/officeart/2005/8/layout/orgChart1"/>
    <dgm:cxn modelId="{8C35B016-A588-B84E-BD17-3886FDE8A10C}" type="presParOf" srcId="{55219A30-90E9-1C4F-B791-42F1FB77EA47}" destId="{AD46AEDE-9389-C94A-8143-026CF4F65642}" srcOrd="1" destOrd="0" presId="urn:microsoft.com/office/officeart/2005/8/layout/orgChart1"/>
    <dgm:cxn modelId="{12C6ED7F-FF86-5148-B064-2503E013DB33}" type="presParOf" srcId="{55219A30-90E9-1C4F-B791-42F1FB77EA47}" destId="{300A9AA7-D97A-8E4A-8245-F9A724E6BC89}" srcOrd="2" destOrd="0" presId="urn:microsoft.com/office/officeart/2005/8/layout/orgChart1"/>
    <dgm:cxn modelId="{08175FDE-2D44-8549-8B16-C449CB5D288B}" type="presParOf" srcId="{40E76402-4E2A-5546-BFB4-9CC58F77E5B5}" destId="{89230893-5A37-BA46-B745-B05C7350D3DA}" srcOrd="2" destOrd="0" presId="urn:microsoft.com/office/officeart/2005/8/layout/orgChart1"/>
    <dgm:cxn modelId="{9AD09C61-D03E-3542-AC20-DBD3369EBF60}" type="presParOf" srcId="{40E76402-4E2A-5546-BFB4-9CC58F77E5B5}" destId="{6C40F8D0-E365-9540-9947-CDAF70E05524}" srcOrd="3" destOrd="0" presId="urn:microsoft.com/office/officeart/2005/8/layout/orgChart1"/>
    <dgm:cxn modelId="{F2534D13-2A74-3B47-959A-E866F7ECD0CB}" type="presParOf" srcId="{6C40F8D0-E365-9540-9947-CDAF70E05524}" destId="{F1B5E876-B85A-444C-8195-D54DBFDA24B6}" srcOrd="0" destOrd="0" presId="urn:microsoft.com/office/officeart/2005/8/layout/orgChart1"/>
    <dgm:cxn modelId="{E87AEE20-1839-C848-AA37-8234BB956194}" type="presParOf" srcId="{F1B5E876-B85A-444C-8195-D54DBFDA24B6}" destId="{58EDBE67-F4EF-C444-B13A-ADA4B48388F2}" srcOrd="0" destOrd="0" presId="urn:microsoft.com/office/officeart/2005/8/layout/orgChart1"/>
    <dgm:cxn modelId="{E9B35518-FB5F-FF45-9C18-7CEC5D3B49B3}" type="presParOf" srcId="{F1B5E876-B85A-444C-8195-D54DBFDA24B6}" destId="{3DDED712-9D36-EE46-85AF-2F1BDB9630C4}" srcOrd="1" destOrd="0" presId="urn:microsoft.com/office/officeart/2005/8/layout/orgChart1"/>
    <dgm:cxn modelId="{C58B053D-F0CF-B443-8DB6-71106910D95C}" type="presParOf" srcId="{6C40F8D0-E365-9540-9947-CDAF70E05524}" destId="{4F9B15F3-5DF8-B647-AC18-B8FEF3F0016B}" srcOrd="1" destOrd="0" presId="urn:microsoft.com/office/officeart/2005/8/layout/orgChart1"/>
    <dgm:cxn modelId="{4406455B-7B70-3D44-96A3-77DAC359DF56}" type="presParOf" srcId="{6C40F8D0-E365-9540-9947-CDAF70E05524}" destId="{01C1824B-E819-054C-987B-535734279CCA}" srcOrd="2" destOrd="0" presId="urn:microsoft.com/office/officeart/2005/8/layout/orgChart1"/>
    <dgm:cxn modelId="{0988F2FE-CFA9-2541-B818-525D7CC4ECD6}" type="presParOf" srcId="{40E76402-4E2A-5546-BFB4-9CC58F77E5B5}" destId="{1B7FB644-446B-C94D-912E-E898BACF2304}" srcOrd="4" destOrd="0" presId="urn:microsoft.com/office/officeart/2005/8/layout/orgChart1"/>
    <dgm:cxn modelId="{7FB1DFCC-D2C9-B84C-A23D-F7D8CF0B73AD}" type="presParOf" srcId="{40E76402-4E2A-5546-BFB4-9CC58F77E5B5}" destId="{226EBCF5-012F-6F43-8D51-02C64AC21DDF}" srcOrd="5" destOrd="0" presId="urn:microsoft.com/office/officeart/2005/8/layout/orgChart1"/>
    <dgm:cxn modelId="{1E9C7670-3DC8-5749-8A3E-80CC8C78C513}" type="presParOf" srcId="{226EBCF5-012F-6F43-8D51-02C64AC21DDF}" destId="{DC83D327-FFA1-8F4F-B94D-B9EF3A1BD2B8}" srcOrd="0" destOrd="0" presId="urn:microsoft.com/office/officeart/2005/8/layout/orgChart1"/>
    <dgm:cxn modelId="{32BEC116-1370-8C49-A001-65D957D86D43}" type="presParOf" srcId="{DC83D327-FFA1-8F4F-B94D-B9EF3A1BD2B8}" destId="{8E577B2F-2055-0F42-93A4-FC5B927F1945}" srcOrd="0" destOrd="0" presId="urn:microsoft.com/office/officeart/2005/8/layout/orgChart1"/>
    <dgm:cxn modelId="{9CDEE99A-55C5-464B-AB2B-9FCC613DFD05}" type="presParOf" srcId="{DC83D327-FFA1-8F4F-B94D-B9EF3A1BD2B8}" destId="{91621B7F-9AEB-4146-88B3-DF77ED2034D3}" srcOrd="1" destOrd="0" presId="urn:microsoft.com/office/officeart/2005/8/layout/orgChart1"/>
    <dgm:cxn modelId="{85A7B223-18F7-F644-9F32-18194834BE86}" type="presParOf" srcId="{226EBCF5-012F-6F43-8D51-02C64AC21DDF}" destId="{AC810EA4-0226-764B-B182-3F430685C0D2}" srcOrd="1" destOrd="0" presId="urn:microsoft.com/office/officeart/2005/8/layout/orgChart1"/>
    <dgm:cxn modelId="{B268B8C4-CC4A-8E44-A9CB-24A1D97D91DD}" type="presParOf" srcId="{226EBCF5-012F-6F43-8D51-02C64AC21DDF}" destId="{673F4D3D-2C6C-5842-949A-BD962CD0C1E6}" srcOrd="2" destOrd="0" presId="urn:microsoft.com/office/officeart/2005/8/layout/orgChart1"/>
    <dgm:cxn modelId="{0420DF30-96A5-E24A-AC53-16C92E413C88}" type="presParOf" srcId="{40E76402-4E2A-5546-BFB4-9CC58F77E5B5}" destId="{89D323A3-555C-F648-A5EA-43CCBF253268}" srcOrd="6" destOrd="0" presId="urn:microsoft.com/office/officeart/2005/8/layout/orgChart1"/>
    <dgm:cxn modelId="{F651DC31-ADB6-3F41-8408-F5E2793A144D}" type="presParOf" srcId="{40E76402-4E2A-5546-BFB4-9CC58F77E5B5}" destId="{BFD0FC12-6B0E-1244-B2AC-2B797D07A7CD}" srcOrd="7" destOrd="0" presId="urn:microsoft.com/office/officeart/2005/8/layout/orgChart1"/>
    <dgm:cxn modelId="{E1AA8F9A-A988-694B-B390-E33596E915E3}" type="presParOf" srcId="{BFD0FC12-6B0E-1244-B2AC-2B797D07A7CD}" destId="{8524DB2E-9FA6-1E44-9C68-E6F1F109073C}" srcOrd="0" destOrd="0" presId="urn:microsoft.com/office/officeart/2005/8/layout/orgChart1"/>
    <dgm:cxn modelId="{98D7E157-441D-CB46-9DF7-275963CCEF55}" type="presParOf" srcId="{8524DB2E-9FA6-1E44-9C68-E6F1F109073C}" destId="{4546FD1C-B080-8848-9E48-EC4401C6E441}" srcOrd="0" destOrd="0" presId="urn:microsoft.com/office/officeart/2005/8/layout/orgChart1"/>
    <dgm:cxn modelId="{AF20CFC7-E1CD-E04B-8BB0-58C648DC8FCF}" type="presParOf" srcId="{8524DB2E-9FA6-1E44-9C68-E6F1F109073C}" destId="{B6B30335-5678-9348-93D3-C85B0486C280}" srcOrd="1" destOrd="0" presId="urn:microsoft.com/office/officeart/2005/8/layout/orgChart1"/>
    <dgm:cxn modelId="{39A82038-56DD-A74D-BDD1-ACA4DCCBEFF2}" type="presParOf" srcId="{BFD0FC12-6B0E-1244-B2AC-2B797D07A7CD}" destId="{1497B77A-82D7-EA44-876E-F4D112684D3A}" srcOrd="1" destOrd="0" presId="urn:microsoft.com/office/officeart/2005/8/layout/orgChart1"/>
    <dgm:cxn modelId="{87A369CD-1BA1-C140-9ED4-828A0EEB99CA}" type="presParOf" srcId="{BFD0FC12-6B0E-1244-B2AC-2B797D07A7CD}" destId="{368EF338-4A91-BB46-B9EA-667C9A385F8B}" srcOrd="2" destOrd="0" presId="urn:microsoft.com/office/officeart/2005/8/layout/orgChart1"/>
    <dgm:cxn modelId="{B876C270-74C5-A544-90AD-DDBCDA817DDB}" type="presParOf" srcId="{40E76402-4E2A-5546-BFB4-9CC58F77E5B5}" destId="{B9D2CCFD-D444-134D-B413-0AD70612E9B3}" srcOrd="8" destOrd="0" presId="urn:microsoft.com/office/officeart/2005/8/layout/orgChart1"/>
    <dgm:cxn modelId="{A439DF94-E1DB-D348-A819-83596923FA52}" type="presParOf" srcId="{40E76402-4E2A-5546-BFB4-9CC58F77E5B5}" destId="{98E4C0AE-5A09-5246-98EE-66E45CA01119}" srcOrd="9" destOrd="0" presId="urn:microsoft.com/office/officeart/2005/8/layout/orgChart1"/>
    <dgm:cxn modelId="{6EFDD93D-0B38-0647-840B-4B30AF895AD6}" type="presParOf" srcId="{98E4C0AE-5A09-5246-98EE-66E45CA01119}" destId="{2C2DCE39-ED73-7A43-B719-822A55968653}" srcOrd="0" destOrd="0" presId="urn:microsoft.com/office/officeart/2005/8/layout/orgChart1"/>
    <dgm:cxn modelId="{19EC91D5-BE89-3A40-AB15-97FE71FFDD9F}" type="presParOf" srcId="{2C2DCE39-ED73-7A43-B719-822A55968653}" destId="{D8F17F5B-CC3F-7743-86C6-3495839547EA}" srcOrd="0" destOrd="0" presId="urn:microsoft.com/office/officeart/2005/8/layout/orgChart1"/>
    <dgm:cxn modelId="{3311C068-3CFC-5145-8BB5-89378940BD2C}" type="presParOf" srcId="{2C2DCE39-ED73-7A43-B719-822A55968653}" destId="{E1D3761D-3005-F84B-BD17-FBED43A9D335}" srcOrd="1" destOrd="0" presId="urn:microsoft.com/office/officeart/2005/8/layout/orgChart1"/>
    <dgm:cxn modelId="{C0A7EE33-5D60-A149-8845-21B5DE6BFD8E}" type="presParOf" srcId="{98E4C0AE-5A09-5246-98EE-66E45CA01119}" destId="{0E972C64-D4AF-D74A-A692-EFC3E06B7AA2}" srcOrd="1" destOrd="0" presId="urn:microsoft.com/office/officeart/2005/8/layout/orgChart1"/>
    <dgm:cxn modelId="{67624E6D-2483-5243-B2D1-318D86B5BE35}" type="presParOf" srcId="{98E4C0AE-5A09-5246-98EE-66E45CA01119}" destId="{0947DB12-BFDF-3A47-895D-13C3B8D2A698}" srcOrd="2" destOrd="0" presId="urn:microsoft.com/office/officeart/2005/8/layout/orgChart1"/>
    <dgm:cxn modelId="{D7AE42C6-2482-E24A-9ABB-DB0579DE6DFC}" type="presParOf" srcId="{40E76402-4E2A-5546-BFB4-9CC58F77E5B5}" destId="{5D9F7CA9-37C5-D044-89E7-69766C0D405F}" srcOrd="10" destOrd="0" presId="urn:microsoft.com/office/officeart/2005/8/layout/orgChart1"/>
    <dgm:cxn modelId="{4E25B98E-6608-DD40-BCBF-CA7A77E0FC64}" type="presParOf" srcId="{40E76402-4E2A-5546-BFB4-9CC58F77E5B5}" destId="{E23BC4DA-672A-D347-98F9-E30211339775}" srcOrd="11" destOrd="0" presId="urn:microsoft.com/office/officeart/2005/8/layout/orgChart1"/>
    <dgm:cxn modelId="{64C9DAD6-2700-4B4E-939D-AF6C9158278E}" type="presParOf" srcId="{E23BC4DA-672A-D347-98F9-E30211339775}" destId="{A751E19A-964F-C14C-B1C9-9F8F0E1F0A16}" srcOrd="0" destOrd="0" presId="urn:microsoft.com/office/officeart/2005/8/layout/orgChart1"/>
    <dgm:cxn modelId="{8802ABE8-ED9E-4A43-82E5-0D19F073C5C2}" type="presParOf" srcId="{A751E19A-964F-C14C-B1C9-9F8F0E1F0A16}" destId="{F364B978-C625-DC4D-892E-6A2B60565D6A}" srcOrd="0" destOrd="0" presId="urn:microsoft.com/office/officeart/2005/8/layout/orgChart1"/>
    <dgm:cxn modelId="{9C43304C-6928-0B4C-BFFD-F8562B6B42F3}" type="presParOf" srcId="{A751E19A-964F-C14C-B1C9-9F8F0E1F0A16}" destId="{4D42DD9E-AC36-524D-B854-2CD71BEBE278}" srcOrd="1" destOrd="0" presId="urn:microsoft.com/office/officeart/2005/8/layout/orgChart1"/>
    <dgm:cxn modelId="{9AF10225-A267-7B44-8E0F-542CC8BA9AFD}" type="presParOf" srcId="{E23BC4DA-672A-D347-98F9-E30211339775}" destId="{8AB9890C-DF64-3D48-A561-6FFCA992F09F}" srcOrd="1" destOrd="0" presId="urn:microsoft.com/office/officeart/2005/8/layout/orgChart1"/>
    <dgm:cxn modelId="{18015EE9-FD6C-8C4A-9EFB-0E3ADF882962}" type="presParOf" srcId="{E23BC4DA-672A-D347-98F9-E30211339775}" destId="{F99B8DBD-C64F-EE4C-AE8C-A84169944E92}" srcOrd="2" destOrd="0" presId="urn:microsoft.com/office/officeart/2005/8/layout/orgChart1"/>
    <dgm:cxn modelId="{403798F8-582C-A746-821A-2C9E74948AFE}" type="presParOf" srcId="{40E76402-4E2A-5546-BFB4-9CC58F77E5B5}" destId="{96F395A6-BF4A-6843-BA86-FB805AE156A0}" srcOrd="12" destOrd="0" presId="urn:microsoft.com/office/officeart/2005/8/layout/orgChart1"/>
    <dgm:cxn modelId="{1C3A0768-6511-154C-9BE2-52E4F07DBCD8}" type="presParOf" srcId="{40E76402-4E2A-5546-BFB4-9CC58F77E5B5}" destId="{A055AE0F-3456-A741-9582-4B51ECD5F2F3}" srcOrd="13" destOrd="0" presId="urn:microsoft.com/office/officeart/2005/8/layout/orgChart1"/>
    <dgm:cxn modelId="{39230156-2FA3-2946-949D-B1FFF9B3FBE0}" type="presParOf" srcId="{A055AE0F-3456-A741-9582-4B51ECD5F2F3}" destId="{EDD6CD8A-B10E-334D-93A0-9503D0CA8D66}" srcOrd="0" destOrd="0" presId="urn:microsoft.com/office/officeart/2005/8/layout/orgChart1"/>
    <dgm:cxn modelId="{7DF024B0-B1C6-DF4D-975A-519E3AABDEB1}" type="presParOf" srcId="{EDD6CD8A-B10E-334D-93A0-9503D0CA8D66}" destId="{4A98FC5F-7F0B-C846-8733-10B15C8AA08B}" srcOrd="0" destOrd="0" presId="urn:microsoft.com/office/officeart/2005/8/layout/orgChart1"/>
    <dgm:cxn modelId="{09E39529-3C17-6A4C-BFFE-053E2704AB55}" type="presParOf" srcId="{EDD6CD8A-B10E-334D-93A0-9503D0CA8D66}" destId="{3F8E90FC-4FFE-AE47-B860-B421D55018B8}" srcOrd="1" destOrd="0" presId="urn:microsoft.com/office/officeart/2005/8/layout/orgChart1"/>
    <dgm:cxn modelId="{D13D2012-682D-1645-BED4-5A57D9C042F1}" type="presParOf" srcId="{A055AE0F-3456-A741-9582-4B51ECD5F2F3}" destId="{C5AA896E-7C2D-E24A-BAA8-481B50F75E30}" srcOrd="1" destOrd="0" presId="urn:microsoft.com/office/officeart/2005/8/layout/orgChart1"/>
    <dgm:cxn modelId="{683E1F72-3E44-8748-92C0-7291A1776360}" type="presParOf" srcId="{A055AE0F-3456-A741-9582-4B51ECD5F2F3}" destId="{EF906070-264F-314D-B60D-0AAA1BBC0332}" srcOrd="2" destOrd="0" presId="urn:microsoft.com/office/officeart/2005/8/layout/orgChart1"/>
    <dgm:cxn modelId="{E011E8F7-1AB4-8B40-8183-7333EB735726}" type="presParOf" srcId="{40E76402-4E2A-5546-BFB4-9CC58F77E5B5}" destId="{85B2A6D1-B4F4-BD40-AC1C-DC4DB12EEBB6}" srcOrd="14" destOrd="0" presId="urn:microsoft.com/office/officeart/2005/8/layout/orgChart1"/>
    <dgm:cxn modelId="{EECB3B6E-3919-234C-A1A2-8E31D4D80012}" type="presParOf" srcId="{40E76402-4E2A-5546-BFB4-9CC58F77E5B5}" destId="{4D6EE77B-F6BC-C044-BFB5-0ACB1F992F32}" srcOrd="15" destOrd="0" presId="urn:microsoft.com/office/officeart/2005/8/layout/orgChart1"/>
    <dgm:cxn modelId="{C67AC50F-3448-364B-B999-A571648C37B0}" type="presParOf" srcId="{4D6EE77B-F6BC-C044-BFB5-0ACB1F992F32}" destId="{414DECA9-AE28-A443-81B7-3CB17BFC0A91}" srcOrd="0" destOrd="0" presId="urn:microsoft.com/office/officeart/2005/8/layout/orgChart1"/>
    <dgm:cxn modelId="{7E7330CB-7F15-2A41-BFBB-1DFFF549CFC4}" type="presParOf" srcId="{414DECA9-AE28-A443-81B7-3CB17BFC0A91}" destId="{06C131F2-958F-E843-9EAC-145FD8F0C23A}" srcOrd="0" destOrd="0" presId="urn:microsoft.com/office/officeart/2005/8/layout/orgChart1"/>
    <dgm:cxn modelId="{22E7FCF0-72A0-FB4F-9594-84973B0C4DD2}" type="presParOf" srcId="{414DECA9-AE28-A443-81B7-3CB17BFC0A91}" destId="{94F52122-542C-D84B-A6E3-05C4546EC394}" srcOrd="1" destOrd="0" presId="urn:microsoft.com/office/officeart/2005/8/layout/orgChart1"/>
    <dgm:cxn modelId="{ACA062D9-A38F-D545-BB0C-13013C920AB9}" type="presParOf" srcId="{4D6EE77B-F6BC-C044-BFB5-0ACB1F992F32}" destId="{D788AD71-93D3-A049-8784-C0A2431BA499}" srcOrd="1" destOrd="0" presId="urn:microsoft.com/office/officeart/2005/8/layout/orgChart1"/>
    <dgm:cxn modelId="{0740814D-0496-3A49-91AE-9F287D8456F8}" type="presParOf" srcId="{4D6EE77B-F6BC-C044-BFB5-0ACB1F992F32}" destId="{8069E5E1-F8E0-DF40-986E-8F7E0804EB63}" srcOrd="2" destOrd="0" presId="urn:microsoft.com/office/officeart/2005/8/layout/orgChart1"/>
    <dgm:cxn modelId="{D332F6C3-9862-6E46-BF31-49ADA393CAF8}" type="presParOf" srcId="{8EBC2F98-D03A-EB4B-A223-1F907E869051}" destId="{AA978567-2225-E344-A146-49B337A77FAB}" srcOrd="2" destOrd="0" presId="urn:microsoft.com/office/officeart/2005/8/layout/orgChart1"/>
    <dgm:cxn modelId="{6EA3D413-A81A-BC4A-93BD-6FA810D52A38}" type="presParOf" srcId="{60A9A851-A1EB-864B-B611-E2659DA2E99D}" destId="{AC86FF58-FBAA-9F44-8333-23F2B002BC50}" srcOrd="4" destOrd="0" presId="urn:microsoft.com/office/officeart/2005/8/layout/orgChart1"/>
    <dgm:cxn modelId="{AE9CEA0B-FC2E-7647-A560-64B6CDBB0C93}" type="presParOf" srcId="{60A9A851-A1EB-864B-B611-E2659DA2E99D}" destId="{9DFB6B76-B3DD-0D4B-945B-2F5CEBFCF51B}" srcOrd="5" destOrd="0" presId="urn:microsoft.com/office/officeart/2005/8/layout/orgChart1"/>
    <dgm:cxn modelId="{1DA0A6F5-D8C3-DE4F-A1B8-D7B4BA4165F5}" type="presParOf" srcId="{9DFB6B76-B3DD-0D4B-945B-2F5CEBFCF51B}" destId="{D0B5C1B7-C3C1-3548-A059-BA3377811A3B}" srcOrd="0" destOrd="0" presId="urn:microsoft.com/office/officeart/2005/8/layout/orgChart1"/>
    <dgm:cxn modelId="{C5B6B126-FAE6-C44B-84D6-F8CFCC5AA8D0}" type="presParOf" srcId="{D0B5C1B7-C3C1-3548-A059-BA3377811A3B}" destId="{D1C31AE9-1DD9-C847-BBC1-C76087BD823A}" srcOrd="0" destOrd="0" presId="urn:microsoft.com/office/officeart/2005/8/layout/orgChart1"/>
    <dgm:cxn modelId="{E78F659A-7D67-484E-B3C1-23DEFA1A564B}" type="presParOf" srcId="{D0B5C1B7-C3C1-3548-A059-BA3377811A3B}" destId="{AA629514-345E-A942-9A6D-776E67B773BD}" srcOrd="1" destOrd="0" presId="urn:microsoft.com/office/officeart/2005/8/layout/orgChart1"/>
    <dgm:cxn modelId="{4F2DA562-F074-4E42-89E6-5E0C1234C5BA}" type="presParOf" srcId="{9DFB6B76-B3DD-0D4B-945B-2F5CEBFCF51B}" destId="{D9282054-C178-D342-B312-B6B5651CF26B}" srcOrd="1" destOrd="0" presId="urn:microsoft.com/office/officeart/2005/8/layout/orgChart1"/>
    <dgm:cxn modelId="{E77841EB-A4D5-6F4B-9356-204FDCE018E2}" type="presParOf" srcId="{D9282054-C178-D342-B312-B6B5651CF26B}" destId="{ECB24BF2-A966-6E40-BF4C-C517C251E502}" srcOrd="0" destOrd="0" presId="urn:microsoft.com/office/officeart/2005/8/layout/orgChart1"/>
    <dgm:cxn modelId="{268B15B6-80B0-CB42-ADFF-1FB2417AD33C}" type="presParOf" srcId="{D9282054-C178-D342-B312-B6B5651CF26B}" destId="{84F34201-9B01-4F44-806F-E03A6D98A12B}" srcOrd="1" destOrd="0" presId="urn:microsoft.com/office/officeart/2005/8/layout/orgChart1"/>
    <dgm:cxn modelId="{521FEE0E-3C9A-E14E-9357-5154C1F1F5A6}" type="presParOf" srcId="{84F34201-9B01-4F44-806F-E03A6D98A12B}" destId="{EFCC4571-F31E-F54A-9FE4-CAB0875EF35E}" srcOrd="0" destOrd="0" presId="urn:microsoft.com/office/officeart/2005/8/layout/orgChart1"/>
    <dgm:cxn modelId="{88E75E09-E362-524A-999F-0C4445E2D0CC}" type="presParOf" srcId="{EFCC4571-F31E-F54A-9FE4-CAB0875EF35E}" destId="{E6DCABC8-4494-344B-85C5-F8BA3B64305D}" srcOrd="0" destOrd="0" presId="urn:microsoft.com/office/officeart/2005/8/layout/orgChart1"/>
    <dgm:cxn modelId="{56223A81-3F69-2646-8A3E-9C5ED3ED873A}" type="presParOf" srcId="{EFCC4571-F31E-F54A-9FE4-CAB0875EF35E}" destId="{63887186-47A0-BA44-B298-FD4336955785}" srcOrd="1" destOrd="0" presId="urn:microsoft.com/office/officeart/2005/8/layout/orgChart1"/>
    <dgm:cxn modelId="{D9D9418A-F45E-A24D-9C70-67660E703EEC}" type="presParOf" srcId="{84F34201-9B01-4F44-806F-E03A6D98A12B}" destId="{A76B7BEC-4D63-064C-A9DE-E27722293861}" srcOrd="1" destOrd="0" presId="urn:microsoft.com/office/officeart/2005/8/layout/orgChart1"/>
    <dgm:cxn modelId="{E6FBC220-21BE-6F4D-9E26-CA38B26D2573}" type="presParOf" srcId="{84F34201-9B01-4F44-806F-E03A6D98A12B}" destId="{CE45A574-EA7D-5F47-893A-CEFED3577853}" srcOrd="2" destOrd="0" presId="urn:microsoft.com/office/officeart/2005/8/layout/orgChart1"/>
    <dgm:cxn modelId="{40E8E31A-615A-D84E-AC33-BC136DAE3788}" type="presParOf" srcId="{D9282054-C178-D342-B312-B6B5651CF26B}" destId="{A70599BD-83FB-A24A-A3A1-74F8EDD71D46}" srcOrd="2" destOrd="0" presId="urn:microsoft.com/office/officeart/2005/8/layout/orgChart1"/>
    <dgm:cxn modelId="{9E24CF18-717B-A345-95BF-55C5831026F9}" type="presParOf" srcId="{D9282054-C178-D342-B312-B6B5651CF26B}" destId="{2BE538FC-7B68-2D4D-88F5-FC1A2DDD2DCA}" srcOrd="3" destOrd="0" presId="urn:microsoft.com/office/officeart/2005/8/layout/orgChart1"/>
    <dgm:cxn modelId="{EF1BD47D-3B97-8047-9314-ECF9FF196D3A}" type="presParOf" srcId="{2BE538FC-7B68-2D4D-88F5-FC1A2DDD2DCA}" destId="{AE69F9B1-579F-654D-B3FD-88152C36554B}" srcOrd="0" destOrd="0" presId="urn:microsoft.com/office/officeart/2005/8/layout/orgChart1"/>
    <dgm:cxn modelId="{0EB657F1-30BF-1D43-A78D-507DBA4959DE}" type="presParOf" srcId="{AE69F9B1-579F-654D-B3FD-88152C36554B}" destId="{6F83F507-5998-6A4B-8B34-CC699928EE00}" srcOrd="0" destOrd="0" presId="urn:microsoft.com/office/officeart/2005/8/layout/orgChart1"/>
    <dgm:cxn modelId="{D8C252E1-2932-2F4D-920A-E8237C672B34}" type="presParOf" srcId="{AE69F9B1-579F-654D-B3FD-88152C36554B}" destId="{A594F81C-3E26-8441-84B2-D3E2FAC55C2D}" srcOrd="1" destOrd="0" presId="urn:microsoft.com/office/officeart/2005/8/layout/orgChart1"/>
    <dgm:cxn modelId="{1FFDCD35-B8F3-6242-935D-B38721E06794}" type="presParOf" srcId="{2BE538FC-7B68-2D4D-88F5-FC1A2DDD2DCA}" destId="{8C7E239C-F8DD-7F43-BB1C-A324A569B7B0}" srcOrd="1" destOrd="0" presId="urn:microsoft.com/office/officeart/2005/8/layout/orgChart1"/>
    <dgm:cxn modelId="{9B68165B-5372-F945-955C-A3E1ADD103CE}" type="presParOf" srcId="{2BE538FC-7B68-2D4D-88F5-FC1A2DDD2DCA}" destId="{9DA6BED2-827E-C343-B336-3B99291143F9}" srcOrd="2" destOrd="0" presId="urn:microsoft.com/office/officeart/2005/8/layout/orgChart1"/>
    <dgm:cxn modelId="{172273D8-3F72-1645-8DB0-9BE24902F50C}" type="presParOf" srcId="{D9282054-C178-D342-B312-B6B5651CF26B}" destId="{D83E9D89-5C4F-2148-BA99-6296CD4BB07F}" srcOrd="4" destOrd="0" presId="urn:microsoft.com/office/officeart/2005/8/layout/orgChart1"/>
    <dgm:cxn modelId="{CBADA31A-480A-6C48-80A0-B9CD13802FA5}" type="presParOf" srcId="{D9282054-C178-D342-B312-B6B5651CF26B}" destId="{17F375A7-6994-8049-A08E-7F8439FA4BC3}" srcOrd="5" destOrd="0" presId="urn:microsoft.com/office/officeart/2005/8/layout/orgChart1"/>
    <dgm:cxn modelId="{44B14B20-4806-AA49-A130-1B9A57D95846}" type="presParOf" srcId="{17F375A7-6994-8049-A08E-7F8439FA4BC3}" destId="{38AB2CE7-51E7-4F4D-814C-F6ED5484F45E}" srcOrd="0" destOrd="0" presId="urn:microsoft.com/office/officeart/2005/8/layout/orgChart1"/>
    <dgm:cxn modelId="{020A518F-B96B-4A46-8830-782918D8F93F}" type="presParOf" srcId="{38AB2CE7-51E7-4F4D-814C-F6ED5484F45E}" destId="{58CE0FBB-997E-9144-9059-5B8C329E9F98}" srcOrd="0" destOrd="0" presId="urn:microsoft.com/office/officeart/2005/8/layout/orgChart1"/>
    <dgm:cxn modelId="{5C4DCCB7-AE6A-2048-878E-D0C9E0D8CFA7}" type="presParOf" srcId="{38AB2CE7-51E7-4F4D-814C-F6ED5484F45E}" destId="{3EE3A413-0B92-2B4E-A2EC-93527AD97B29}" srcOrd="1" destOrd="0" presId="urn:microsoft.com/office/officeart/2005/8/layout/orgChart1"/>
    <dgm:cxn modelId="{6CDC74E6-5B45-EE4A-B4C4-8D3E48C4EDA8}" type="presParOf" srcId="{17F375A7-6994-8049-A08E-7F8439FA4BC3}" destId="{8898F40E-498A-B94B-A102-53DA73BBC9F8}" srcOrd="1" destOrd="0" presId="urn:microsoft.com/office/officeart/2005/8/layout/orgChart1"/>
    <dgm:cxn modelId="{52C14459-4899-E042-A65C-7C9C4E2E6D60}" type="presParOf" srcId="{17F375A7-6994-8049-A08E-7F8439FA4BC3}" destId="{486AC5BF-A736-FF49-8089-1D62276DA559}" srcOrd="2" destOrd="0" presId="urn:microsoft.com/office/officeart/2005/8/layout/orgChart1"/>
    <dgm:cxn modelId="{00BFDB27-CA45-7C48-B033-738DE490FB99}" type="presParOf" srcId="{D9282054-C178-D342-B312-B6B5651CF26B}" destId="{6F32511A-B211-B84B-AB35-B9CFE47F04AA}" srcOrd="6" destOrd="0" presId="urn:microsoft.com/office/officeart/2005/8/layout/orgChart1"/>
    <dgm:cxn modelId="{6B288C12-AA48-6A4B-8A3D-5C72AEDE5C90}" type="presParOf" srcId="{D9282054-C178-D342-B312-B6B5651CF26B}" destId="{10209B0A-583C-AC4E-BCC5-CF499D049C48}" srcOrd="7" destOrd="0" presId="urn:microsoft.com/office/officeart/2005/8/layout/orgChart1"/>
    <dgm:cxn modelId="{4F9A28A8-5D7A-CB4A-86B6-F082058F0B38}" type="presParOf" srcId="{10209B0A-583C-AC4E-BCC5-CF499D049C48}" destId="{674B0100-D5FD-6D43-BFE6-813326AD098A}" srcOrd="0" destOrd="0" presId="urn:microsoft.com/office/officeart/2005/8/layout/orgChart1"/>
    <dgm:cxn modelId="{FD769235-F200-614E-B8DA-D2EC863692E8}" type="presParOf" srcId="{674B0100-D5FD-6D43-BFE6-813326AD098A}" destId="{43162FEA-E30D-BC45-B1FB-697BAB691F45}" srcOrd="0" destOrd="0" presId="urn:microsoft.com/office/officeart/2005/8/layout/orgChart1"/>
    <dgm:cxn modelId="{FC0B0E27-9CF7-BD4A-A6D2-D025781138D8}" type="presParOf" srcId="{674B0100-D5FD-6D43-BFE6-813326AD098A}" destId="{3B9FA884-2BB9-BA48-90D8-E420CD3E6A19}" srcOrd="1" destOrd="0" presId="urn:microsoft.com/office/officeart/2005/8/layout/orgChart1"/>
    <dgm:cxn modelId="{E0A0DFAC-6BB3-7F49-9BD1-6F80433BDA64}" type="presParOf" srcId="{10209B0A-583C-AC4E-BCC5-CF499D049C48}" destId="{E1B6EDF4-2089-7744-81E6-DFAFAD5EBDCD}" srcOrd="1" destOrd="0" presId="urn:microsoft.com/office/officeart/2005/8/layout/orgChart1"/>
    <dgm:cxn modelId="{52D3CD32-421F-5F4A-9224-4DE79F3302F1}" type="presParOf" srcId="{10209B0A-583C-AC4E-BCC5-CF499D049C48}" destId="{10AB416D-A399-5040-86BB-5D526C8F59F4}" srcOrd="2" destOrd="0" presId="urn:microsoft.com/office/officeart/2005/8/layout/orgChart1"/>
    <dgm:cxn modelId="{BBCDF0A2-15FF-DB4E-93BA-C6C4DB100BE5}" type="presParOf" srcId="{D9282054-C178-D342-B312-B6B5651CF26B}" destId="{BF6F7777-889D-2942-A04E-31D5D90C16C7}" srcOrd="8" destOrd="0" presId="urn:microsoft.com/office/officeart/2005/8/layout/orgChart1"/>
    <dgm:cxn modelId="{8BBD5508-B58B-1C4C-A917-3AB6A963700F}" type="presParOf" srcId="{D9282054-C178-D342-B312-B6B5651CF26B}" destId="{E117C04E-39D3-B440-B648-FBEC351CD310}" srcOrd="9" destOrd="0" presId="urn:microsoft.com/office/officeart/2005/8/layout/orgChart1"/>
    <dgm:cxn modelId="{A5BA0442-7E29-F34F-A729-3A24BAB82D35}" type="presParOf" srcId="{E117C04E-39D3-B440-B648-FBEC351CD310}" destId="{5202B1A5-B9C5-4A4C-9C1C-C53B316582A2}" srcOrd="0" destOrd="0" presId="urn:microsoft.com/office/officeart/2005/8/layout/orgChart1"/>
    <dgm:cxn modelId="{64D2B826-E13F-FA43-8BB3-DA377D86BF1F}" type="presParOf" srcId="{5202B1A5-B9C5-4A4C-9C1C-C53B316582A2}" destId="{A3CD6C06-C77E-B048-AE98-F1D0FD41DA7F}" srcOrd="0" destOrd="0" presId="urn:microsoft.com/office/officeart/2005/8/layout/orgChart1"/>
    <dgm:cxn modelId="{8E9D03DD-6D0A-E044-BD8E-E279CA69741F}" type="presParOf" srcId="{5202B1A5-B9C5-4A4C-9C1C-C53B316582A2}" destId="{3B87C610-9D76-F84B-B494-5E57C59F3607}" srcOrd="1" destOrd="0" presId="urn:microsoft.com/office/officeart/2005/8/layout/orgChart1"/>
    <dgm:cxn modelId="{FBDCA890-A4C7-114A-A5D4-3AA5373A2E62}" type="presParOf" srcId="{E117C04E-39D3-B440-B648-FBEC351CD310}" destId="{0D038226-1DB3-7647-B09C-8834918843EC}" srcOrd="1" destOrd="0" presId="urn:microsoft.com/office/officeart/2005/8/layout/orgChart1"/>
    <dgm:cxn modelId="{B1ABD65B-8185-604B-8050-7B71DCCDE0E2}" type="presParOf" srcId="{E117C04E-39D3-B440-B648-FBEC351CD310}" destId="{1BC5739C-D2D4-8B4A-80CE-D6E41B8AF0FC}" srcOrd="2" destOrd="0" presId="urn:microsoft.com/office/officeart/2005/8/layout/orgChart1"/>
    <dgm:cxn modelId="{B1A56376-F4A1-B942-AB21-ADCE71E5E277}" type="presParOf" srcId="{D9282054-C178-D342-B312-B6B5651CF26B}" destId="{AE30EB5C-DE47-D140-A1F9-8B4F69722BB2}" srcOrd="10" destOrd="0" presId="urn:microsoft.com/office/officeart/2005/8/layout/orgChart1"/>
    <dgm:cxn modelId="{4920A0C3-5F8E-574E-8250-465652BEE810}" type="presParOf" srcId="{D9282054-C178-D342-B312-B6B5651CF26B}" destId="{37085432-4935-8E40-9F03-BA6BACD5DEEA}" srcOrd="11" destOrd="0" presId="urn:microsoft.com/office/officeart/2005/8/layout/orgChart1"/>
    <dgm:cxn modelId="{21FB483C-9A64-2449-8650-5E7401CC36AA}" type="presParOf" srcId="{37085432-4935-8E40-9F03-BA6BACD5DEEA}" destId="{A12026CE-C6E6-2B41-B4DF-7213A4AA1778}" srcOrd="0" destOrd="0" presId="urn:microsoft.com/office/officeart/2005/8/layout/orgChart1"/>
    <dgm:cxn modelId="{B496C93C-FF89-E34A-83A3-B538977F8497}" type="presParOf" srcId="{A12026CE-C6E6-2B41-B4DF-7213A4AA1778}" destId="{713FA32E-9935-FB4F-B42D-2BF3936C339F}" srcOrd="0" destOrd="0" presId="urn:microsoft.com/office/officeart/2005/8/layout/orgChart1"/>
    <dgm:cxn modelId="{71DAAD31-8B95-9343-9567-0B07B4860FCF}" type="presParOf" srcId="{A12026CE-C6E6-2B41-B4DF-7213A4AA1778}" destId="{482CC87F-017C-AB44-B1CE-8A76E6A3F325}" srcOrd="1" destOrd="0" presId="urn:microsoft.com/office/officeart/2005/8/layout/orgChart1"/>
    <dgm:cxn modelId="{C853D164-C56B-0A4E-A337-F94BB59C50FB}" type="presParOf" srcId="{37085432-4935-8E40-9F03-BA6BACD5DEEA}" destId="{0BC78CA2-A8F2-BA4E-A681-D143C69C7C4B}" srcOrd="1" destOrd="0" presId="urn:microsoft.com/office/officeart/2005/8/layout/orgChart1"/>
    <dgm:cxn modelId="{226BD8E5-9E7C-B34A-AC6A-CECE94D2110E}" type="presParOf" srcId="{37085432-4935-8E40-9F03-BA6BACD5DEEA}" destId="{CC98BACC-AF9D-9148-81B7-0EB52FF6B4F9}" srcOrd="2" destOrd="0" presId="urn:microsoft.com/office/officeart/2005/8/layout/orgChart1"/>
    <dgm:cxn modelId="{C121E819-6345-124C-BD33-C3C88F4A8354}" type="presParOf" srcId="{D9282054-C178-D342-B312-B6B5651CF26B}" destId="{7E3701AE-4987-D048-85F7-D34676A204B5}" srcOrd="12" destOrd="0" presId="urn:microsoft.com/office/officeart/2005/8/layout/orgChart1"/>
    <dgm:cxn modelId="{91544518-09E3-2E4A-9FB8-874318DFC5BD}" type="presParOf" srcId="{D9282054-C178-D342-B312-B6B5651CF26B}" destId="{CFCA93DE-8CC0-5F48-9F3E-7B4649F21938}" srcOrd="13" destOrd="0" presId="urn:microsoft.com/office/officeart/2005/8/layout/orgChart1"/>
    <dgm:cxn modelId="{81C42643-C592-8D41-832D-6D4014F04EAB}" type="presParOf" srcId="{CFCA93DE-8CC0-5F48-9F3E-7B4649F21938}" destId="{DB33B1B3-F5C1-234B-8A99-C1F7B2D46134}" srcOrd="0" destOrd="0" presId="urn:microsoft.com/office/officeart/2005/8/layout/orgChart1"/>
    <dgm:cxn modelId="{820F9D72-465A-E242-BF0C-F25D7DC7C105}" type="presParOf" srcId="{DB33B1B3-F5C1-234B-8A99-C1F7B2D46134}" destId="{6C99A88D-1D7D-3F46-91C3-1361A3444D39}" srcOrd="0" destOrd="0" presId="urn:microsoft.com/office/officeart/2005/8/layout/orgChart1"/>
    <dgm:cxn modelId="{86C5CD1A-78F5-6A4C-A1EA-3F0A6EC0549C}" type="presParOf" srcId="{DB33B1B3-F5C1-234B-8A99-C1F7B2D46134}" destId="{C47F24BE-A680-DA41-A650-7753E419AE33}" srcOrd="1" destOrd="0" presId="urn:microsoft.com/office/officeart/2005/8/layout/orgChart1"/>
    <dgm:cxn modelId="{E6920A47-A5DE-FF49-B860-99DD3E445C60}" type="presParOf" srcId="{CFCA93DE-8CC0-5F48-9F3E-7B4649F21938}" destId="{F79B2310-7D6C-794E-9B34-FACD202999B2}" srcOrd="1" destOrd="0" presId="urn:microsoft.com/office/officeart/2005/8/layout/orgChart1"/>
    <dgm:cxn modelId="{26B041BC-168A-4A41-8220-B4B0FE257E98}" type="presParOf" srcId="{CFCA93DE-8CC0-5F48-9F3E-7B4649F21938}" destId="{D0D6F75A-7AE9-6A43-A5E7-770CCC2E47DB}" srcOrd="2" destOrd="0" presId="urn:microsoft.com/office/officeart/2005/8/layout/orgChart1"/>
    <dgm:cxn modelId="{52661F6E-A787-8D49-98B5-92F715D63269}" type="presParOf" srcId="{D9282054-C178-D342-B312-B6B5651CF26B}" destId="{1B510432-8856-F942-93DA-94DEA46D1025}" srcOrd="14" destOrd="0" presId="urn:microsoft.com/office/officeart/2005/8/layout/orgChart1"/>
    <dgm:cxn modelId="{8E48A294-019E-C54F-8562-3D95F5DE506A}" type="presParOf" srcId="{D9282054-C178-D342-B312-B6B5651CF26B}" destId="{9258A7B2-C107-B44D-8AD1-895849F8328A}" srcOrd="15" destOrd="0" presId="urn:microsoft.com/office/officeart/2005/8/layout/orgChart1"/>
    <dgm:cxn modelId="{DF213F08-8B61-1C4B-8130-9EB29B655E63}" type="presParOf" srcId="{9258A7B2-C107-B44D-8AD1-895849F8328A}" destId="{0257A638-4BBA-234D-B702-35666924C698}" srcOrd="0" destOrd="0" presId="urn:microsoft.com/office/officeart/2005/8/layout/orgChart1"/>
    <dgm:cxn modelId="{E0374D29-C7ED-FE47-8DDD-6917F9E40B6E}" type="presParOf" srcId="{0257A638-4BBA-234D-B702-35666924C698}" destId="{A7A8DE75-D692-D340-B39A-3C74BE804A15}" srcOrd="0" destOrd="0" presId="urn:microsoft.com/office/officeart/2005/8/layout/orgChart1"/>
    <dgm:cxn modelId="{91B4CEE9-988B-2442-BA95-14F9A82AA6B3}" type="presParOf" srcId="{0257A638-4BBA-234D-B702-35666924C698}" destId="{5368ADFD-AC64-5940-858E-1F48E0821EF4}" srcOrd="1" destOrd="0" presId="urn:microsoft.com/office/officeart/2005/8/layout/orgChart1"/>
    <dgm:cxn modelId="{E235FA5C-0AD6-9044-A1AC-44A8BF60CDB6}" type="presParOf" srcId="{9258A7B2-C107-B44D-8AD1-895849F8328A}" destId="{1962A77A-6B1E-E449-A321-C191303B92A0}" srcOrd="1" destOrd="0" presId="urn:microsoft.com/office/officeart/2005/8/layout/orgChart1"/>
    <dgm:cxn modelId="{49E5482E-62FC-CE41-B0AF-39F061D2C65B}" type="presParOf" srcId="{9258A7B2-C107-B44D-8AD1-895849F8328A}" destId="{B7973431-0C74-5F4C-839E-9017261E5267}" srcOrd="2" destOrd="0" presId="urn:microsoft.com/office/officeart/2005/8/layout/orgChart1"/>
    <dgm:cxn modelId="{83AF15A7-A2F1-F349-B0DF-ED02D3CA1859}" type="presParOf" srcId="{9DFB6B76-B3DD-0D4B-945B-2F5CEBFCF51B}" destId="{63B4020B-D5E7-294A-977E-7A33CE1BB856}" srcOrd="2" destOrd="0" presId="urn:microsoft.com/office/officeart/2005/8/layout/orgChart1"/>
    <dgm:cxn modelId="{B47B0A91-B1B2-0140-8209-2FD9390E0331}" type="presParOf" srcId="{38E55698-7DBB-7741-9DD6-8C7EDB390F5E}" destId="{BB2FF48E-FE9E-6044-8F56-2EC0A9F4F918}"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96A4A-FA67-5843-B594-0A5E11ABF569}">
      <dsp:nvSpPr>
        <dsp:cNvPr id="0" name=""/>
        <dsp:cNvSpPr/>
      </dsp:nvSpPr>
      <dsp:spPr>
        <a:xfrm>
          <a:off x="2399664" y="1887138"/>
          <a:ext cx="1256756" cy="125675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latin typeface="Arial" panose="020B0604020202020204" pitchFamily="34" charset="0"/>
              <a:cs typeface="Arial" panose="020B0604020202020204" pitchFamily="34" charset="0"/>
            </a:rPr>
            <a:t>Lowest Total Cost</a:t>
          </a:r>
          <a:endParaRPr lang="en-US" sz="1400" b="1" kern="1200"/>
        </a:p>
      </dsp:txBody>
      <dsp:txXfrm>
        <a:off x="2583712" y="2071186"/>
        <a:ext cx="888660" cy="888660"/>
      </dsp:txXfrm>
    </dsp:sp>
    <dsp:sp modelId="{E75D30A4-FFC8-0145-86C7-6A19195138D9}">
      <dsp:nvSpPr>
        <dsp:cNvPr id="0" name=""/>
        <dsp:cNvSpPr/>
      </dsp:nvSpPr>
      <dsp:spPr>
        <a:xfrm rot="16200000">
          <a:off x="2714199" y="1554618"/>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012350" y="1557602"/>
        <a:ext cx="31384" cy="31384"/>
      </dsp:txXfrm>
    </dsp:sp>
    <dsp:sp modelId="{F2CD3FAE-6F95-6B47-9113-2E84F0F4DE81}">
      <dsp:nvSpPr>
        <dsp:cNvPr id="0" name=""/>
        <dsp:cNvSpPr/>
      </dsp:nvSpPr>
      <dsp:spPr>
        <a:xfrm>
          <a:off x="2399664" y="2695"/>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Efficient Aircraft Fleet Management</a:t>
          </a:r>
        </a:p>
      </dsp:txBody>
      <dsp:txXfrm>
        <a:off x="2583712" y="186743"/>
        <a:ext cx="888660" cy="888660"/>
      </dsp:txXfrm>
    </dsp:sp>
    <dsp:sp modelId="{E7C23196-2187-DB46-9919-2ACDA7D93267}">
      <dsp:nvSpPr>
        <dsp:cNvPr id="0" name=""/>
        <dsp:cNvSpPr/>
      </dsp:nvSpPr>
      <dsp:spPr>
        <a:xfrm rot="19285714">
          <a:off x="3450857" y="1909374"/>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749009" y="1912358"/>
        <a:ext cx="31384" cy="31384"/>
      </dsp:txXfrm>
    </dsp:sp>
    <dsp:sp modelId="{4AD84A09-0D5F-2747-94A7-B001AA49B56B}">
      <dsp:nvSpPr>
        <dsp:cNvPr id="0" name=""/>
        <dsp:cNvSpPr/>
      </dsp:nvSpPr>
      <dsp:spPr>
        <a:xfrm>
          <a:off x="3872982" y="712207"/>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Outsourced/ Contracted Airport Operations Management</a:t>
          </a:r>
        </a:p>
      </dsp:txBody>
      <dsp:txXfrm>
        <a:off x="4057030" y="896255"/>
        <a:ext cx="888660" cy="888660"/>
      </dsp:txXfrm>
    </dsp:sp>
    <dsp:sp modelId="{8B861766-5632-7840-ABC2-E8E63DCF7759}">
      <dsp:nvSpPr>
        <dsp:cNvPr id="0" name=""/>
        <dsp:cNvSpPr/>
      </dsp:nvSpPr>
      <dsp:spPr>
        <a:xfrm rot="771429">
          <a:off x="3632797" y="2706504"/>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930949" y="2709488"/>
        <a:ext cx="31384" cy="31384"/>
      </dsp:txXfrm>
    </dsp:sp>
    <dsp:sp modelId="{DC0B5701-8D63-9A42-8876-FCE67CE76A3F}">
      <dsp:nvSpPr>
        <dsp:cNvPr id="0" name=""/>
        <dsp:cNvSpPr/>
      </dsp:nvSpPr>
      <dsp:spPr>
        <a:xfrm>
          <a:off x="4236861" y="2306466"/>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Secondary Airport Partnering &amp; Facilities Management</a:t>
          </a:r>
        </a:p>
      </dsp:txBody>
      <dsp:txXfrm>
        <a:off x="4420909" y="2490514"/>
        <a:ext cx="888660" cy="888660"/>
      </dsp:txXfrm>
    </dsp:sp>
    <dsp:sp modelId="{DD0B3E32-0B6A-9744-8D48-11494B5B4952}">
      <dsp:nvSpPr>
        <dsp:cNvPr id="0" name=""/>
        <dsp:cNvSpPr/>
      </dsp:nvSpPr>
      <dsp:spPr>
        <a:xfrm rot="3857143">
          <a:off x="3123013" y="3345752"/>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421165" y="3348737"/>
        <a:ext cx="31384" cy="31384"/>
      </dsp:txXfrm>
    </dsp:sp>
    <dsp:sp modelId="{A8433469-63A9-2645-9DED-14B586293309}">
      <dsp:nvSpPr>
        <dsp:cNvPr id="0" name=""/>
        <dsp:cNvSpPr/>
      </dsp:nvSpPr>
      <dsp:spPr>
        <a:xfrm>
          <a:off x="3217294" y="3584963"/>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baseline="0">
              <a:solidFill>
                <a:schemeClr val="tx1"/>
              </a:solidFill>
              <a:latin typeface="Arial" panose="020B0604020202020204" pitchFamily="34" charset="0"/>
              <a:cs typeface="Arial" panose="020B0604020202020204" pitchFamily="34" charset="0"/>
            </a:rPr>
            <a:t>Union &amp; Vendor Management</a:t>
          </a:r>
          <a:endParaRPr lang="en-US" sz="1000" kern="1200">
            <a:solidFill>
              <a:schemeClr val="tx1"/>
            </a:solidFill>
            <a:latin typeface="Arial" panose="020B0604020202020204" pitchFamily="34" charset="0"/>
            <a:cs typeface="Arial" panose="020B0604020202020204" pitchFamily="34" charset="0"/>
          </a:endParaRPr>
        </a:p>
      </dsp:txBody>
      <dsp:txXfrm>
        <a:off x="3401342" y="3769011"/>
        <a:ext cx="888660" cy="888660"/>
      </dsp:txXfrm>
    </dsp:sp>
    <dsp:sp modelId="{6170F698-EDA6-6445-A491-FF7EDA7A7B36}">
      <dsp:nvSpPr>
        <dsp:cNvPr id="0" name=""/>
        <dsp:cNvSpPr/>
      </dsp:nvSpPr>
      <dsp:spPr>
        <a:xfrm rot="6942857">
          <a:off x="2305384" y="3345752"/>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603536" y="3348737"/>
        <a:ext cx="31384" cy="31384"/>
      </dsp:txXfrm>
    </dsp:sp>
    <dsp:sp modelId="{7B1DDDC5-239A-214B-9A1B-FF906344759D}">
      <dsp:nvSpPr>
        <dsp:cNvPr id="0" name=""/>
        <dsp:cNvSpPr/>
      </dsp:nvSpPr>
      <dsp:spPr>
        <a:xfrm>
          <a:off x="1582035" y="3584963"/>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Cost-Conscious Route Planning</a:t>
          </a:r>
        </a:p>
      </dsp:txBody>
      <dsp:txXfrm>
        <a:off x="1766083" y="3769011"/>
        <a:ext cx="888660" cy="888660"/>
      </dsp:txXfrm>
    </dsp:sp>
    <dsp:sp modelId="{FF62EEA2-FC45-AD40-8621-713A41815D10}">
      <dsp:nvSpPr>
        <dsp:cNvPr id="0" name=""/>
        <dsp:cNvSpPr/>
      </dsp:nvSpPr>
      <dsp:spPr>
        <a:xfrm rot="10028571">
          <a:off x="1795600" y="2706504"/>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093752" y="2709488"/>
        <a:ext cx="31384" cy="31384"/>
      </dsp:txXfrm>
    </dsp:sp>
    <dsp:sp modelId="{9A2E6E24-053B-714E-9BBB-9A0B307D76CC}">
      <dsp:nvSpPr>
        <dsp:cNvPr id="0" name=""/>
        <dsp:cNvSpPr/>
      </dsp:nvSpPr>
      <dsp:spPr>
        <a:xfrm>
          <a:off x="562468" y="2306466"/>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Maintenance Optimization &amp; Turnaround Management</a:t>
          </a:r>
        </a:p>
      </dsp:txBody>
      <dsp:txXfrm>
        <a:off x="746516" y="2490514"/>
        <a:ext cx="888660" cy="888660"/>
      </dsp:txXfrm>
    </dsp:sp>
    <dsp:sp modelId="{5157D679-DA4B-894D-B0CE-258128CC48C4}">
      <dsp:nvSpPr>
        <dsp:cNvPr id="0" name=""/>
        <dsp:cNvSpPr/>
      </dsp:nvSpPr>
      <dsp:spPr>
        <a:xfrm rot="13114286">
          <a:off x="1977540" y="1909374"/>
          <a:ext cx="627687" cy="37353"/>
        </a:xfrm>
        <a:custGeom>
          <a:avLst/>
          <a:gdLst/>
          <a:ahLst/>
          <a:cxnLst/>
          <a:rect l="0" t="0" r="0" b="0"/>
          <a:pathLst>
            <a:path>
              <a:moveTo>
                <a:pt x="0" y="18676"/>
              </a:moveTo>
              <a:lnTo>
                <a:pt x="627687" y="1867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275692" y="1912358"/>
        <a:ext cx="31384" cy="31384"/>
      </dsp:txXfrm>
    </dsp:sp>
    <dsp:sp modelId="{A3782134-1410-F745-8E87-DD841FA3416A}">
      <dsp:nvSpPr>
        <dsp:cNvPr id="0" name=""/>
        <dsp:cNvSpPr/>
      </dsp:nvSpPr>
      <dsp:spPr>
        <a:xfrm>
          <a:off x="926347" y="712207"/>
          <a:ext cx="1256756" cy="1256756"/>
        </a:xfrm>
        <a:prstGeom prst="ellipse">
          <a:avLst/>
        </a:prstGeom>
        <a:no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chemeClr val="tx1"/>
              </a:solidFill>
              <a:latin typeface="Arial" panose="020B0604020202020204" pitchFamily="34" charset="0"/>
              <a:cs typeface="Arial" panose="020B0604020202020204" pitchFamily="34" charset="0"/>
            </a:rPr>
            <a:t>Minimalist Crew Staffing &amp; Pay for Performance</a:t>
          </a:r>
        </a:p>
      </dsp:txBody>
      <dsp:txXfrm>
        <a:off x="1110395" y="896255"/>
        <a:ext cx="888660" cy="888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155667" y="1624625"/>
          <a:ext cx="126335" cy="3116268"/>
        </a:xfrm>
        <a:custGeom>
          <a:avLst/>
          <a:gdLst/>
          <a:ahLst/>
          <a:cxnLst/>
          <a:rect l="0" t="0" r="0" b="0"/>
          <a:pathLst>
            <a:path>
              <a:moveTo>
                <a:pt x="0" y="0"/>
              </a:moveTo>
              <a:lnTo>
                <a:pt x="0" y="3116268"/>
              </a:lnTo>
              <a:lnTo>
                <a:pt x="126335"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029332" y="1624625"/>
          <a:ext cx="126335" cy="3116268"/>
        </a:xfrm>
        <a:custGeom>
          <a:avLst/>
          <a:gdLst/>
          <a:ahLst/>
          <a:cxnLst/>
          <a:rect l="0" t="0" r="0" b="0"/>
          <a:pathLst>
            <a:path>
              <a:moveTo>
                <a:pt x="126335" y="0"/>
              </a:moveTo>
              <a:lnTo>
                <a:pt x="126335" y="3116268"/>
              </a:lnTo>
              <a:lnTo>
                <a:pt x="0" y="31162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155667" y="1624625"/>
          <a:ext cx="126335" cy="2262002"/>
        </a:xfrm>
        <a:custGeom>
          <a:avLst/>
          <a:gdLst/>
          <a:ahLst/>
          <a:cxnLst/>
          <a:rect l="0" t="0" r="0" b="0"/>
          <a:pathLst>
            <a:path>
              <a:moveTo>
                <a:pt x="0" y="0"/>
              </a:moveTo>
              <a:lnTo>
                <a:pt x="0" y="2262002"/>
              </a:lnTo>
              <a:lnTo>
                <a:pt x="126335"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029332" y="1624625"/>
          <a:ext cx="126335" cy="2262002"/>
        </a:xfrm>
        <a:custGeom>
          <a:avLst/>
          <a:gdLst/>
          <a:ahLst/>
          <a:cxnLst/>
          <a:rect l="0" t="0" r="0" b="0"/>
          <a:pathLst>
            <a:path>
              <a:moveTo>
                <a:pt x="126335" y="0"/>
              </a:moveTo>
              <a:lnTo>
                <a:pt x="126335" y="2262002"/>
              </a:lnTo>
              <a:lnTo>
                <a:pt x="0" y="2262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155667" y="1624625"/>
          <a:ext cx="126335" cy="1407735"/>
        </a:xfrm>
        <a:custGeom>
          <a:avLst/>
          <a:gdLst/>
          <a:ahLst/>
          <a:cxnLst/>
          <a:rect l="0" t="0" r="0" b="0"/>
          <a:pathLst>
            <a:path>
              <a:moveTo>
                <a:pt x="0" y="0"/>
              </a:moveTo>
              <a:lnTo>
                <a:pt x="0" y="1407735"/>
              </a:lnTo>
              <a:lnTo>
                <a:pt x="126335"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029332" y="1624625"/>
          <a:ext cx="126335" cy="1407735"/>
        </a:xfrm>
        <a:custGeom>
          <a:avLst/>
          <a:gdLst/>
          <a:ahLst/>
          <a:cxnLst/>
          <a:rect l="0" t="0" r="0" b="0"/>
          <a:pathLst>
            <a:path>
              <a:moveTo>
                <a:pt x="126335" y="0"/>
              </a:moveTo>
              <a:lnTo>
                <a:pt x="126335" y="1407735"/>
              </a:lnTo>
              <a:lnTo>
                <a:pt x="0" y="140773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155667" y="1624625"/>
          <a:ext cx="126335" cy="553468"/>
        </a:xfrm>
        <a:custGeom>
          <a:avLst/>
          <a:gdLst/>
          <a:ahLst/>
          <a:cxnLst/>
          <a:rect l="0" t="0" r="0" b="0"/>
          <a:pathLst>
            <a:path>
              <a:moveTo>
                <a:pt x="0" y="0"/>
              </a:moveTo>
              <a:lnTo>
                <a:pt x="0" y="553468"/>
              </a:lnTo>
              <a:lnTo>
                <a:pt x="126335"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029332" y="1624625"/>
          <a:ext cx="126335" cy="553468"/>
        </a:xfrm>
        <a:custGeom>
          <a:avLst/>
          <a:gdLst/>
          <a:ahLst/>
          <a:cxnLst/>
          <a:rect l="0" t="0" r="0" b="0"/>
          <a:pathLst>
            <a:path>
              <a:moveTo>
                <a:pt x="126335" y="0"/>
              </a:moveTo>
              <a:lnTo>
                <a:pt x="126335" y="553468"/>
              </a:lnTo>
              <a:lnTo>
                <a:pt x="0" y="55346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243941" y="764944"/>
          <a:ext cx="2911726" cy="258084"/>
        </a:xfrm>
        <a:custGeom>
          <a:avLst/>
          <a:gdLst/>
          <a:ahLst/>
          <a:cxnLst/>
          <a:rect l="0" t="0" r="0" b="0"/>
          <a:pathLst>
            <a:path>
              <a:moveTo>
                <a:pt x="0" y="0"/>
              </a:moveTo>
              <a:lnTo>
                <a:pt x="0" y="131749"/>
              </a:lnTo>
              <a:lnTo>
                <a:pt x="2911726" y="131749"/>
              </a:lnTo>
              <a:lnTo>
                <a:pt x="2911726" y="258084"/>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243941" y="1619211"/>
          <a:ext cx="126335" cy="3121683"/>
        </a:xfrm>
        <a:custGeom>
          <a:avLst/>
          <a:gdLst/>
          <a:ahLst/>
          <a:cxnLst/>
          <a:rect l="0" t="0" r="0" b="0"/>
          <a:pathLst>
            <a:path>
              <a:moveTo>
                <a:pt x="0" y="0"/>
              </a:moveTo>
              <a:lnTo>
                <a:pt x="0" y="3121683"/>
              </a:lnTo>
              <a:lnTo>
                <a:pt x="126335"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117606" y="1619211"/>
          <a:ext cx="126335" cy="3121683"/>
        </a:xfrm>
        <a:custGeom>
          <a:avLst/>
          <a:gdLst/>
          <a:ahLst/>
          <a:cxnLst/>
          <a:rect l="0" t="0" r="0" b="0"/>
          <a:pathLst>
            <a:path>
              <a:moveTo>
                <a:pt x="126335" y="0"/>
              </a:moveTo>
              <a:lnTo>
                <a:pt x="126335" y="3121683"/>
              </a:lnTo>
              <a:lnTo>
                <a:pt x="0" y="3121683"/>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243941"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117606"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243941"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117606"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243941"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117606"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198221" y="764944"/>
          <a:ext cx="91440" cy="252670"/>
        </a:xfrm>
        <a:custGeom>
          <a:avLst/>
          <a:gdLst/>
          <a:ahLst/>
          <a:cxnLst/>
          <a:rect l="0" t="0" r="0" b="0"/>
          <a:pathLst>
            <a:path>
              <a:moveTo>
                <a:pt x="45720" y="0"/>
              </a:moveTo>
              <a:lnTo>
                <a:pt x="4572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1332215" y="1619211"/>
          <a:ext cx="130077" cy="3101307"/>
        </a:xfrm>
        <a:custGeom>
          <a:avLst/>
          <a:gdLst/>
          <a:ahLst/>
          <a:cxnLst/>
          <a:rect l="0" t="0" r="0" b="0"/>
          <a:pathLst>
            <a:path>
              <a:moveTo>
                <a:pt x="0" y="0"/>
              </a:moveTo>
              <a:lnTo>
                <a:pt x="0" y="3101307"/>
              </a:lnTo>
              <a:lnTo>
                <a:pt x="130077" y="3101307"/>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1332215" y="1619211"/>
          <a:ext cx="126335" cy="2267416"/>
        </a:xfrm>
        <a:custGeom>
          <a:avLst/>
          <a:gdLst/>
          <a:ahLst/>
          <a:cxnLst/>
          <a:rect l="0" t="0" r="0" b="0"/>
          <a:pathLst>
            <a:path>
              <a:moveTo>
                <a:pt x="0" y="0"/>
              </a:moveTo>
              <a:lnTo>
                <a:pt x="0" y="2267416"/>
              </a:lnTo>
              <a:lnTo>
                <a:pt x="126335"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205880" y="1619211"/>
          <a:ext cx="126335" cy="2267416"/>
        </a:xfrm>
        <a:custGeom>
          <a:avLst/>
          <a:gdLst/>
          <a:ahLst/>
          <a:cxnLst/>
          <a:rect l="0" t="0" r="0" b="0"/>
          <a:pathLst>
            <a:path>
              <a:moveTo>
                <a:pt x="126335" y="0"/>
              </a:moveTo>
              <a:lnTo>
                <a:pt x="126335" y="2267416"/>
              </a:lnTo>
              <a:lnTo>
                <a:pt x="0" y="226741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1332215" y="1619211"/>
          <a:ext cx="126335" cy="1413149"/>
        </a:xfrm>
        <a:custGeom>
          <a:avLst/>
          <a:gdLst/>
          <a:ahLst/>
          <a:cxnLst/>
          <a:rect l="0" t="0" r="0" b="0"/>
          <a:pathLst>
            <a:path>
              <a:moveTo>
                <a:pt x="0" y="0"/>
              </a:moveTo>
              <a:lnTo>
                <a:pt x="0" y="1413149"/>
              </a:lnTo>
              <a:lnTo>
                <a:pt x="126335"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205880" y="1619211"/>
          <a:ext cx="126335" cy="1413149"/>
        </a:xfrm>
        <a:custGeom>
          <a:avLst/>
          <a:gdLst/>
          <a:ahLst/>
          <a:cxnLst/>
          <a:rect l="0" t="0" r="0" b="0"/>
          <a:pathLst>
            <a:path>
              <a:moveTo>
                <a:pt x="126335" y="0"/>
              </a:moveTo>
              <a:lnTo>
                <a:pt x="126335" y="1413149"/>
              </a:lnTo>
              <a:lnTo>
                <a:pt x="0" y="1413149"/>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1332215" y="1619211"/>
          <a:ext cx="126335" cy="558882"/>
        </a:xfrm>
        <a:custGeom>
          <a:avLst/>
          <a:gdLst/>
          <a:ahLst/>
          <a:cxnLst/>
          <a:rect l="0" t="0" r="0" b="0"/>
          <a:pathLst>
            <a:path>
              <a:moveTo>
                <a:pt x="0" y="0"/>
              </a:moveTo>
              <a:lnTo>
                <a:pt x="0" y="558882"/>
              </a:lnTo>
              <a:lnTo>
                <a:pt x="126335"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205880" y="1619211"/>
          <a:ext cx="126335" cy="558882"/>
        </a:xfrm>
        <a:custGeom>
          <a:avLst/>
          <a:gdLst/>
          <a:ahLst/>
          <a:cxnLst/>
          <a:rect l="0" t="0" r="0" b="0"/>
          <a:pathLst>
            <a:path>
              <a:moveTo>
                <a:pt x="126335" y="0"/>
              </a:moveTo>
              <a:lnTo>
                <a:pt x="126335" y="558882"/>
              </a:lnTo>
              <a:lnTo>
                <a:pt x="0" y="558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1332215" y="764944"/>
          <a:ext cx="2911726" cy="252670"/>
        </a:xfrm>
        <a:custGeom>
          <a:avLst/>
          <a:gdLst/>
          <a:ahLst/>
          <a:cxnLst/>
          <a:rect l="0" t="0" r="0" b="0"/>
          <a:pathLst>
            <a:path>
              <a:moveTo>
                <a:pt x="2911726" y="0"/>
              </a:moveTo>
              <a:lnTo>
                <a:pt x="2911726" y="126335"/>
              </a:lnTo>
              <a:lnTo>
                <a:pt x="0" y="126335"/>
              </a:lnTo>
              <a:lnTo>
                <a:pt x="0" y="252670"/>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3642345" y="163348"/>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Commercial</a:t>
          </a:r>
        </a:p>
      </dsp:txBody>
      <dsp:txXfrm>
        <a:off x="3642345" y="163348"/>
        <a:ext cx="1203192" cy="601596"/>
      </dsp:txXfrm>
    </dsp:sp>
    <dsp:sp modelId="{AC9EDE17-A033-2C41-A8A9-E3FEEF09C995}">
      <dsp:nvSpPr>
        <dsp:cNvPr id="0" name=""/>
        <dsp:cNvSpPr/>
      </dsp:nvSpPr>
      <dsp:spPr>
        <a:xfrm>
          <a:off x="730618"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Customer Service</a:t>
          </a:r>
        </a:p>
      </dsp:txBody>
      <dsp:txXfrm>
        <a:off x="730618" y="1017614"/>
        <a:ext cx="1203192" cy="601596"/>
      </dsp:txXfrm>
    </dsp:sp>
    <dsp:sp modelId="{7B425485-1E59-A54F-AA20-E5AB332B3AD1}">
      <dsp:nvSpPr>
        <dsp:cNvPr id="0" name=""/>
        <dsp:cNvSpPr/>
      </dsp:nvSpPr>
      <dsp:spPr>
        <a:xfrm>
          <a:off x="2687"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2687" y="1877295"/>
        <a:ext cx="1203192" cy="601596"/>
      </dsp:txXfrm>
    </dsp:sp>
    <dsp:sp modelId="{1E19C3AC-7D9F-0248-A588-2581395AFEEB}">
      <dsp:nvSpPr>
        <dsp:cNvPr id="0" name=""/>
        <dsp:cNvSpPr/>
      </dsp:nvSpPr>
      <dsp:spPr>
        <a:xfrm>
          <a:off x="1458550"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1458550" y="1877295"/>
        <a:ext cx="1203192" cy="601596"/>
      </dsp:txXfrm>
    </dsp:sp>
    <dsp:sp modelId="{3120648D-6C73-BB48-BF37-1FAE93C99F3B}">
      <dsp:nvSpPr>
        <dsp:cNvPr id="0" name=""/>
        <dsp:cNvSpPr/>
      </dsp:nvSpPr>
      <dsp:spPr>
        <a:xfrm>
          <a:off x="2687"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2687" y="2731562"/>
        <a:ext cx="1203192" cy="601596"/>
      </dsp:txXfrm>
    </dsp:sp>
    <dsp:sp modelId="{9E122DB6-BACB-5D45-8CAD-9A64FB7FFD28}">
      <dsp:nvSpPr>
        <dsp:cNvPr id="0" name=""/>
        <dsp:cNvSpPr/>
      </dsp:nvSpPr>
      <dsp:spPr>
        <a:xfrm>
          <a:off x="1458550"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1458550" y="2731562"/>
        <a:ext cx="1203192" cy="601596"/>
      </dsp:txXfrm>
    </dsp:sp>
    <dsp:sp modelId="{8EFA40EB-87DA-E644-87C4-7929608D2A03}">
      <dsp:nvSpPr>
        <dsp:cNvPr id="0" name=""/>
        <dsp:cNvSpPr/>
      </dsp:nvSpPr>
      <dsp:spPr>
        <a:xfrm>
          <a:off x="2687"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BA Innovation/ Prototyping</a:t>
          </a:r>
        </a:p>
      </dsp:txBody>
      <dsp:txXfrm>
        <a:off x="2687" y="3585829"/>
        <a:ext cx="1203192" cy="601596"/>
      </dsp:txXfrm>
    </dsp:sp>
    <dsp:sp modelId="{7E06C558-2419-7E46-AA85-C3B7A67486A1}">
      <dsp:nvSpPr>
        <dsp:cNvPr id="0" name=""/>
        <dsp:cNvSpPr/>
      </dsp:nvSpPr>
      <dsp:spPr>
        <a:xfrm>
          <a:off x="1458550"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1458550" y="3585829"/>
        <a:ext cx="1203192" cy="601596"/>
      </dsp:txXfrm>
    </dsp:sp>
    <dsp:sp modelId="{0454F0A4-4FF6-084F-9964-9812FD83FCD3}">
      <dsp:nvSpPr>
        <dsp:cNvPr id="0" name=""/>
        <dsp:cNvSpPr/>
      </dsp:nvSpPr>
      <dsp:spPr>
        <a:xfrm>
          <a:off x="1462292" y="4419720"/>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1462292" y="4419720"/>
        <a:ext cx="1203192" cy="601596"/>
      </dsp:txXfrm>
    </dsp:sp>
    <dsp:sp modelId="{3D8828E3-9D17-6841-8E98-8D53A70CE31C}">
      <dsp:nvSpPr>
        <dsp:cNvPr id="0" name=""/>
        <dsp:cNvSpPr/>
      </dsp:nvSpPr>
      <dsp:spPr>
        <a:xfrm>
          <a:off x="3642345" y="1017614"/>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Marketing</a:t>
          </a:r>
        </a:p>
      </dsp:txBody>
      <dsp:txXfrm>
        <a:off x="3642345" y="1017614"/>
        <a:ext cx="1203192" cy="601596"/>
      </dsp:txXfrm>
    </dsp:sp>
    <dsp:sp modelId="{BB7B2A4A-E998-2944-933C-23705225B52A}">
      <dsp:nvSpPr>
        <dsp:cNvPr id="0" name=""/>
        <dsp:cNvSpPr/>
      </dsp:nvSpPr>
      <dsp:spPr>
        <a:xfrm>
          <a:off x="2914413"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914413" y="1877295"/>
        <a:ext cx="1203192" cy="601596"/>
      </dsp:txXfrm>
    </dsp:sp>
    <dsp:sp modelId="{58EDBE67-F4EF-C444-B13A-ADA4B48388F2}">
      <dsp:nvSpPr>
        <dsp:cNvPr id="0" name=""/>
        <dsp:cNvSpPr/>
      </dsp:nvSpPr>
      <dsp:spPr>
        <a:xfrm>
          <a:off x="4370276"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370276" y="1877295"/>
        <a:ext cx="1203192" cy="601596"/>
      </dsp:txXfrm>
    </dsp:sp>
    <dsp:sp modelId="{8E577B2F-2055-0F42-93A4-FC5B927F1945}">
      <dsp:nvSpPr>
        <dsp:cNvPr id="0" name=""/>
        <dsp:cNvSpPr/>
      </dsp:nvSpPr>
      <dsp:spPr>
        <a:xfrm>
          <a:off x="2914413"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914413" y="2731562"/>
        <a:ext cx="1203192" cy="601596"/>
      </dsp:txXfrm>
    </dsp:sp>
    <dsp:sp modelId="{4546FD1C-B080-8848-9E48-EC4401C6E441}">
      <dsp:nvSpPr>
        <dsp:cNvPr id="0" name=""/>
        <dsp:cNvSpPr/>
      </dsp:nvSpPr>
      <dsp:spPr>
        <a:xfrm>
          <a:off x="4370276"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370276" y="2731562"/>
        <a:ext cx="1203192" cy="601596"/>
      </dsp:txXfrm>
    </dsp:sp>
    <dsp:sp modelId="{D8F17F5B-CC3F-7743-86C6-3495839547EA}">
      <dsp:nvSpPr>
        <dsp:cNvPr id="0" name=""/>
        <dsp:cNvSpPr/>
      </dsp:nvSpPr>
      <dsp:spPr>
        <a:xfrm>
          <a:off x="2914413"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914413" y="3585829"/>
        <a:ext cx="1203192" cy="601596"/>
      </dsp:txXfrm>
    </dsp:sp>
    <dsp:sp modelId="{F364B978-C625-DC4D-892E-6A2B60565D6A}">
      <dsp:nvSpPr>
        <dsp:cNvPr id="0" name=""/>
        <dsp:cNvSpPr/>
      </dsp:nvSpPr>
      <dsp:spPr>
        <a:xfrm>
          <a:off x="4370276"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370276" y="3585829"/>
        <a:ext cx="1203192" cy="601596"/>
      </dsp:txXfrm>
    </dsp:sp>
    <dsp:sp modelId="{4A98FC5F-7F0B-C846-8733-10B15C8AA08B}">
      <dsp:nvSpPr>
        <dsp:cNvPr id="0" name=""/>
        <dsp:cNvSpPr/>
      </dsp:nvSpPr>
      <dsp:spPr>
        <a:xfrm>
          <a:off x="2914413"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914413" y="4440096"/>
        <a:ext cx="1203192" cy="601596"/>
      </dsp:txXfrm>
    </dsp:sp>
    <dsp:sp modelId="{06C131F2-958F-E843-9EAC-145FD8F0C23A}">
      <dsp:nvSpPr>
        <dsp:cNvPr id="0" name=""/>
        <dsp:cNvSpPr/>
      </dsp:nvSpPr>
      <dsp:spPr>
        <a:xfrm>
          <a:off x="4370276"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370276" y="4440096"/>
        <a:ext cx="1203192" cy="601596"/>
      </dsp:txXfrm>
    </dsp:sp>
    <dsp:sp modelId="{D1C31AE9-1DD9-C847-BBC1-C76087BD823A}">
      <dsp:nvSpPr>
        <dsp:cNvPr id="0" name=""/>
        <dsp:cNvSpPr/>
      </dsp:nvSpPr>
      <dsp:spPr>
        <a:xfrm>
          <a:off x="6554071" y="1023029"/>
          <a:ext cx="1203192" cy="601596"/>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Finance</a:t>
          </a:r>
        </a:p>
      </dsp:txBody>
      <dsp:txXfrm>
        <a:off x="6554071" y="1023029"/>
        <a:ext cx="1203192" cy="601596"/>
      </dsp:txXfrm>
    </dsp:sp>
    <dsp:sp modelId="{E6DCABC8-4494-344B-85C5-F8BA3B64305D}">
      <dsp:nvSpPr>
        <dsp:cNvPr id="0" name=""/>
        <dsp:cNvSpPr/>
      </dsp:nvSpPr>
      <dsp:spPr>
        <a:xfrm>
          <a:off x="5826139"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5826139" y="1877295"/>
        <a:ext cx="1203192" cy="601596"/>
      </dsp:txXfrm>
    </dsp:sp>
    <dsp:sp modelId="{6F83F507-5998-6A4B-8B34-CC699928EE00}">
      <dsp:nvSpPr>
        <dsp:cNvPr id="0" name=""/>
        <dsp:cNvSpPr/>
      </dsp:nvSpPr>
      <dsp:spPr>
        <a:xfrm>
          <a:off x="7282002" y="1877295"/>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282002" y="1877295"/>
        <a:ext cx="1203192" cy="601596"/>
      </dsp:txXfrm>
    </dsp:sp>
    <dsp:sp modelId="{58CE0FBB-997E-9144-9059-5B8C329E9F98}">
      <dsp:nvSpPr>
        <dsp:cNvPr id="0" name=""/>
        <dsp:cNvSpPr/>
      </dsp:nvSpPr>
      <dsp:spPr>
        <a:xfrm>
          <a:off x="5826139"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5826139" y="2731562"/>
        <a:ext cx="1203192" cy="601596"/>
      </dsp:txXfrm>
    </dsp:sp>
    <dsp:sp modelId="{43162FEA-E30D-BC45-B1FB-697BAB691F45}">
      <dsp:nvSpPr>
        <dsp:cNvPr id="0" name=""/>
        <dsp:cNvSpPr/>
      </dsp:nvSpPr>
      <dsp:spPr>
        <a:xfrm>
          <a:off x="7282002" y="2731562"/>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282002" y="2731562"/>
        <a:ext cx="1203192" cy="601596"/>
      </dsp:txXfrm>
    </dsp:sp>
    <dsp:sp modelId="{A3CD6C06-C77E-B048-AE98-F1D0FD41DA7F}">
      <dsp:nvSpPr>
        <dsp:cNvPr id="0" name=""/>
        <dsp:cNvSpPr/>
      </dsp:nvSpPr>
      <dsp:spPr>
        <a:xfrm>
          <a:off x="5826139"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5826139" y="3585829"/>
        <a:ext cx="1203192" cy="601596"/>
      </dsp:txXfrm>
    </dsp:sp>
    <dsp:sp modelId="{713FA32E-9935-FB4F-B42D-2BF3936C339F}">
      <dsp:nvSpPr>
        <dsp:cNvPr id="0" name=""/>
        <dsp:cNvSpPr/>
      </dsp:nvSpPr>
      <dsp:spPr>
        <a:xfrm>
          <a:off x="7282002" y="3585829"/>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282002" y="3585829"/>
        <a:ext cx="1203192" cy="601596"/>
      </dsp:txXfrm>
    </dsp:sp>
    <dsp:sp modelId="{6C99A88D-1D7D-3F46-91C3-1361A3444D39}">
      <dsp:nvSpPr>
        <dsp:cNvPr id="0" name=""/>
        <dsp:cNvSpPr/>
      </dsp:nvSpPr>
      <dsp:spPr>
        <a:xfrm>
          <a:off x="5826139"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5826139" y="4440096"/>
        <a:ext cx="1203192" cy="601596"/>
      </dsp:txXfrm>
    </dsp:sp>
    <dsp:sp modelId="{A7A8DE75-D692-D340-B39A-3C74BE804A15}">
      <dsp:nvSpPr>
        <dsp:cNvPr id="0" name=""/>
        <dsp:cNvSpPr/>
      </dsp:nvSpPr>
      <dsp:spPr>
        <a:xfrm>
          <a:off x="7282002" y="4440096"/>
          <a:ext cx="1203192" cy="601596"/>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282002" y="4440096"/>
        <a:ext cx="1203192" cy="6015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10432-8856-F942-93DA-94DEA46D1025}">
      <dsp:nvSpPr>
        <dsp:cNvPr id="0" name=""/>
        <dsp:cNvSpPr/>
      </dsp:nvSpPr>
      <dsp:spPr>
        <a:xfrm>
          <a:off x="7683475" y="1417788"/>
          <a:ext cx="122835" cy="3029942"/>
        </a:xfrm>
        <a:custGeom>
          <a:avLst/>
          <a:gdLst/>
          <a:ahLst/>
          <a:cxnLst/>
          <a:rect l="0" t="0" r="0" b="0"/>
          <a:pathLst>
            <a:path>
              <a:moveTo>
                <a:pt x="0" y="0"/>
              </a:moveTo>
              <a:lnTo>
                <a:pt x="0" y="3029942"/>
              </a:lnTo>
              <a:lnTo>
                <a:pt x="122835" y="302994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701AE-4987-D048-85F7-D34676A204B5}">
      <dsp:nvSpPr>
        <dsp:cNvPr id="0" name=""/>
        <dsp:cNvSpPr/>
      </dsp:nvSpPr>
      <dsp:spPr>
        <a:xfrm>
          <a:off x="7560639" y="1417788"/>
          <a:ext cx="122835" cy="3029942"/>
        </a:xfrm>
        <a:custGeom>
          <a:avLst/>
          <a:gdLst/>
          <a:ahLst/>
          <a:cxnLst/>
          <a:rect l="0" t="0" r="0" b="0"/>
          <a:pathLst>
            <a:path>
              <a:moveTo>
                <a:pt x="122835" y="0"/>
              </a:moveTo>
              <a:lnTo>
                <a:pt x="122835" y="3029942"/>
              </a:lnTo>
              <a:lnTo>
                <a:pt x="0" y="302994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0EB5C-DE47-D140-A1F9-8B4F69722BB2}">
      <dsp:nvSpPr>
        <dsp:cNvPr id="0" name=""/>
        <dsp:cNvSpPr/>
      </dsp:nvSpPr>
      <dsp:spPr>
        <a:xfrm>
          <a:off x="7683475" y="1417788"/>
          <a:ext cx="122835" cy="2199340"/>
        </a:xfrm>
        <a:custGeom>
          <a:avLst/>
          <a:gdLst/>
          <a:ahLst/>
          <a:cxnLst/>
          <a:rect l="0" t="0" r="0" b="0"/>
          <a:pathLst>
            <a:path>
              <a:moveTo>
                <a:pt x="0" y="0"/>
              </a:moveTo>
              <a:lnTo>
                <a:pt x="0" y="2199340"/>
              </a:lnTo>
              <a:lnTo>
                <a:pt x="122835" y="219934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6F7777-889D-2942-A04E-31D5D90C16C7}">
      <dsp:nvSpPr>
        <dsp:cNvPr id="0" name=""/>
        <dsp:cNvSpPr/>
      </dsp:nvSpPr>
      <dsp:spPr>
        <a:xfrm>
          <a:off x="7560639" y="1417788"/>
          <a:ext cx="122835" cy="2199340"/>
        </a:xfrm>
        <a:custGeom>
          <a:avLst/>
          <a:gdLst/>
          <a:ahLst/>
          <a:cxnLst/>
          <a:rect l="0" t="0" r="0" b="0"/>
          <a:pathLst>
            <a:path>
              <a:moveTo>
                <a:pt x="122835" y="0"/>
              </a:moveTo>
              <a:lnTo>
                <a:pt x="122835" y="2199340"/>
              </a:lnTo>
              <a:lnTo>
                <a:pt x="0" y="219934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32511A-B211-B84B-AB35-B9CFE47F04AA}">
      <dsp:nvSpPr>
        <dsp:cNvPr id="0" name=""/>
        <dsp:cNvSpPr/>
      </dsp:nvSpPr>
      <dsp:spPr>
        <a:xfrm>
          <a:off x="7683475" y="1417788"/>
          <a:ext cx="122835" cy="1368738"/>
        </a:xfrm>
        <a:custGeom>
          <a:avLst/>
          <a:gdLst/>
          <a:ahLst/>
          <a:cxnLst/>
          <a:rect l="0" t="0" r="0" b="0"/>
          <a:pathLst>
            <a:path>
              <a:moveTo>
                <a:pt x="0" y="0"/>
              </a:moveTo>
              <a:lnTo>
                <a:pt x="0" y="1368738"/>
              </a:lnTo>
              <a:lnTo>
                <a:pt x="122835" y="136873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3E9D89-5C4F-2148-BA99-6296CD4BB07F}">
      <dsp:nvSpPr>
        <dsp:cNvPr id="0" name=""/>
        <dsp:cNvSpPr/>
      </dsp:nvSpPr>
      <dsp:spPr>
        <a:xfrm>
          <a:off x="7560639" y="1417788"/>
          <a:ext cx="122835" cy="1368738"/>
        </a:xfrm>
        <a:custGeom>
          <a:avLst/>
          <a:gdLst/>
          <a:ahLst/>
          <a:cxnLst/>
          <a:rect l="0" t="0" r="0" b="0"/>
          <a:pathLst>
            <a:path>
              <a:moveTo>
                <a:pt x="122835" y="0"/>
              </a:moveTo>
              <a:lnTo>
                <a:pt x="122835" y="1368738"/>
              </a:lnTo>
              <a:lnTo>
                <a:pt x="0" y="1368738"/>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599BD-83FB-A24A-A3A1-74F8EDD71D46}">
      <dsp:nvSpPr>
        <dsp:cNvPr id="0" name=""/>
        <dsp:cNvSpPr/>
      </dsp:nvSpPr>
      <dsp:spPr>
        <a:xfrm>
          <a:off x="7683475" y="1417788"/>
          <a:ext cx="122835" cy="538136"/>
        </a:xfrm>
        <a:custGeom>
          <a:avLst/>
          <a:gdLst/>
          <a:ahLst/>
          <a:cxnLst/>
          <a:rect l="0" t="0" r="0" b="0"/>
          <a:pathLst>
            <a:path>
              <a:moveTo>
                <a:pt x="0" y="0"/>
              </a:moveTo>
              <a:lnTo>
                <a:pt x="0" y="538136"/>
              </a:lnTo>
              <a:lnTo>
                <a:pt x="122835" y="53813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B24BF2-A966-6E40-BF4C-C517C251E502}">
      <dsp:nvSpPr>
        <dsp:cNvPr id="0" name=""/>
        <dsp:cNvSpPr/>
      </dsp:nvSpPr>
      <dsp:spPr>
        <a:xfrm>
          <a:off x="7560639" y="1417788"/>
          <a:ext cx="122835" cy="538136"/>
        </a:xfrm>
        <a:custGeom>
          <a:avLst/>
          <a:gdLst/>
          <a:ahLst/>
          <a:cxnLst/>
          <a:rect l="0" t="0" r="0" b="0"/>
          <a:pathLst>
            <a:path>
              <a:moveTo>
                <a:pt x="122835" y="0"/>
              </a:moveTo>
              <a:lnTo>
                <a:pt x="122835" y="538136"/>
              </a:lnTo>
              <a:lnTo>
                <a:pt x="0" y="53813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86FF58-FBAA-9F44-8333-23F2B002BC50}">
      <dsp:nvSpPr>
        <dsp:cNvPr id="0" name=""/>
        <dsp:cNvSpPr/>
      </dsp:nvSpPr>
      <dsp:spPr>
        <a:xfrm>
          <a:off x="4852409" y="584930"/>
          <a:ext cx="2831065" cy="247926"/>
        </a:xfrm>
        <a:custGeom>
          <a:avLst/>
          <a:gdLst/>
          <a:ahLst/>
          <a:cxnLst/>
          <a:rect l="0" t="0" r="0" b="0"/>
          <a:pathLst>
            <a:path>
              <a:moveTo>
                <a:pt x="0" y="0"/>
              </a:moveTo>
              <a:lnTo>
                <a:pt x="0" y="125091"/>
              </a:lnTo>
              <a:lnTo>
                <a:pt x="2831065" y="125091"/>
              </a:lnTo>
              <a:lnTo>
                <a:pt x="2831065" y="247926"/>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B2A6D1-B4F4-BD40-AC1C-DC4DB12EEBB6}">
      <dsp:nvSpPr>
        <dsp:cNvPr id="0" name=""/>
        <dsp:cNvSpPr/>
      </dsp:nvSpPr>
      <dsp:spPr>
        <a:xfrm>
          <a:off x="4852409" y="1412524"/>
          <a:ext cx="122835" cy="3035206"/>
        </a:xfrm>
        <a:custGeom>
          <a:avLst/>
          <a:gdLst/>
          <a:ahLst/>
          <a:cxnLst/>
          <a:rect l="0" t="0" r="0" b="0"/>
          <a:pathLst>
            <a:path>
              <a:moveTo>
                <a:pt x="0" y="0"/>
              </a:moveTo>
              <a:lnTo>
                <a:pt x="0" y="3035206"/>
              </a:lnTo>
              <a:lnTo>
                <a:pt x="122835" y="303520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395A6-BF4A-6843-BA86-FB805AE156A0}">
      <dsp:nvSpPr>
        <dsp:cNvPr id="0" name=""/>
        <dsp:cNvSpPr/>
      </dsp:nvSpPr>
      <dsp:spPr>
        <a:xfrm>
          <a:off x="4729573" y="1412524"/>
          <a:ext cx="122835" cy="3035206"/>
        </a:xfrm>
        <a:custGeom>
          <a:avLst/>
          <a:gdLst/>
          <a:ahLst/>
          <a:cxnLst/>
          <a:rect l="0" t="0" r="0" b="0"/>
          <a:pathLst>
            <a:path>
              <a:moveTo>
                <a:pt x="122835" y="0"/>
              </a:moveTo>
              <a:lnTo>
                <a:pt x="122835" y="3035206"/>
              </a:lnTo>
              <a:lnTo>
                <a:pt x="0" y="3035206"/>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9F7CA9-37C5-D044-89E7-69766C0D405F}">
      <dsp:nvSpPr>
        <dsp:cNvPr id="0" name=""/>
        <dsp:cNvSpPr/>
      </dsp:nvSpPr>
      <dsp:spPr>
        <a:xfrm>
          <a:off x="4852409" y="1412524"/>
          <a:ext cx="122835" cy="2204604"/>
        </a:xfrm>
        <a:custGeom>
          <a:avLst/>
          <a:gdLst/>
          <a:ahLst/>
          <a:cxnLst/>
          <a:rect l="0" t="0" r="0" b="0"/>
          <a:pathLst>
            <a:path>
              <a:moveTo>
                <a:pt x="0" y="0"/>
              </a:moveTo>
              <a:lnTo>
                <a:pt x="0" y="2204604"/>
              </a:lnTo>
              <a:lnTo>
                <a:pt x="122835"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D2CCFD-D444-134D-B413-0AD70612E9B3}">
      <dsp:nvSpPr>
        <dsp:cNvPr id="0" name=""/>
        <dsp:cNvSpPr/>
      </dsp:nvSpPr>
      <dsp:spPr>
        <a:xfrm>
          <a:off x="4729573" y="1412524"/>
          <a:ext cx="122835" cy="2204604"/>
        </a:xfrm>
        <a:custGeom>
          <a:avLst/>
          <a:gdLst/>
          <a:ahLst/>
          <a:cxnLst/>
          <a:rect l="0" t="0" r="0" b="0"/>
          <a:pathLst>
            <a:path>
              <a:moveTo>
                <a:pt x="122835" y="0"/>
              </a:moveTo>
              <a:lnTo>
                <a:pt x="122835" y="2204604"/>
              </a:lnTo>
              <a:lnTo>
                <a:pt x="0"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D323A3-555C-F648-A5EA-43CCBF253268}">
      <dsp:nvSpPr>
        <dsp:cNvPr id="0" name=""/>
        <dsp:cNvSpPr/>
      </dsp:nvSpPr>
      <dsp:spPr>
        <a:xfrm>
          <a:off x="4852409" y="1412524"/>
          <a:ext cx="122835" cy="1374002"/>
        </a:xfrm>
        <a:custGeom>
          <a:avLst/>
          <a:gdLst/>
          <a:ahLst/>
          <a:cxnLst/>
          <a:rect l="0" t="0" r="0" b="0"/>
          <a:pathLst>
            <a:path>
              <a:moveTo>
                <a:pt x="0" y="0"/>
              </a:moveTo>
              <a:lnTo>
                <a:pt x="0" y="1374002"/>
              </a:lnTo>
              <a:lnTo>
                <a:pt x="122835"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7FB644-446B-C94D-912E-E898BACF2304}">
      <dsp:nvSpPr>
        <dsp:cNvPr id="0" name=""/>
        <dsp:cNvSpPr/>
      </dsp:nvSpPr>
      <dsp:spPr>
        <a:xfrm>
          <a:off x="4729573" y="1412524"/>
          <a:ext cx="122835" cy="1374002"/>
        </a:xfrm>
        <a:custGeom>
          <a:avLst/>
          <a:gdLst/>
          <a:ahLst/>
          <a:cxnLst/>
          <a:rect l="0" t="0" r="0" b="0"/>
          <a:pathLst>
            <a:path>
              <a:moveTo>
                <a:pt x="122835" y="0"/>
              </a:moveTo>
              <a:lnTo>
                <a:pt x="122835" y="1374002"/>
              </a:lnTo>
              <a:lnTo>
                <a:pt x="0"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230893-5A37-BA46-B745-B05C7350D3DA}">
      <dsp:nvSpPr>
        <dsp:cNvPr id="0" name=""/>
        <dsp:cNvSpPr/>
      </dsp:nvSpPr>
      <dsp:spPr>
        <a:xfrm>
          <a:off x="4852409" y="1412524"/>
          <a:ext cx="122835" cy="543400"/>
        </a:xfrm>
        <a:custGeom>
          <a:avLst/>
          <a:gdLst/>
          <a:ahLst/>
          <a:cxnLst/>
          <a:rect l="0" t="0" r="0" b="0"/>
          <a:pathLst>
            <a:path>
              <a:moveTo>
                <a:pt x="0" y="0"/>
              </a:moveTo>
              <a:lnTo>
                <a:pt x="0" y="543400"/>
              </a:lnTo>
              <a:lnTo>
                <a:pt x="122835"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189441-3E7D-4244-B861-3B23C311F872}">
      <dsp:nvSpPr>
        <dsp:cNvPr id="0" name=""/>
        <dsp:cNvSpPr/>
      </dsp:nvSpPr>
      <dsp:spPr>
        <a:xfrm>
          <a:off x="4729573" y="1412524"/>
          <a:ext cx="122835" cy="543400"/>
        </a:xfrm>
        <a:custGeom>
          <a:avLst/>
          <a:gdLst/>
          <a:ahLst/>
          <a:cxnLst/>
          <a:rect l="0" t="0" r="0" b="0"/>
          <a:pathLst>
            <a:path>
              <a:moveTo>
                <a:pt x="122835" y="0"/>
              </a:moveTo>
              <a:lnTo>
                <a:pt x="122835" y="543400"/>
              </a:lnTo>
              <a:lnTo>
                <a:pt x="0"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49B486-9264-7D4C-B020-6C63515A44B4}">
      <dsp:nvSpPr>
        <dsp:cNvPr id="0" name=""/>
        <dsp:cNvSpPr/>
      </dsp:nvSpPr>
      <dsp:spPr>
        <a:xfrm>
          <a:off x="4806689" y="584930"/>
          <a:ext cx="91440" cy="242662"/>
        </a:xfrm>
        <a:custGeom>
          <a:avLst/>
          <a:gdLst/>
          <a:ahLst/>
          <a:cxnLst/>
          <a:rect l="0" t="0" r="0" b="0"/>
          <a:pathLst>
            <a:path>
              <a:moveTo>
                <a:pt x="45720" y="0"/>
              </a:moveTo>
              <a:lnTo>
                <a:pt x="45720" y="24266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43A7AF-40BA-1F4A-B3BD-C79401E93403}">
      <dsp:nvSpPr>
        <dsp:cNvPr id="0" name=""/>
        <dsp:cNvSpPr/>
      </dsp:nvSpPr>
      <dsp:spPr>
        <a:xfrm>
          <a:off x="2021343" y="1412524"/>
          <a:ext cx="126473" cy="3015395"/>
        </a:xfrm>
        <a:custGeom>
          <a:avLst/>
          <a:gdLst/>
          <a:ahLst/>
          <a:cxnLst/>
          <a:rect l="0" t="0" r="0" b="0"/>
          <a:pathLst>
            <a:path>
              <a:moveTo>
                <a:pt x="0" y="0"/>
              </a:moveTo>
              <a:lnTo>
                <a:pt x="0" y="3015395"/>
              </a:lnTo>
              <a:lnTo>
                <a:pt x="126473" y="3015395"/>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19963B-F195-9347-B9FF-16E80B17F297}">
      <dsp:nvSpPr>
        <dsp:cNvPr id="0" name=""/>
        <dsp:cNvSpPr/>
      </dsp:nvSpPr>
      <dsp:spPr>
        <a:xfrm>
          <a:off x="2021343" y="1412524"/>
          <a:ext cx="122835" cy="2204604"/>
        </a:xfrm>
        <a:custGeom>
          <a:avLst/>
          <a:gdLst/>
          <a:ahLst/>
          <a:cxnLst/>
          <a:rect l="0" t="0" r="0" b="0"/>
          <a:pathLst>
            <a:path>
              <a:moveTo>
                <a:pt x="0" y="0"/>
              </a:moveTo>
              <a:lnTo>
                <a:pt x="0" y="2204604"/>
              </a:lnTo>
              <a:lnTo>
                <a:pt x="122835"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3FF72A-A6EA-8646-A3D7-FA5E5CF222C2}">
      <dsp:nvSpPr>
        <dsp:cNvPr id="0" name=""/>
        <dsp:cNvSpPr/>
      </dsp:nvSpPr>
      <dsp:spPr>
        <a:xfrm>
          <a:off x="1898508" y="1412524"/>
          <a:ext cx="122835" cy="2204604"/>
        </a:xfrm>
        <a:custGeom>
          <a:avLst/>
          <a:gdLst/>
          <a:ahLst/>
          <a:cxnLst/>
          <a:rect l="0" t="0" r="0" b="0"/>
          <a:pathLst>
            <a:path>
              <a:moveTo>
                <a:pt x="122835" y="0"/>
              </a:moveTo>
              <a:lnTo>
                <a:pt x="122835" y="2204604"/>
              </a:lnTo>
              <a:lnTo>
                <a:pt x="0" y="2204604"/>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361CC2-5636-E94A-9B4C-AC804AAD292A}">
      <dsp:nvSpPr>
        <dsp:cNvPr id="0" name=""/>
        <dsp:cNvSpPr/>
      </dsp:nvSpPr>
      <dsp:spPr>
        <a:xfrm>
          <a:off x="2021343" y="1412524"/>
          <a:ext cx="122835" cy="1374002"/>
        </a:xfrm>
        <a:custGeom>
          <a:avLst/>
          <a:gdLst/>
          <a:ahLst/>
          <a:cxnLst/>
          <a:rect l="0" t="0" r="0" b="0"/>
          <a:pathLst>
            <a:path>
              <a:moveTo>
                <a:pt x="0" y="0"/>
              </a:moveTo>
              <a:lnTo>
                <a:pt x="0" y="1374002"/>
              </a:lnTo>
              <a:lnTo>
                <a:pt x="122835"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784497-A4DD-6E48-8D05-920B1D8B97D2}">
      <dsp:nvSpPr>
        <dsp:cNvPr id="0" name=""/>
        <dsp:cNvSpPr/>
      </dsp:nvSpPr>
      <dsp:spPr>
        <a:xfrm>
          <a:off x="1898508" y="1412524"/>
          <a:ext cx="122835" cy="1374002"/>
        </a:xfrm>
        <a:custGeom>
          <a:avLst/>
          <a:gdLst/>
          <a:ahLst/>
          <a:cxnLst/>
          <a:rect l="0" t="0" r="0" b="0"/>
          <a:pathLst>
            <a:path>
              <a:moveTo>
                <a:pt x="122835" y="0"/>
              </a:moveTo>
              <a:lnTo>
                <a:pt x="122835" y="1374002"/>
              </a:lnTo>
              <a:lnTo>
                <a:pt x="0" y="137400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846093-3187-5041-A645-4DE16267B1CB}">
      <dsp:nvSpPr>
        <dsp:cNvPr id="0" name=""/>
        <dsp:cNvSpPr/>
      </dsp:nvSpPr>
      <dsp:spPr>
        <a:xfrm>
          <a:off x="2021343" y="1412524"/>
          <a:ext cx="122835" cy="543400"/>
        </a:xfrm>
        <a:custGeom>
          <a:avLst/>
          <a:gdLst/>
          <a:ahLst/>
          <a:cxnLst/>
          <a:rect l="0" t="0" r="0" b="0"/>
          <a:pathLst>
            <a:path>
              <a:moveTo>
                <a:pt x="0" y="0"/>
              </a:moveTo>
              <a:lnTo>
                <a:pt x="0" y="543400"/>
              </a:lnTo>
              <a:lnTo>
                <a:pt x="122835"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1D2421-EF96-6449-AC4B-B4429DCCA226}">
      <dsp:nvSpPr>
        <dsp:cNvPr id="0" name=""/>
        <dsp:cNvSpPr/>
      </dsp:nvSpPr>
      <dsp:spPr>
        <a:xfrm>
          <a:off x="1898508" y="1412524"/>
          <a:ext cx="122835" cy="543400"/>
        </a:xfrm>
        <a:custGeom>
          <a:avLst/>
          <a:gdLst/>
          <a:ahLst/>
          <a:cxnLst/>
          <a:rect l="0" t="0" r="0" b="0"/>
          <a:pathLst>
            <a:path>
              <a:moveTo>
                <a:pt x="122835" y="0"/>
              </a:moveTo>
              <a:lnTo>
                <a:pt x="122835" y="543400"/>
              </a:lnTo>
              <a:lnTo>
                <a:pt x="0" y="543400"/>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354F2-7375-F545-A580-4094B898BFDD}">
      <dsp:nvSpPr>
        <dsp:cNvPr id="0" name=""/>
        <dsp:cNvSpPr/>
      </dsp:nvSpPr>
      <dsp:spPr>
        <a:xfrm>
          <a:off x="2021343" y="584930"/>
          <a:ext cx="2831065" cy="242662"/>
        </a:xfrm>
        <a:custGeom>
          <a:avLst/>
          <a:gdLst/>
          <a:ahLst/>
          <a:cxnLst/>
          <a:rect l="0" t="0" r="0" b="0"/>
          <a:pathLst>
            <a:path>
              <a:moveTo>
                <a:pt x="2831065" y="0"/>
              </a:moveTo>
              <a:lnTo>
                <a:pt x="2831065" y="119826"/>
              </a:lnTo>
              <a:lnTo>
                <a:pt x="0" y="119826"/>
              </a:lnTo>
              <a:lnTo>
                <a:pt x="0" y="24266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103357-7D6D-7346-B75C-A91EDD13260C}">
      <dsp:nvSpPr>
        <dsp:cNvPr id="0" name=""/>
        <dsp:cNvSpPr/>
      </dsp:nvSpPr>
      <dsp:spPr>
        <a:xfrm>
          <a:off x="4267478" y="0"/>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Commercial</a:t>
          </a:r>
        </a:p>
      </dsp:txBody>
      <dsp:txXfrm>
        <a:off x="4267478" y="0"/>
        <a:ext cx="1169861" cy="584930"/>
      </dsp:txXfrm>
    </dsp:sp>
    <dsp:sp modelId="{AC9EDE17-A033-2C41-A8A9-E3FEEF09C995}">
      <dsp:nvSpPr>
        <dsp:cNvPr id="0" name=""/>
        <dsp:cNvSpPr/>
      </dsp:nvSpPr>
      <dsp:spPr>
        <a:xfrm>
          <a:off x="1436412" y="827593"/>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Customer Service</a:t>
          </a:r>
        </a:p>
      </dsp:txBody>
      <dsp:txXfrm>
        <a:off x="1436412" y="827593"/>
        <a:ext cx="1169861" cy="584930"/>
      </dsp:txXfrm>
    </dsp:sp>
    <dsp:sp modelId="{7B425485-1E59-A54F-AA20-E5AB332B3AD1}">
      <dsp:nvSpPr>
        <dsp:cNvPr id="0" name=""/>
        <dsp:cNvSpPr/>
      </dsp:nvSpPr>
      <dsp:spPr>
        <a:xfrm>
          <a:off x="728646"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728646" y="1663459"/>
        <a:ext cx="1169861" cy="584930"/>
      </dsp:txXfrm>
    </dsp:sp>
    <dsp:sp modelId="{1E19C3AC-7D9F-0248-A588-2581395AFEEB}">
      <dsp:nvSpPr>
        <dsp:cNvPr id="0" name=""/>
        <dsp:cNvSpPr/>
      </dsp:nvSpPr>
      <dsp:spPr>
        <a:xfrm>
          <a:off x="2144179"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144179" y="1663459"/>
        <a:ext cx="1169861" cy="584930"/>
      </dsp:txXfrm>
    </dsp:sp>
    <dsp:sp modelId="{3120648D-6C73-BB48-BF37-1FAE93C99F3B}">
      <dsp:nvSpPr>
        <dsp:cNvPr id="0" name=""/>
        <dsp:cNvSpPr/>
      </dsp:nvSpPr>
      <dsp:spPr>
        <a:xfrm>
          <a:off x="728646"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 Innovation/ Prototyping</a:t>
          </a:r>
        </a:p>
      </dsp:txBody>
      <dsp:txXfrm>
        <a:off x="728646" y="2494061"/>
        <a:ext cx="1169861" cy="584930"/>
      </dsp:txXfrm>
    </dsp:sp>
    <dsp:sp modelId="{9E122DB6-BACB-5D45-8CAD-9A64FB7FFD28}">
      <dsp:nvSpPr>
        <dsp:cNvPr id="0" name=""/>
        <dsp:cNvSpPr/>
      </dsp:nvSpPr>
      <dsp:spPr>
        <a:xfrm>
          <a:off x="2144179"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2144179" y="2494061"/>
        <a:ext cx="1169861" cy="584930"/>
      </dsp:txXfrm>
    </dsp:sp>
    <dsp:sp modelId="{8EFA40EB-87DA-E644-87C4-7929608D2A03}">
      <dsp:nvSpPr>
        <dsp:cNvPr id="0" name=""/>
        <dsp:cNvSpPr/>
      </dsp:nvSpPr>
      <dsp:spPr>
        <a:xfrm>
          <a:off x="728646"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BA Innovation/ Prototyping</a:t>
          </a:r>
        </a:p>
      </dsp:txBody>
      <dsp:txXfrm>
        <a:off x="728646" y="3324663"/>
        <a:ext cx="1169861" cy="584930"/>
      </dsp:txXfrm>
    </dsp:sp>
    <dsp:sp modelId="{7E06C558-2419-7E46-AA85-C3B7A67486A1}">
      <dsp:nvSpPr>
        <dsp:cNvPr id="0" name=""/>
        <dsp:cNvSpPr/>
      </dsp:nvSpPr>
      <dsp:spPr>
        <a:xfrm>
          <a:off x="2144179"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144179" y="3324663"/>
        <a:ext cx="1169861" cy="584930"/>
      </dsp:txXfrm>
    </dsp:sp>
    <dsp:sp modelId="{0454F0A4-4FF6-084F-9964-9812FD83FCD3}">
      <dsp:nvSpPr>
        <dsp:cNvPr id="0" name=""/>
        <dsp:cNvSpPr/>
      </dsp:nvSpPr>
      <dsp:spPr>
        <a:xfrm>
          <a:off x="2147817" y="413545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2147817" y="4135453"/>
        <a:ext cx="1169861" cy="584930"/>
      </dsp:txXfrm>
    </dsp:sp>
    <dsp:sp modelId="{3D8828E3-9D17-6841-8E98-8D53A70CE31C}">
      <dsp:nvSpPr>
        <dsp:cNvPr id="0" name=""/>
        <dsp:cNvSpPr/>
      </dsp:nvSpPr>
      <dsp:spPr>
        <a:xfrm>
          <a:off x="4267478" y="827593"/>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Marketing</a:t>
          </a:r>
        </a:p>
      </dsp:txBody>
      <dsp:txXfrm>
        <a:off x="4267478" y="827593"/>
        <a:ext cx="1169861" cy="584930"/>
      </dsp:txXfrm>
    </dsp:sp>
    <dsp:sp modelId="{BB7B2A4A-E998-2944-933C-23705225B52A}">
      <dsp:nvSpPr>
        <dsp:cNvPr id="0" name=""/>
        <dsp:cNvSpPr/>
      </dsp:nvSpPr>
      <dsp:spPr>
        <a:xfrm>
          <a:off x="3559712"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3559712" y="1663459"/>
        <a:ext cx="1169861" cy="584930"/>
      </dsp:txXfrm>
    </dsp:sp>
    <dsp:sp modelId="{58EDBE67-F4EF-C444-B13A-ADA4B48388F2}">
      <dsp:nvSpPr>
        <dsp:cNvPr id="0" name=""/>
        <dsp:cNvSpPr/>
      </dsp:nvSpPr>
      <dsp:spPr>
        <a:xfrm>
          <a:off x="4975245"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975245" y="1663459"/>
        <a:ext cx="1169861" cy="584930"/>
      </dsp:txXfrm>
    </dsp:sp>
    <dsp:sp modelId="{8E577B2F-2055-0F42-93A4-FC5B927F1945}">
      <dsp:nvSpPr>
        <dsp:cNvPr id="0" name=""/>
        <dsp:cNvSpPr/>
      </dsp:nvSpPr>
      <dsp:spPr>
        <a:xfrm>
          <a:off x="3559712"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3559712" y="2494061"/>
        <a:ext cx="1169861" cy="584930"/>
      </dsp:txXfrm>
    </dsp:sp>
    <dsp:sp modelId="{4546FD1C-B080-8848-9E48-EC4401C6E441}">
      <dsp:nvSpPr>
        <dsp:cNvPr id="0" name=""/>
        <dsp:cNvSpPr/>
      </dsp:nvSpPr>
      <dsp:spPr>
        <a:xfrm>
          <a:off x="4975245"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Business Analyst</a:t>
          </a:r>
        </a:p>
      </dsp:txBody>
      <dsp:txXfrm>
        <a:off x="4975245" y="2494061"/>
        <a:ext cx="1169861" cy="584930"/>
      </dsp:txXfrm>
    </dsp:sp>
    <dsp:sp modelId="{D8F17F5B-CC3F-7743-86C6-3495839547EA}">
      <dsp:nvSpPr>
        <dsp:cNvPr id="0" name=""/>
        <dsp:cNvSpPr/>
      </dsp:nvSpPr>
      <dsp:spPr>
        <a:xfrm>
          <a:off x="3559712"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3559712" y="3324663"/>
        <a:ext cx="1169861" cy="584930"/>
      </dsp:txXfrm>
    </dsp:sp>
    <dsp:sp modelId="{F364B978-C625-DC4D-892E-6A2B60565D6A}">
      <dsp:nvSpPr>
        <dsp:cNvPr id="0" name=""/>
        <dsp:cNvSpPr/>
      </dsp:nvSpPr>
      <dsp:spPr>
        <a:xfrm>
          <a:off x="4975245"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975245" y="3324663"/>
        <a:ext cx="1169861" cy="584930"/>
      </dsp:txXfrm>
    </dsp:sp>
    <dsp:sp modelId="{4A98FC5F-7F0B-C846-8733-10B15C8AA08B}">
      <dsp:nvSpPr>
        <dsp:cNvPr id="0" name=""/>
        <dsp:cNvSpPr/>
      </dsp:nvSpPr>
      <dsp:spPr>
        <a:xfrm>
          <a:off x="3559712"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3559712" y="4155265"/>
        <a:ext cx="1169861" cy="584930"/>
      </dsp:txXfrm>
    </dsp:sp>
    <dsp:sp modelId="{06C131F2-958F-E843-9EAC-145FD8F0C23A}">
      <dsp:nvSpPr>
        <dsp:cNvPr id="0" name=""/>
        <dsp:cNvSpPr/>
      </dsp:nvSpPr>
      <dsp:spPr>
        <a:xfrm>
          <a:off x="4975245"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latin typeface="Arial" panose="020B0604020202020204" pitchFamily="34" charset="0"/>
              <a:cs typeface="Arial" panose="020B0604020202020204" pitchFamily="34" charset="0"/>
            </a:rPr>
            <a:t>Dev</a:t>
          </a:r>
        </a:p>
      </dsp:txBody>
      <dsp:txXfrm>
        <a:off x="4975245" y="4155265"/>
        <a:ext cx="1169861" cy="584930"/>
      </dsp:txXfrm>
    </dsp:sp>
    <dsp:sp modelId="{D1C31AE9-1DD9-C847-BBC1-C76087BD823A}">
      <dsp:nvSpPr>
        <dsp:cNvPr id="0" name=""/>
        <dsp:cNvSpPr/>
      </dsp:nvSpPr>
      <dsp:spPr>
        <a:xfrm>
          <a:off x="7098544" y="832857"/>
          <a:ext cx="1169861" cy="584930"/>
        </a:xfrm>
        <a:prstGeom prst="rect">
          <a:avLst/>
        </a:prstGeom>
        <a:solidFill>
          <a:schemeClr val="dk2">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Head of Finance</a:t>
          </a:r>
        </a:p>
      </dsp:txBody>
      <dsp:txXfrm>
        <a:off x="7098544" y="832857"/>
        <a:ext cx="1169861" cy="584930"/>
      </dsp:txXfrm>
    </dsp:sp>
    <dsp:sp modelId="{E6DCABC8-4494-344B-85C5-F8BA3B64305D}">
      <dsp:nvSpPr>
        <dsp:cNvPr id="0" name=""/>
        <dsp:cNvSpPr/>
      </dsp:nvSpPr>
      <dsp:spPr>
        <a:xfrm>
          <a:off x="6390777"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6390777" y="1663459"/>
        <a:ext cx="1169861" cy="584930"/>
      </dsp:txXfrm>
    </dsp:sp>
    <dsp:sp modelId="{6F83F507-5998-6A4B-8B34-CC699928EE00}">
      <dsp:nvSpPr>
        <dsp:cNvPr id="0" name=""/>
        <dsp:cNvSpPr/>
      </dsp:nvSpPr>
      <dsp:spPr>
        <a:xfrm>
          <a:off x="7806310" y="1663459"/>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806310" y="1663459"/>
        <a:ext cx="1169861" cy="584930"/>
      </dsp:txXfrm>
    </dsp:sp>
    <dsp:sp modelId="{58CE0FBB-997E-9144-9059-5B8C329E9F98}">
      <dsp:nvSpPr>
        <dsp:cNvPr id="0" name=""/>
        <dsp:cNvSpPr/>
      </dsp:nvSpPr>
      <dsp:spPr>
        <a:xfrm>
          <a:off x="6390777"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6390777" y="2494061"/>
        <a:ext cx="1169861" cy="584930"/>
      </dsp:txXfrm>
    </dsp:sp>
    <dsp:sp modelId="{43162FEA-E30D-BC45-B1FB-697BAB691F45}">
      <dsp:nvSpPr>
        <dsp:cNvPr id="0" name=""/>
        <dsp:cNvSpPr/>
      </dsp:nvSpPr>
      <dsp:spPr>
        <a:xfrm>
          <a:off x="7806310" y="2494061"/>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Business Analyst</a:t>
          </a:r>
        </a:p>
      </dsp:txBody>
      <dsp:txXfrm>
        <a:off x="7806310" y="2494061"/>
        <a:ext cx="1169861" cy="584930"/>
      </dsp:txXfrm>
    </dsp:sp>
    <dsp:sp modelId="{A3CD6C06-C77E-B048-AE98-F1D0FD41DA7F}">
      <dsp:nvSpPr>
        <dsp:cNvPr id="0" name=""/>
        <dsp:cNvSpPr/>
      </dsp:nvSpPr>
      <dsp:spPr>
        <a:xfrm>
          <a:off x="6390777"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6390777" y="3324663"/>
        <a:ext cx="1169861" cy="584930"/>
      </dsp:txXfrm>
    </dsp:sp>
    <dsp:sp modelId="{713FA32E-9935-FB4F-B42D-2BF3936C339F}">
      <dsp:nvSpPr>
        <dsp:cNvPr id="0" name=""/>
        <dsp:cNvSpPr/>
      </dsp:nvSpPr>
      <dsp:spPr>
        <a:xfrm>
          <a:off x="7806310" y="3324663"/>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806310" y="3324663"/>
        <a:ext cx="1169861" cy="584930"/>
      </dsp:txXfrm>
    </dsp:sp>
    <dsp:sp modelId="{6C99A88D-1D7D-3F46-91C3-1361A3444D39}">
      <dsp:nvSpPr>
        <dsp:cNvPr id="0" name=""/>
        <dsp:cNvSpPr/>
      </dsp:nvSpPr>
      <dsp:spPr>
        <a:xfrm>
          <a:off x="6390777"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6390777" y="4155265"/>
        <a:ext cx="1169861" cy="584930"/>
      </dsp:txXfrm>
    </dsp:sp>
    <dsp:sp modelId="{A7A8DE75-D692-D340-B39A-3C74BE804A15}">
      <dsp:nvSpPr>
        <dsp:cNvPr id="0" name=""/>
        <dsp:cNvSpPr/>
      </dsp:nvSpPr>
      <dsp:spPr>
        <a:xfrm>
          <a:off x="7806310" y="4155265"/>
          <a:ext cx="1169861" cy="584930"/>
        </a:xfrm>
        <a:prstGeom prst="rect">
          <a:avLst/>
        </a:prstGeom>
        <a:solidFill>
          <a:schemeClr val="tx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Dev</a:t>
          </a:r>
        </a:p>
      </dsp:txBody>
      <dsp:txXfrm>
        <a:off x="7806310" y="4155265"/>
        <a:ext cx="1169861" cy="58493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63436F-3130-8040-9AF1-B38A5C4577F5}" type="datetimeFigureOut">
              <a:rPr lang="en-US" smtClean="0"/>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4E592-9857-A944-8396-879DFE2BFA50}" type="slidenum">
              <a:rPr lang="en-US" smtClean="0"/>
              <a:t>‹#›</a:t>
            </a:fld>
            <a:endParaRPr lang="en-US"/>
          </a:p>
        </p:txBody>
      </p:sp>
    </p:spTree>
    <p:extLst>
      <p:ext uri="{BB962C8B-B14F-4D97-AF65-F5344CB8AC3E}">
        <p14:creationId xmlns:p14="http://schemas.microsoft.com/office/powerpoint/2010/main" val="207517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6</a:t>
            </a:fld>
            <a:endParaRPr lang="en-US"/>
          </a:p>
        </p:txBody>
      </p:sp>
    </p:spTree>
    <p:extLst>
      <p:ext uri="{BB962C8B-B14F-4D97-AF65-F5344CB8AC3E}">
        <p14:creationId xmlns:p14="http://schemas.microsoft.com/office/powerpoint/2010/main" val="3177246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Facilitator instructions if gathering </a:t>
            </a:r>
            <a:r>
              <a:rPr lang="en-US" b="1">
                <a:solidFill>
                  <a:schemeClr val="accent1"/>
                </a:solidFill>
              </a:rPr>
              <a:t>in session </a:t>
            </a:r>
          </a:p>
          <a:p>
            <a:pPr marL="0" indent="0">
              <a:buNone/>
            </a:pPr>
            <a:endParaRPr lang="en-US" b="1"/>
          </a:p>
          <a:p>
            <a:pPr marL="0" indent="0">
              <a:buNone/>
            </a:pPr>
            <a:r>
              <a:rPr lang="en-US" b="1"/>
              <a:t>Review the current session ground rules and then ask</a:t>
            </a:r>
          </a:p>
          <a:p>
            <a:r>
              <a:rPr lang="en-US"/>
              <a:t>Are their team behavioral norms that exist today that we need to add?</a:t>
            </a:r>
          </a:p>
          <a:p>
            <a:r>
              <a:rPr lang="en-US"/>
              <a:t>How do the norms present themselves and reinforce the cultural norms?</a:t>
            </a:r>
          </a:p>
          <a:p>
            <a:r>
              <a:rPr lang="en-US"/>
              <a:t>Is there an appetite to revisit these norms at the end of the session to evaluate how well they are serving the team?</a:t>
            </a:r>
          </a:p>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7</a:t>
            </a:fld>
            <a:endParaRPr lang="en-US"/>
          </a:p>
        </p:txBody>
      </p:sp>
    </p:spTree>
    <p:extLst>
      <p:ext uri="{BB962C8B-B14F-4D97-AF65-F5344CB8AC3E}">
        <p14:creationId xmlns:p14="http://schemas.microsoft.com/office/powerpoint/2010/main" val="87319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Set up for Amazing Close</a:t>
            </a:r>
          </a:p>
          <a:p>
            <a:endParaRPr lang="en-US"/>
          </a:p>
        </p:txBody>
      </p:sp>
      <p:sp>
        <p:nvSpPr>
          <p:cNvPr id="4" name="Header Placeholder 3"/>
          <p:cNvSpPr>
            <a:spLocks noGrp="1"/>
          </p:cNvSpPr>
          <p:nvPr>
            <p:ph type="hdr" sz="quarter"/>
          </p:nvPr>
        </p:nvSpPr>
        <p:spPr/>
        <p:txBody>
          <a:bodyPr/>
          <a:lstStyle/>
          <a:p>
            <a:r>
              <a:rPr lang="de-DE"/>
              <a:t>Ken Thompson ken.thompson@alignorg.com 801-232-1442</a:t>
            </a:r>
            <a:endParaRPr lang="en-US"/>
          </a:p>
        </p:txBody>
      </p:sp>
      <p:sp>
        <p:nvSpPr>
          <p:cNvPr id="5" name="Footer Placeholder 4"/>
          <p:cNvSpPr>
            <a:spLocks noGrp="1"/>
          </p:cNvSpPr>
          <p:nvPr>
            <p:ph type="ftr" sz="quarter" idx="4"/>
          </p:nvPr>
        </p:nvSpPr>
        <p:spPr/>
        <p:txBody>
          <a:bodyPr/>
          <a:lstStyle/>
          <a:p>
            <a:r>
              <a:rPr lang="en-US"/>
              <a:t>© 2022 All Rights Reserved AlignOrg Solutions</a:t>
            </a:r>
          </a:p>
        </p:txBody>
      </p:sp>
      <p:sp>
        <p:nvSpPr>
          <p:cNvPr id="6" name="Slide Number Placeholder 5"/>
          <p:cNvSpPr>
            <a:spLocks noGrp="1"/>
          </p:cNvSpPr>
          <p:nvPr>
            <p:ph type="sldNum" sz="quarter" idx="5"/>
          </p:nvPr>
        </p:nvSpPr>
        <p:spPr/>
        <p:txBody>
          <a:bodyPr/>
          <a:lstStyle/>
          <a:p>
            <a:fld id="{4CF36958-005C-534B-81B2-98E7FCAAE476}" type="slidenum">
              <a:rPr lang="en-US" smtClean="0"/>
              <a:t>15</a:t>
            </a:fld>
            <a:endParaRPr lang="en-US"/>
          </a:p>
        </p:txBody>
      </p:sp>
    </p:spTree>
    <p:extLst>
      <p:ext uri="{BB962C8B-B14F-4D97-AF65-F5344CB8AC3E}">
        <p14:creationId xmlns:p14="http://schemas.microsoft.com/office/powerpoint/2010/main" val="61895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Set up for Amazing Close</a:t>
            </a:r>
          </a:p>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16</a:t>
            </a:fld>
            <a:endParaRPr lang="en-US"/>
          </a:p>
        </p:txBody>
      </p:sp>
    </p:spTree>
    <p:extLst>
      <p:ext uri="{BB962C8B-B14F-4D97-AF65-F5344CB8AC3E}">
        <p14:creationId xmlns:p14="http://schemas.microsoft.com/office/powerpoint/2010/main" val="361563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altLang="en-US" sz="1200" b="1" u="none" strike="noStrike" cap="none" normalizeH="0" baseline="0">
                <a:ln>
                  <a:noFill/>
                </a:ln>
                <a:solidFill>
                  <a:schemeClr val="tx1"/>
                </a:solidFill>
                <a:effectLst/>
                <a:latin typeface="Arial"/>
              </a:rPr>
              <a:t>Audience Notes:</a:t>
            </a:r>
          </a:p>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altLang="en-US" sz="1200" b="0" u="none" strike="noStrike" cap="none" normalizeH="0" baseline="0">
                <a:ln>
                  <a:noFill/>
                </a:ln>
                <a:solidFill>
                  <a:schemeClr val="tx1"/>
                </a:solidFill>
                <a:effectLst/>
                <a:latin typeface="Arial"/>
              </a:rPr>
              <a:t>These travelers often:</a:t>
            </a:r>
          </a:p>
          <a:p>
            <a:pPr marL="742950" marR="0" lvl="1"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200" b="0" u="none" strike="noStrike" cap="none" normalizeH="0" baseline="0">
                <a:ln>
                  <a:noFill/>
                </a:ln>
                <a:solidFill>
                  <a:schemeClr val="tx1"/>
                </a:solidFill>
                <a:effectLst/>
                <a:latin typeface="Arial"/>
              </a:rPr>
              <a:t>Book online with ease</a:t>
            </a:r>
          </a:p>
          <a:p>
            <a:pPr marL="742950" marR="0" lvl="1"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200" b="0" u="none" strike="noStrike" cap="none" normalizeH="0" baseline="0">
                <a:ln>
                  <a:noFill/>
                </a:ln>
                <a:solidFill>
                  <a:schemeClr val="tx1"/>
                </a:solidFill>
                <a:effectLst/>
                <a:latin typeface="Arial"/>
              </a:rPr>
              <a:t>Plan short-haul or weekend trips</a:t>
            </a:r>
          </a:p>
          <a:p>
            <a:pPr marL="742950" marR="0" lvl="1"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200" b="0" u="none" strike="noStrike" cap="none" normalizeH="0" baseline="0">
                <a:ln>
                  <a:noFill/>
                </a:ln>
                <a:solidFill>
                  <a:schemeClr val="tx1"/>
                </a:solidFill>
                <a:effectLst/>
                <a:latin typeface="Arial"/>
              </a:rPr>
              <a:t>Have flexible expectations about amenities</a:t>
            </a:r>
          </a:p>
          <a:p>
            <a:pPr marL="742950" marR="0" lvl="1"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200" b="0" u="none" strike="noStrike" cap="none" normalizeH="0" baseline="0">
                <a:ln>
                  <a:noFill/>
                </a:ln>
                <a:solidFill>
                  <a:schemeClr val="tx1"/>
                </a:solidFill>
                <a:effectLst/>
                <a:latin typeface="Arial"/>
              </a:rPr>
              <a:t>Are motivated by price above all else</a:t>
            </a:r>
          </a:p>
          <a:p>
            <a:pPr marL="228600" marR="0" lvl="0"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endParaRPr kumimoji="0" lang="en-US" altLang="en-US" sz="1200" b="0" u="none" strike="noStrike" cap="none" normalizeH="0" baseline="0">
              <a:ln>
                <a:noFill/>
              </a:ln>
              <a:solidFill>
                <a:schemeClr val="tx1"/>
              </a:solidFill>
              <a:effectLst/>
              <a:latin typeface="Arial"/>
            </a:endParaRPr>
          </a:p>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1" u="none" strike="noStrike" cap="none" normalizeH="0" baseline="0">
                <a:ln>
                  <a:noFill/>
                </a:ln>
                <a:solidFill>
                  <a:schemeClr val="tx1"/>
                </a:solidFill>
                <a:effectLst/>
                <a:latin typeface="Arial"/>
              </a:rPr>
              <a:t>Results Notes:</a:t>
            </a:r>
          </a:p>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a:t>Ryanair’s model is designed to drive </a:t>
            </a:r>
            <a:r>
              <a:rPr lang="en-US" b="1"/>
              <a:t>industry-leading margins through cost control</a:t>
            </a:r>
            <a:r>
              <a:rPr lang="en-US"/>
              <a:t>, </a:t>
            </a:r>
            <a:r>
              <a:rPr lang="en-US" b="1"/>
              <a:t>scale through low pricing</a:t>
            </a:r>
            <a:r>
              <a:rPr lang="en-US"/>
              <a:t>, and </a:t>
            </a:r>
            <a:r>
              <a:rPr lang="en-US" b="1"/>
              <a:t>volume-driven profitability </a:t>
            </a:r>
            <a:r>
              <a:rPr lang="en-US" b="0"/>
              <a:t>– </a:t>
            </a:r>
            <a:r>
              <a:rPr lang="en-US"/>
              <a:t>not customer satisfaction or experience.</a:t>
            </a:r>
          </a:p>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a:t>Imagine stepping into the role of an early Ryanair executive leading a bold operating model transformation into the ultra-low-cost carrier we know today.  These points reflect the primary results you might expect from that design.</a:t>
            </a:r>
            <a:endParaRPr kumimoji="0" lang="en-US" altLang="en-US" sz="1200" b="0" u="none" strike="noStrike" cap="none" normalizeH="0" baseline="0">
              <a:ln>
                <a:noFill/>
              </a:ln>
              <a:solidFill>
                <a:schemeClr val="tx1"/>
              </a:solidFill>
              <a:effectLst/>
              <a:latin typeface="Arial"/>
            </a:endParaRPr>
          </a:p>
          <a:p>
            <a:pPr marL="685800" marR="0" lvl="1"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r>
              <a:rPr lang="en-US"/>
              <a:t>We aim to become the undisputed price leader in European air travel, making flying accessible to millions who previously couldn’t afford it – without relying on subsidies or unsustainable pricing tactics.</a:t>
            </a:r>
          </a:p>
          <a:p>
            <a:pPr marL="685800" marR="0" lvl="1"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r>
              <a:rPr lang="en-US"/>
              <a:t>Our model must deliver strong margins despite low ticket prices. That means every part of the operation – aircraft use, staffing, service delivery, airport choice – must be optimized to minimize cost per passenger. </a:t>
            </a:r>
          </a:p>
          <a:p>
            <a:pPr marL="1143000" marR="0" lvl="2" indent="-2286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a:t>See below for more info on </a:t>
            </a:r>
            <a:r>
              <a:rPr lang="en-US" b="1"/>
              <a:t>CASK</a:t>
            </a:r>
          </a:p>
          <a:p>
            <a:pPr marL="685800" marR="0" lvl="1"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r>
              <a:rPr lang="en-US"/>
              <a:t>We need to expand our route network and flight frequency while keeping our model simple, replicable, and tightly controlled — avoiding the legacy airline trap of custom solutions, varied aircraft, and service sprawl.</a:t>
            </a:r>
          </a:p>
          <a:p>
            <a:pPr marL="685800" marR="0" lvl="1"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r>
              <a:rPr lang="en-US"/>
              <a:t>By training customers to book, check in, and manage changes online, we reduce reliance on expensive customer service infrastructure and avoid the cost of high-touch service interactions.</a:t>
            </a:r>
          </a:p>
          <a:p>
            <a:pPr marL="228600" marR="0" lvl="0" indent="-228600" algn="l" defTabSz="457200" rtl="0" eaLnBrk="1" fontAlgn="base" latinLnBrk="0" hangingPunct="1">
              <a:lnSpc>
                <a:spcPct val="100000"/>
              </a:lnSpc>
              <a:spcBef>
                <a:spcPct val="0"/>
              </a:spcBef>
              <a:spcAft>
                <a:spcPct val="0"/>
              </a:spcAft>
              <a:buClrTx/>
              <a:buSzTx/>
              <a:buFont typeface="Arial" panose="020B0604020202020204" pitchFamily="34" charset="0"/>
              <a:buAutoNum type="arabicPeriod"/>
              <a:tabLst/>
              <a:defRPr/>
            </a:pPr>
            <a:endParaRPr kumimoji="0" lang="en-US" altLang="en-US" sz="1200" b="0" u="none" strike="noStrike" cap="none" normalizeH="0" baseline="0">
              <a:ln>
                <a:noFill/>
              </a:ln>
              <a:solidFill>
                <a:schemeClr val="tx1"/>
              </a:solidFill>
              <a:effectLst/>
              <a:latin typeface="Arial"/>
            </a:endParaRPr>
          </a:p>
          <a:p>
            <a:r>
              <a:rPr lang="en-US" b="1"/>
              <a:t>CASK</a:t>
            </a:r>
            <a:r>
              <a:rPr lang="en-US"/>
              <a:t> stands for </a:t>
            </a:r>
            <a:r>
              <a:rPr lang="en-US" b="1"/>
              <a:t>Cost per Available Seat Kilometer</a:t>
            </a:r>
            <a:r>
              <a:rPr lang="en-US"/>
              <a:t>.</a:t>
            </a:r>
          </a:p>
          <a:p>
            <a:pPr marL="628650" lvl="1" indent="-171450">
              <a:buFont typeface="Arial" panose="020B0604020202020204" pitchFamily="34" charset="0"/>
              <a:buChar char="•"/>
            </a:pPr>
            <a:r>
              <a:rPr lang="en-US"/>
              <a:t>It’s a key airline industry metric used to measure </a:t>
            </a:r>
            <a:r>
              <a:rPr lang="en-US" b="1"/>
              <a:t>unit cost efficiency</a:t>
            </a:r>
            <a:r>
              <a:rPr lang="en-US"/>
              <a:t>. </a:t>
            </a:r>
          </a:p>
          <a:p>
            <a:pPr marL="1085850" lvl="2" indent="-171450">
              <a:buFont typeface="Arial" panose="020B0604020202020204" pitchFamily="34" charset="0"/>
              <a:buChar char="•"/>
            </a:pPr>
            <a:r>
              <a:rPr lang="en-US" b="1"/>
              <a:t>Cost</a:t>
            </a:r>
            <a:r>
              <a:rPr lang="en-US"/>
              <a:t> = Operating expenses (typically excluding interest/taxes)</a:t>
            </a:r>
          </a:p>
          <a:p>
            <a:pPr marL="1085850" lvl="2" indent="-171450">
              <a:buFont typeface="Arial" panose="020B0604020202020204" pitchFamily="34" charset="0"/>
              <a:buChar char="•"/>
            </a:pPr>
            <a:r>
              <a:rPr lang="en-US" b="1"/>
              <a:t>Available Seat Kilometer (ASK)</a:t>
            </a:r>
            <a:r>
              <a:rPr lang="en-US"/>
              <a:t> = One seat flown one kilometer, whether filled or not</a:t>
            </a:r>
          </a:p>
          <a:p>
            <a:pPr marL="1085850" lvl="2" indent="-171450">
              <a:buFont typeface="Arial" panose="020B0604020202020204" pitchFamily="34" charset="0"/>
              <a:buChar char="•"/>
            </a:pPr>
            <a:r>
              <a:rPr lang="en-US"/>
              <a:t>So, </a:t>
            </a:r>
            <a:r>
              <a:rPr lang="en-US" b="1"/>
              <a:t>CASK = Total operating cost ÷ Total available seat kilometers</a:t>
            </a:r>
            <a:endParaRPr lang="en-US" b="0"/>
          </a:p>
          <a:p>
            <a:pPr marL="628650" lvl="1" indent="-171450">
              <a:buFont typeface="Arial" panose="020B0604020202020204" pitchFamily="34" charset="0"/>
              <a:buChar char="•"/>
            </a:pPr>
            <a:r>
              <a:rPr lang="en-US" b="1"/>
              <a:t>Why it matters:</a:t>
            </a:r>
          </a:p>
          <a:p>
            <a:pPr marL="1085850" lvl="2" indent="-171450">
              <a:buFont typeface="Arial" panose="020B0604020202020204" pitchFamily="34" charset="0"/>
              <a:buChar char="•"/>
            </a:pPr>
            <a:r>
              <a:rPr lang="en-US"/>
              <a:t>It shows how efficiently an airline operates relative to its size.</a:t>
            </a:r>
          </a:p>
          <a:p>
            <a:pPr marL="1085850" lvl="2" indent="-171450">
              <a:buFont typeface="Arial" panose="020B0604020202020204" pitchFamily="34" charset="0"/>
              <a:buChar char="•"/>
            </a:pPr>
            <a:r>
              <a:rPr lang="en-US"/>
              <a:t>A lower CASK means the airline can offer lower fares and still remain profitable.</a:t>
            </a:r>
          </a:p>
          <a:p>
            <a:pPr marL="1085850" lvl="2" indent="-171450">
              <a:buFont typeface="Arial" panose="020B0604020202020204" pitchFamily="34" charset="0"/>
              <a:buChar char="•"/>
            </a:pPr>
            <a:r>
              <a:rPr lang="en-US"/>
              <a:t>Ryanair has one of the lowest CASK figures in Europe — a cornerstone of its success.</a:t>
            </a:r>
          </a:p>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33</a:t>
            </a:fld>
            <a:endParaRPr lang="en-US"/>
          </a:p>
        </p:txBody>
      </p:sp>
    </p:spTree>
    <p:extLst>
      <p:ext uri="{BB962C8B-B14F-4D97-AF65-F5344CB8AC3E}">
        <p14:creationId xmlns:p14="http://schemas.microsoft.com/office/powerpoint/2010/main" val="1175552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a:t>
            </a:r>
          </a:p>
        </p:txBody>
      </p:sp>
      <p:sp>
        <p:nvSpPr>
          <p:cNvPr id="4" name="Slide Number Placeholder 3"/>
          <p:cNvSpPr>
            <a:spLocks noGrp="1"/>
          </p:cNvSpPr>
          <p:nvPr>
            <p:ph type="sldNum" sz="quarter" idx="5"/>
          </p:nvPr>
        </p:nvSpPr>
        <p:spPr/>
        <p:txBody>
          <a:bodyPr/>
          <a:lstStyle/>
          <a:p>
            <a:fld id="{BB901772-43BB-D646-AC98-3D6AEB22807C}" type="slidenum">
              <a:rPr lang="en-US" smtClean="0"/>
              <a:t>37</a:t>
            </a:fld>
            <a:endParaRPr lang="en-US"/>
          </a:p>
        </p:txBody>
      </p:sp>
    </p:spTree>
    <p:extLst>
      <p:ext uri="{BB962C8B-B14F-4D97-AF65-F5344CB8AC3E}">
        <p14:creationId xmlns:p14="http://schemas.microsoft.com/office/powerpoint/2010/main" val="2610468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42</a:t>
            </a:fld>
            <a:endParaRPr lang="en-US"/>
          </a:p>
        </p:txBody>
      </p:sp>
    </p:spTree>
    <p:extLst>
      <p:ext uri="{BB962C8B-B14F-4D97-AF65-F5344CB8AC3E}">
        <p14:creationId xmlns:p14="http://schemas.microsoft.com/office/powerpoint/2010/main" val="318952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a:t>Efficient Aircraft Fleet Management </a:t>
            </a:r>
            <a:r>
              <a:rPr lang="en-US" b="1" i="1"/>
              <a:t>(original) </a:t>
            </a:r>
            <a:r>
              <a:rPr lang="en-US"/>
              <a:t>– Standardized aircraft type with high asset utilization and efficient aircraft fleet management. </a:t>
            </a:r>
          </a:p>
          <a:p>
            <a:pPr marL="171450" indent="-171450">
              <a:buFont typeface="Arial" panose="020B0604020202020204" pitchFamily="34" charset="0"/>
              <a:buChar char="•"/>
            </a:pPr>
            <a:r>
              <a:rPr lang="en-US" b="1"/>
              <a:t>Outsourced / Contracted Airport Operations Management</a:t>
            </a:r>
            <a:r>
              <a:rPr lang="en-US"/>
              <a:t> </a:t>
            </a:r>
            <a:r>
              <a:rPr lang="en-US" b="1" i="1"/>
              <a:t>(original – just added ‘management’) </a:t>
            </a:r>
            <a:r>
              <a:rPr lang="en-US"/>
              <a:t>– The ability to source, manage, and hold accountable third-party airport service providers across locations. </a:t>
            </a:r>
            <a:endParaRPr lang="en-US" b="1" i="1"/>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solidFill>
                  <a:schemeClr val="tx1"/>
                </a:solidFill>
                <a:latin typeface="Arial" panose="020B0604020202020204" pitchFamily="34" charset="0"/>
                <a:cs typeface="Arial" panose="020B0604020202020204" pitchFamily="34" charset="0"/>
              </a:rPr>
              <a:t>Secondary Airport Partnering &amp; Facilities Management </a:t>
            </a:r>
            <a:r>
              <a:rPr lang="en-US" sz="1200" b="1" i="1">
                <a:solidFill>
                  <a:schemeClr val="tx1"/>
                </a:solidFill>
                <a:latin typeface="Arial" panose="020B0604020202020204" pitchFamily="34" charset="0"/>
                <a:cs typeface="Arial" panose="020B0604020202020204" pitchFamily="34" charset="0"/>
              </a:rPr>
              <a:t>(original – just added ‘secondary’) </a:t>
            </a:r>
            <a:r>
              <a:rPr lang="en-US"/>
              <a:t>– Prioritizing secondary airports with lower landing fees.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Union &amp; Vendor Management</a:t>
            </a:r>
            <a:r>
              <a:rPr lang="en-US"/>
              <a:t> </a:t>
            </a:r>
            <a:r>
              <a:rPr lang="en-US" b="1" i="1"/>
              <a:t>(original)</a:t>
            </a:r>
            <a:r>
              <a:rPr lang="en-US"/>
              <a:t> – Negotiate and enforce cost-efficient, scalable terms with unions and external partners across multiple countries.  Strict performance metrics for cost control. </a:t>
            </a:r>
            <a:endParaRPr lang="en-US" b="1" i="1"/>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Cost-Conscious Route Planning</a:t>
            </a:r>
            <a:r>
              <a:rPr lang="en-US"/>
              <a:t> </a:t>
            </a:r>
            <a:r>
              <a:rPr lang="en-US" b="1" i="1"/>
              <a:t>(new)</a:t>
            </a:r>
            <a:r>
              <a:rPr lang="en-US" b="1"/>
              <a:t> </a:t>
            </a:r>
            <a:r>
              <a:rPr lang="en-US"/>
              <a:t>- The ability to evaluate, select, and adjust routes based on their cost-to-serve and expected margin contribution.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Maintenance Optimization &amp; Turnaround Management</a:t>
            </a:r>
            <a:r>
              <a:rPr lang="en-US"/>
              <a:t> </a:t>
            </a:r>
            <a:r>
              <a:rPr lang="en-US" b="1" i="1"/>
              <a:t>(replaced ‘Aircraft Gate Turnaround Measurements &amp; Insight Development’ for consistency) </a:t>
            </a:r>
            <a:r>
              <a:rPr lang="en-US"/>
              <a:t>– Fast, reliable aircraft servicing to reduce downtime.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Minimalist Crew Staffing &amp; Pay-for-Performance Model</a:t>
            </a:r>
            <a:r>
              <a:rPr lang="en-US"/>
              <a:t> </a:t>
            </a:r>
            <a:r>
              <a:rPr lang="en-US" b="1" i="1"/>
              <a:t>(updated original – added ‘Minimalist Crew Staffing) </a:t>
            </a:r>
            <a:r>
              <a:rPr lang="en-US"/>
              <a:t>– Simplified crew roles tied to efficiency incentives.</a:t>
            </a:r>
          </a:p>
          <a:p>
            <a:pPr marL="171450" indent="-171450">
              <a:buFont typeface="Arial" panose="020B0604020202020204" pitchFamily="34" charset="0"/>
              <a:buChar char="•"/>
            </a:pPr>
            <a:endParaRPr lang="en-US" b="0"/>
          </a:p>
          <a:p>
            <a:pPr marL="0" indent="0">
              <a:buFont typeface="Arial" panose="020B0604020202020204" pitchFamily="34" charset="0"/>
              <a:buNone/>
            </a:pPr>
            <a:r>
              <a:rPr lang="en-US" b="1"/>
              <a:t>Other Updates:</a:t>
            </a:r>
          </a:p>
          <a:p>
            <a:pPr marL="171450" indent="-171450">
              <a:buFont typeface="Arial" panose="020B0604020202020204" pitchFamily="34" charset="0"/>
              <a:buChar char="•"/>
            </a:pPr>
            <a:r>
              <a:rPr lang="en-US" b="1" i="1"/>
              <a:t>“Limited customer service” </a:t>
            </a:r>
            <a:r>
              <a:rPr lang="en-US"/>
              <a:t>is now covered under omits and critical hinge #3.</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44</a:t>
            </a:fld>
            <a:endParaRPr lang="en-US"/>
          </a:p>
        </p:txBody>
      </p:sp>
    </p:spTree>
    <p:extLst>
      <p:ext uri="{BB962C8B-B14F-4D97-AF65-F5344CB8AC3E}">
        <p14:creationId xmlns:p14="http://schemas.microsoft.com/office/powerpoint/2010/main" val="776153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57</a:t>
            </a:fld>
            <a:endParaRPr lang="en-US"/>
          </a:p>
        </p:txBody>
      </p:sp>
    </p:spTree>
    <p:extLst>
      <p:ext uri="{BB962C8B-B14F-4D97-AF65-F5344CB8AC3E}">
        <p14:creationId xmlns:p14="http://schemas.microsoft.com/office/powerpoint/2010/main" val="482127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61</a:t>
            </a:fld>
            <a:endParaRPr lang="en-US"/>
          </a:p>
        </p:txBody>
      </p:sp>
    </p:spTree>
    <p:extLst>
      <p:ext uri="{BB962C8B-B14F-4D97-AF65-F5344CB8AC3E}">
        <p14:creationId xmlns:p14="http://schemas.microsoft.com/office/powerpoint/2010/main" val="1330089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71</a:t>
            </a:fld>
            <a:endParaRPr lang="en-US"/>
          </a:p>
        </p:txBody>
      </p:sp>
    </p:spTree>
    <p:extLst>
      <p:ext uri="{BB962C8B-B14F-4D97-AF65-F5344CB8AC3E}">
        <p14:creationId xmlns:p14="http://schemas.microsoft.com/office/powerpoint/2010/main" val="3530466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72</a:t>
            </a:fld>
            <a:endParaRPr lang="en-US"/>
          </a:p>
        </p:txBody>
      </p:sp>
    </p:spTree>
    <p:extLst>
      <p:ext uri="{BB962C8B-B14F-4D97-AF65-F5344CB8AC3E}">
        <p14:creationId xmlns:p14="http://schemas.microsoft.com/office/powerpoint/2010/main" val="209278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83</a:t>
            </a:fld>
            <a:endParaRPr lang="en-US"/>
          </a:p>
        </p:txBody>
      </p:sp>
    </p:spTree>
    <p:extLst>
      <p:ext uri="{BB962C8B-B14F-4D97-AF65-F5344CB8AC3E}">
        <p14:creationId xmlns:p14="http://schemas.microsoft.com/office/powerpoint/2010/main" val="352222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85</a:t>
            </a:fld>
            <a:endParaRPr lang="en-US"/>
          </a:p>
        </p:txBody>
      </p:sp>
    </p:spTree>
    <p:extLst>
      <p:ext uri="{BB962C8B-B14F-4D97-AF65-F5344CB8AC3E}">
        <p14:creationId xmlns:p14="http://schemas.microsoft.com/office/powerpoint/2010/main" val="3985333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88</a:t>
            </a:fld>
            <a:endParaRPr lang="en-US"/>
          </a:p>
        </p:txBody>
      </p:sp>
    </p:spTree>
    <p:extLst>
      <p:ext uri="{BB962C8B-B14F-4D97-AF65-F5344CB8AC3E}">
        <p14:creationId xmlns:p14="http://schemas.microsoft.com/office/powerpoint/2010/main" val="2792594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91</a:t>
            </a:fld>
            <a:endParaRPr lang="en-US"/>
          </a:p>
        </p:txBody>
      </p:sp>
    </p:spTree>
    <p:extLst>
      <p:ext uri="{BB962C8B-B14F-4D97-AF65-F5344CB8AC3E}">
        <p14:creationId xmlns:p14="http://schemas.microsoft.com/office/powerpoint/2010/main" val="3086589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901772-43BB-D646-AC98-3D6AEB22807C}" type="slidenum">
              <a:rPr lang="en-US" smtClean="0"/>
              <a:t>99</a:t>
            </a:fld>
            <a:endParaRPr lang="en-US"/>
          </a:p>
        </p:txBody>
      </p:sp>
    </p:spTree>
    <p:extLst>
      <p:ext uri="{BB962C8B-B14F-4D97-AF65-F5344CB8AC3E}">
        <p14:creationId xmlns:p14="http://schemas.microsoft.com/office/powerpoint/2010/main" val="2590219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901772-43BB-D646-AC98-3D6AEB22807C}" type="slidenum">
              <a:rPr lang="en-US" smtClean="0"/>
              <a:t>100</a:t>
            </a:fld>
            <a:endParaRPr lang="en-US"/>
          </a:p>
        </p:txBody>
      </p:sp>
    </p:spTree>
    <p:extLst>
      <p:ext uri="{BB962C8B-B14F-4D97-AF65-F5344CB8AC3E}">
        <p14:creationId xmlns:p14="http://schemas.microsoft.com/office/powerpoint/2010/main" val="572028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110</a:t>
            </a:fld>
            <a:endParaRPr lang="en-US"/>
          </a:p>
        </p:txBody>
      </p:sp>
    </p:spTree>
    <p:extLst>
      <p:ext uri="{BB962C8B-B14F-4D97-AF65-F5344CB8AC3E}">
        <p14:creationId xmlns:p14="http://schemas.microsoft.com/office/powerpoint/2010/main" val="1986463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119</a:t>
            </a:fld>
            <a:endParaRPr lang="en-US"/>
          </a:p>
        </p:txBody>
      </p:sp>
    </p:spTree>
    <p:extLst>
      <p:ext uri="{BB962C8B-B14F-4D97-AF65-F5344CB8AC3E}">
        <p14:creationId xmlns:p14="http://schemas.microsoft.com/office/powerpoint/2010/main" val="3495724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4E592-9857-A944-8396-879DFE2BFA50}" type="slidenum">
              <a:rPr lang="en-US" smtClean="0"/>
              <a:t>130</a:t>
            </a:fld>
            <a:endParaRPr lang="en-US"/>
          </a:p>
        </p:txBody>
      </p:sp>
    </p:spTree>
    <p:extLst>
      <p:ext uri="{BB962C8B-B14F-4D97-AF65-F5344CB8AC3E}">
        <p14:creationId xmlns:p14="http://schemas.microsoft.com/office/powerpoint/2010/main" val="1278163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6.svg"/><Relationship Id="rId9"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8.svg"/><Relationship Id="rId10" Type="http://schemas.openxmlformats.org/officeDocument/2006/relationships/image" Target="../media/image14.svg"/><Relationship Id="rId4" Type="http://schemas.openxmlformats.org/officeDocument/2006/relationships/image" Target="../media/image17.svg"/><Relationship Id="rId9" Type="http://schemas.openxmlformats.org/officeDocument/2006/relationships/image" Target="../media/image15.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alignorg.com/" TargetMode="External"/><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alignorg.com/" TargetMode="External"/><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2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lignorg.com/" TargetMode="External"/><Relationship Id="rId1" Type="http://schemas.openxmlformats.org/officeDocument/2006/relationships/slideMaster" Target="../slideMasters/slideMaster4.xml"/><Relationship Id="rId4"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6E24-F409-8041-1547-717CC19017E1}"/>
              </a:ext>
            </a:extLst>
          </p:cNvPr>
          <p:cNvSpPr>
            <a:spLocks noGrp="1"/>
          </p:cNvSpPr>
          <p:nvPr>
            <p:ph type="title"/>
          </p:nvPr>
        </p:nvSpPr>
        <p:spPr>
          <a:xfrm>
            <a:off x="878840" y="258581"/>
            <a:ext cx="10665460" cy="4272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4A6420-460B-205F-AB27-4835A39BDA96}"/>
              </a:ext>
            </a:extLst>
          </p:cNvPr>
          <p:cNvSpPr>
            <a:spLocks noGrp="1"/>
          </p:cNvSpPr>
          <p:nvPr>
            <p:ph idx="1"/>
          </p:nvPr>
        </p:nvSpPr>
        <p:spPr>
          <a:xfrm>
            <a:off x="878840" y="1257300"/>
            <a:ext cx="10652760" cy="4844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 15">
            <a:extLst>
              <a:ext uri="{FF2B5EF4-FFF2-40B4-BE49-F238E27FC236}">
                <a16:creationId xmlns:a16="http://schemas.microsoft.com/office/drawing/2014/main" id="{270A1A60-4FF0-700F-E9A0-D5F291D0D308}"/>
              </a:ext>
            </a:extLst>
          </p:cNvPr>
          <p:cNvGrpSpPr/>
          <p:nvPr userDrawn="1"/>
        </p:nvGrpSpPr>
        <p:grpSpPr>
          <a:xfrm>
            <a:off x="12039601" y="37414"/>
            <a:ext cx="152399" cy="926224"/>
            <a:chOff x="23980597" y="99678"/>
            <a:chExt cx="406451" cy="2467645"/>
          </a:xfrm>
        </p:grpSpPr>
        <p:pic>
          <p:nvPicPr>
            <p:cNvPr id="17" name="Image 13" descr=" ">
              <a:extLst>
                <a:ext uri="{FF2B5EF4-FFF2-40B4-BE49-F238E27FC236}">
                  <a16:creationId xmlns:a16="http://schemas.microsoft.com/office/drawing/2014/main" id="{A1779A01-C879-DDA7-2B23-041B892285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18" name="Image 14" descr=" ">
              <a:extLst>
                <a:ext uri="{FF2B5EF4-FFF2-40B4-BE49-F238E27FC236}">
                  <a16:creationId xmlns:a16="http://schemas.microsoft.com/office/drawing/2014/main" id="{57FCF9C0-14FF-5143-9562-243526B883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19" name="Image 15" descr=" ">
              <a:extLst>
                <a:ext uri="{FF2B5EF4-FFF2-40B4-BE49-F238E27FC236}">
                  <a16:creationId xmlns:a16="http://schemas.microsoft.com/office/drawing/2014/main" id="{5894B134-897D-A1DB-2750-3E9D4B4E77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25" name="Group 24">
            <a:extLst>
              <a:ext uri="{FF2B5EF4-FFF2-40B4-BE49-F238E27FC236}">
                <a16:creationId xmlns:a16="http://schemas.microsoft.com/office/drawing/2014/main" id="{C11D8BE2-88B5-8C70-6D20-B50E51CE6E74}"/>
              </a:ext>
            </a:extLst>
          </p:cNvPr>
          <p:cNvGrpSpPr/>
          <p:nvPr userDrawn="1"/>
        </p:nvGrpSpPr>
        <p:grpSpPr>
          <a:xfrm>
            <a:off x="0" y="5931776"/>
            <a:ext cx="142874" cy="926224"/>
            <a:chOff x="0" y="11148678"/>
            <a:chExt cx="381048" cy="2467645"/>
          </a:xfrm>
        </p:grpSpPr>
        <p:pic>
          <p:nvPicPr>
            <p:cNvPr id="26" name="Image 0" descr=" ">
              <a:extLst>
                <a:ext uri="{FF2B5EF4-FFF2-40B4-BE49-F238E27FC236}">
                  <a16:creationId xmlns:a16="http://schemas.microsoft.com/office/drawing/2014/main" id="{9B8E4A7A-EDF4-6DE3-39DF-436F631032A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27" name="Image 1" descr=" ">
              <a:extLst>
                <a:ext uri="{FF2B5EF4-FFF2-40B4-BE49-F238E27FC236}">
                  <a16:creationId xmlns:a16="http://schemas.microsoft.com/office/drawing/2014/main" id="{24A2600E-0D07-CA9F-C46F-54C32D9D8E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28" name="Image 8" descr=" ">
              <a:extLst>
                <a:ext uri="{FF2B5EF4-FFF2-40B4-BE49-F238E27FC236}">
                  <a16:creationId xmlns:a16="http://schemas.microsoft.com/office/drawing/2014/main" id="{1F9092EC-635B-745D-EA11-41A6DA694F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8" name="Text Placeholder 15">
            <a:extLst>
              <a:ext uri="{FF2B5EF4-FFF2-40B4-BE49-F238E27FC236}">
                <a16:creationId xmlns:a16="http://schemas.microsoft.com/office/drawing/2014/main" id="{02002CF2-C7AF-38AD-595C-0C36E96D4F5A}"/>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1"/>
            <a:r>
              <a:rPr lang="en-US"/>
              <a:t>Subtitle goes here. Delete if not needed.</a:t>
            </a:r>
          </a:p>
        </p:txBody>
      </p:sp>
      <p:sp>
        <p:nvSpPr>
          <p:cNvPr id="9" name="TextBox 8">
            <a:extLst>
              <a:ext uri="{FF2B5EF4-FFF2-40B4-BE49-F238E27FC236}">
                <a16:creationId xmlns:a16="http://schemas.microsoft.com/office/drawing/2014/main" id="{8D5EFBED-62AF-9BB8-85EC-011FC2750805}"/>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0" name="TextBox 9">
            <a:extLst>
              <a:ext uri="{FF2B5EF4-FFF2-40B4-BE49-F238E27FC236}">
                <a16:creationId xmlns:a16="http://schemas.microsoft.com/office/drawing/2014/main" id="{DD77EBFC-3454-967B-7668-B903378D1050}"/>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1" name="TextBox 10">
            <a:extLst>
              <a:ext uri="{FF2B5EF4-FFF2-40B4-BE49-F238E27FC236}">
                <a16:creationId xmlns:a16="http://schemas.microsoft.com/office/drawing/2014/main" id="{A3297C0A-E503-0AE9-E6A1-1EF6AB360F3C}"/>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401657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6E24-F409-8041-1547-717CC19017E1}"/>
              </a:ext>
            </a:extLst>
          </p:cNvPr>
          <p:cNvSpPr>
            <a:spLocks noGrp="1"/>
          </p:cNvSpPr>
          <p:nvPr>
            <p:ph type="title"/>
          </p:nvPr>
        </p:nvSpPr>
        <p:spPr>
          <a:xfrm>
            <a:off x="878840" y="258580"/>
            <a:ext cx="10665460" cy="42722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B4A6420-460B-205F-AB27-4835A39BDA96}"/>
              </a:ext>
            </a:extLst>
          </p:cNvPr>
          <p:cNvSpPr>
            <a:spLocks noGrp="1"/>
          </p:cNvSpPr>
          <p:nvPr>
            <p:ph idx="1"/>
          </p:nvPr>
        </p:nvSpPr>
        <p:spPr>
          <a:xfrm>
            <a:off x="878840" y="1257300"/>
            <a:ext cx="5140960" cy="4914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B0E5ADC5-ECD0-B33A-026E-0AFEF7634826}"/>
              </a:ext>
            </a:extLst>
          </p:cNvPr>
          <p:cNvSpPr>
            <a:spLocks noGrp="1"/>
          </p:cNvSpPr>
          <p:nvPr>
            <p:ph idx="10"/>
          </p:nvPr>
        </p:nvSpPr>
        <p:spPr>
          <a:xfrm>
            <a:off x="6400800" y="1257301"/>
            <a:ext cx="5138462" cy="4914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DDCBB6B-0550-27B4-456B-9F548C4F07A6}"/>
              </a:ext>
            </a:extLst>
          </p:cNvPr>
          <p:cNvGrpSpPr/>
          <p:nvPr userDrawn="1"/>
        </p:nvGrpSpPr>
        <p:grpSpPr>
          <a:xfrm>
            <a:off x="12039601" y="37414"/>
            <a:ext cx="152399" cy="926224"/>
            <a:chOff x="23980597" y="99678"/>
            <a:chExt cx="406451" cy="2467645"/>
          </a:xfrm>
        </p:grpSpPr>
        <p:pic>
          <p:nvPicPr>
            <p:cNvPr id="6" name="Image 13" descr=" ">
              <a:extLst>
                <a:ext uri="{FF2B5EF4-FFF2-40B4-BE49-F238E27FC236}">
                  <a16:creationId xmlns:a16="http://schemas.microsoft.com/office/drawing/2014/main" id="{F2336C27-D0E8-2921-033F-34D962DB38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7" name="Image 14" descr=" ">
              <a:extLst>
                <a:ext uri="{FF2B5EF4-FFF2-40B4-BE49-F238E27FC236}">
                  <a16:creationId xmlns:a16="http://schemas.microsoft.com/office/drawing/2014/main" id="{0ACB8A77-9075-D4D8-4335-EC6BE5C154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8" name="Image 15" descr=" ">
              <a:extLst>
                <a:ext uri="{FF2B5EF4-FFF2-40B4-BE49-F238E27FC236}">
                  <a16:creationId xmlns:a16="http://schemas.microsoft.com/office/drawing/2014/main" id="{06EF35F1-D3DE-125E-8CFD-AEA7011FB8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9" name="Group 8">
            <a:extLst>
              <a:ext uri="{FF2B5EF4-FFF2-40B4-BE49-F238E27FC236}">
                <a16:creationId xmlns:a16="http://schemas.microsoft.com/office/drawing/2014/main" id="{BACB3667-9C38-04EE-6183-A7878F10A36B}"/>
              </a:ext>
            </a:extLst>
          </p:cNvPr>
          <p:cNvGrpSpPr/>
          <p:nvPr userDrawn="1"/>
        </p:nvGrpSpPr>
        <p:grpSpPr>
          <a:xfrm>
            <a:off x="0" y="5931776"/>
            <a:ext cx="142874" cy="926224"/>
            <a:chOff x="0" y="11148678"/>
            <a:chExt cx="381048" cy="2467645"/>
          </a:xfrm>
        </p:grpSpPr>
        <p:pic>
          <p:nvPicPr>
            <p:cNvPr id="10" name="Image 0" descr=" ">
              <a:extLst>
                <a:ext uri="{FF2B5EF4-FFF2-40B4-BE49-F238E27FC236}">
                  <a16:creationId xmlns:a16="http://schemas.microsoft.com/office/drawing/2014/main" id="{2A150670-34EB-2899-F9AC-4117D62404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11" name="Image 1" descr=" ">
              <a:extLst>
                <a:ext uri="{FF2B5EF4-FFF2-40B4-BE49-F238E27FC236}">
                  <a16:creationId xmlns:a16="http://schemas.microsoft.com/office/drawing/2014/main" id="{001494F9-F3DE-D050-0E61-2A16B72D68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12" name="Image 8" descr=" ">
              <a:extLst>
                <a:ext uri="{FF2B5EF4-FFF2-40B4-BE49-F238E27FC236}">
                  <a16:creationId xmlns:a16="http://schemas.microsoft.com/office/drawing/2014/main" id="{A822489B-650B-BF36-9E53-A6A508DDF1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17" name="Text Placeholder 15">
            <a:extLst>
              <a:ext uri="{FF2B5EF4-FFF2-40B4-BE49-F238E27FC236}">
                <a16:creationId xmlns:a16="http://schemas.microsoft.com/office/drawing/2014/main" id="{D7CCD35E-DBFC-8160-F0AA-413B701202FC}"/>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0"/>
            <a:r>
              <a:rPr lang="en-US"/>
              <a:t>Subtitle goes here. Delete if not needed.</a:t>
            </a:r>
          </a:p>
        </p:txBody>
      </p:sp>
      <p:sp>
        <p:nvSpPr>
          <p:cNvPr id="13" name="TextBox 12">
            <a:extLst>
              <a:ext uri="{FF2B5EF4-FFF2-40B4-BE49-F238E27FC236}">
                <a16:creationId xmlns:a16="http://schemas.microsoft.com/office/drawing/2014/main" id="{07525884-174B-9E06-AC0B-5B42CB1180D6}"/>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4" name="TextBox 13">
            <a:extLst>
              <a:ext uri="{FF2B5EF4-FFF2-40B4-BE49-F238E27FC236}">
                <a16:creationId xmlns:a16="http://schemas.microsoft.com/office/drawing/2014/main" id="{EC6E175C-F944-CB42-508A-6BFA3024F1EB}"/>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5" name="TextBox 14">
            <a:extLst>
              <a:ext uri="{FF2B5EF4-FFF2-40B4-BE49-F238E27FC236}">
                <a16:creationId xmlns:a16="http://schemas.microsoft.com/office/drawing/2014/main" id="{77374959-77F9-0AFE-6F74-054CCC960255}"/>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4203805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10665460" cy="427220"/>
          </a:xfrm>
        </p:spPr>
        <p:txBody>
          <a:bodyPr/>
          <a:lstStyle/>
          <a:p>
            <a:r>
              <a:rPr lang="en-US"/>
              <a:t>Click to edit Master title style</a:t>
            </a:r>
          </a:p>
        </p:txBody>
      </p:sp>
      <p:grpSp>
        <p:nvGrpSpPr>
          <p:cNvPr id="2" name="Group 1">
            <a:extLst>
              <a:ext uri="{FF2B5EF4-FFF2-40B4-BE49-F238E27FC236}">
                <a16:creationId xmlns:a16="http://schemas.microsoft.com/office/drawing/2014/main" id="{928A556B-71FF-CAF6-5C63-A38FAD5C2E9C}"/>
              </a:ext>
            </a:extLst>
          </p:cNvPr>
          <p:cNvGrpSpPr/>
          <p:nvPr userDrawn="1"/>
        </p:nvGrpSpPr>
        <p:grpSpPr>
          <a:xfrm>
            <a:off x="12039601" y="37414"/>
            <a:ext cx="152399" cy="926224"/>
            <a:chOff x="23980597" y="99678"/>
            <a:chExt cx="406451" cy="2467645"/>
          </a:xfrm>
        </p:grpSpPr>
        <p:pic>
          <p:nvPicPr>
            <p:cNvPr id="3" name="Image 13" descr=" ">
              <a:extLst>
                <a:ext uri="{FF2B5EF4-FFF2-40B4-BE49-F238E27FC236}">
                  <a16:creationId xmlns:a16="http://schemas.microsoft.com/office/drawing/2014/main" id="{F1A58F9A-D7BD-1D87-3B71-A1EA08CB10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80597" y="1623678"/>
              <a:ext cx="406451" cy="943645"/>
            </a:xfrm>
            <a:prstGeom prst="rect">
              <a:avLst/>
            </a:prstGeom>
          </p:spPr>
        </p:pic>
        <p:pic>
          <p:nvPicPr>
            <p:cNvPr id="4" name="Image 14" descr=" ">
              <a:extLst>
                <a:ext uri="{FF2B5EF4-FFF2-40B4-BE49-F238E27FC236}">
                  <a16:creationId xmlns:a16="http://schemas.microsoft.com/office/drawing/2014/main" id="{BD3012BD-98BF-FF6E-27F3-9A59B8BCF0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80597" y="861678"/>
              <a:ext cx="406451" cy="943645"/>
            </a:xfrm>
            <a:prstGeom prst="rect">
              <a:avLst/>
            </a:prstGeom>
          </p:spPr>
        </p:pic>
        <p:pic>
          <p:nvPicPr>
            <p:cNvPr id="5" name="Image 15" descr=" ">
              <a:extLst>
                <a:ext uri="{FF2B5EF4-FFF2-40B4-BE49-F238E27FC236}">
                  <a16:creationId xmlns:a16="http://schemas.microsoft.com/office/drawing/2014/main" id="{B346C174-93C4-6F00-5811-D7A03B1007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980597" y="99678"/>
              <a:ext cx="406451" cy="943645"/>
            </a:xfrm>
            <a:prstGeom prst="rect">
              <a:avLst/>
            </a:prstGeom>
          </p:spPr>
        </p:pic>
      </p:grpSp>
      <p:grpSp>
        <p:nvGrpSpPr>
          <p:cNvPr id="6" name="Group 5">
            <a:extLst>
              <a:ext uri="{FF2B5EF4-FFF2-40B4-BE49-F238E27FC236}">
                <a16:creationId xmlns:a16="http://schemas.microsoft.com/office/drawing/2014/main" id="{3F623164-CB1E-2BEA-C7DB-81A06ADAA56D}"/>
              </a:ext>
            </a:extLst>
          </p:cNvPr>
          <p:cNvGrpSpPr/>
          <p:nvPr userDrawn="1"/>
        </p:nvGrpSpPr>
        <p:grpSpPr>
          <a:xfrm>
            <a:off x="0" y="5931776"/>
            <a:ext cx="142874" cy="926224"/>
            <a:chOff x="0" y="11148678"/>
            <a:chExt cx="381048" cy="2467645"/>
          </a:xfrm>
        </p:grpSpPr>
        <p:pic>
          <p:nvPicPr>
            <p:cNvPr id="8" name="Image 0" descr=" ">
              <a:extLst>
                <a:ext uri="{FF2B5EF4-FFF2-40B4-BE49-F238E27FC236}">
                  <a16:creationId xmlns:a16="http://schemas.microsoft.com/office/drawing/2014/main" id="{3FB1151B-A756-B156-81A5-97322A2A90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2678"/>
              <a:ext cx="381048" cy="943645"/>
            </a:xfrm>
            <a:prstGeom prst="rect">
              <a:avLst/>
            </a:prstGeom>
          </p:spPr>
        </p:pic>
        <p:pic>
          <p:nvPicPr>
            <p:cNvPr id="9" name="Image 1" descr=" ">
              <a:extLst>
                <a:ext uri="{FF2B5EF4-FFF2-40B4-BE49-F238E27FC236}">
                  <a16:creationId xmlns:a16="http://schemas.microsoft.com/office/drawing/2014/main" id="{F1305184-A216-5DB5-ADCA-68F06148B0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1910678"/>
              <a:ext cx="381048" cy="943645"/>
            </a:xfrm>
            <a:prstGeom prst="rect">
              <a:avLst/>
            </a:prstGeom>
          </p:spPr>
        </p:pic>
        <p:pic>
          <p:nvPicPr>
            <p:cNvPr id="10" name="Image 8" descr=" ">
              <a:extLst>
                <a:ext uri="{FF2B5EF4-FFF2-40B4-BE49-F238E27FC236}">
                  <a16:creationId xmlns:a16="http://schemas.microsoft.com/office/drawing/2014/main" id="{B495F97B-5D83-F6C6-C0C8-ADB259DDB2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11148678"/>
              <a:ext cx="381048" cy="943645"/>
            </a:xfrm>
            <a:prstGeom prst="rect">
              <a:avLst/>
            </a:prstGeom>
          </p:spPr>
        </p:pic>
      </p:grpSp>
      <p:sp>
        <p:nvSpPr>
          <p:cNvPr id="16" name="Text Placeholder 15">
            <a:extLst>
              <a:ext uri="{FF2B5EF4-FFF2-40B4-BE49-F238E27FC236}">
                <a16:creationId xmlns:a16="http://schemas.microsoft.com/office/drawing/2014/main" id="{F556288C-D898-16D0-E879-3478D01ABA27}"/>
              </a:ext>
            </a:extLst>
          </p:cNvPr>
          <p:cNvSpPr>
            <a:spLocks noGrp="1"/>
          </p:cNvSpPr>
          <p:nvPr>
            <p:ph type="body" sz="quarter" idx="11" hasCustomPrompt="1"/>
          </p:nvPr>
        </p:nvSpPr>
        <p:spPr>
          <a:xfrm>
            <a:off x="876300" y="685800"/>
            <a:ext cx="10668000" cy="423863"/>
          </a:xfrm>
        </p:spPr>
        <p:txBody>
          <a:bodyPr/>
          <a:lstStyle>
            <a:lvl1pPr>
              <a:defRPr b="0">
                <a:latin typeface="+mj-lt"/>
              </a:defRPr>
            </a:lvl1pPr>
          </a:lstStyle>
          <a:p>
            <a:pPr lvl="0"/>
            <a:r>
              <a:rPr lang="en-US"/>
              <a:t>Subtitle goes here. Delete if not needed.</a:t>
            </a:r>
          </a:p>
        </p:txBody>
      </p:sp>
      <p:sp>
        <p:nvSpPr>
          <p:cNvPr id="11" name="TextBox 10">
            <a:extLst>
              <a:ext uri="{FF2B5EF4-FFF2-40B4-BE49-F238E27FC236}">
                <a16:creationId xmlns:a16="http://schemas.microsoft.com/office/drawing/2014/main" id="{FD2F5E56-0341-5B5E-BE6E-76891A27D3F0}"/>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12" name="TextBox 11">
            <a:extLst>
              <a:ext uri="{FF2B5EF4-FFF2-40B4-BE49-F238E27FC236}">
                <a16:creationId xmlns:a16="http://schemas.microsoft.com/office/drawing/2014/main" id="{33692CCB-FCB4-27A4-4399-54E09340CEC2}"/>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13" name="TextBox 12">
            <a:extLst>
              <a:ext uri="{FF2B5EF4-FFF2-40B4-BE49-F238E27FC236}">
                <a16:creationId xmlns:a16="http://schemas.microsoft.com/office/drawing/2014/main" id="{93CF5A36-3E9E-8385-09E1-2A5286F1902A}"/>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1317383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with 4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021705"/>
            <a:ext cx="790996" cy="1836295"/>
          </a:xfrm>
          <a:prstGeom prst="rect">
            <a:avLst/>
          </a:prstGeom>
        </p:spPr>
      </p:pic>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5EA85B65-C767-7D40-C57C-3BE070C19F64}"/>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36C3637C-991B-7CF4-D0BF-DF6DA807E5E0}"/>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9B1B50E6-DDBF-6B49-AE29-4E01AD20AED0}"/>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228776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with 5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8" name="Group 27">
            <a:extLst>
              <a:ext uri="{FF2B5EF4-FFF2-40B4-BE49-F238E27FC236}">
                <a16:creationId xmlns:a16="http://schemas.microsoft.com/office/drawing/2014/main" id="{68B8E3D6-4E21-7C69-0FFA-1644B124BC84}"/>
              </a:ext>
            </a:extLst>
          </p:cNvPr>
          <p:cNvGrpSpPr/>
          <p:nvPr userDrawn="1"/>
        </p:nvGrpSpPr>
        <p:grpSpPr>
          <a:xfrm>
            <a:off x="820597" y="4454951"/>
            <a:ext cx="539767" cy="540271"/>
            <a:chOff x="880558" y="1333499"/>
            <a:chExt cx="539767" cy="540271"/>
          </a:xfrm>
        </p:grpSpPr>
        <p:sp>
          <p:nvSpPr>
            <p:cNvPr id="29" name="Shape 24">
              <a:extLst>
                <a:ext uri="{FF2B5EF4-FFF2-40B4-BE49-F238E27FC236}">
                  <a16:creationId xmlns:a16="http://schemas.microsoft.com/office/drawing/2014/main" id="{13464B1B-0A16-2141-3328-C0256405C355}"/>
                </a:ext>
              </a:extLst>
            </p:cNvPr>
            <p:cNvSpPr/>
            <p:nvPr userDrawn="1"/>
          </p:nvSpPr>
          <p:spPr>
            <a:xfrm>
              <a:off x="926823" y="1379808"/>
              <a:ext cx="447236" cy="447652"/>
            </a:xfrm>
            <a:prstGeom prst="roundRect">
              <a:avLst>
                <a:gd name="adj" fmla="val 172552"/>
              </a:avLst>
            </a:prstGeom>
            <a:solidFill>
              <a:schemeClr val="accent6"/>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5</a:t>
              </a:r>
            </a:p>
          </p:txBody>
        </p:sp>
        <p:pic>
          <p:nvPicPr>
            <p:cNvPr id="30" name="Image 10" descr=" ">
              <a:extLst>
                <a:ext uri="{FF2B5EF4-FFF2-40B4-BE49-F238E27FC236}">
                  <a16:creationId xmlns:a16="http://schemas.microsoft.com/office/drawing/2014/main" id="{1D1389CB-36CA-4240-A471-E30933C1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021705"/>
            <a:ext cx="790996" cy="1836295"/>
          </a:xfrm>
          <a:prstGeom prst="rect">
            <a:avLst/>
          </a:prstGeom>
        </p:spPr>
      </p:pic>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52" name="TextBox 51">
            <a:extLst>
              <a:ext uri="{FF2B5EF4-FFF2-40B4-BE49-F238E27FC236}">
                <a16:creationId xmlns:a16="http://schemas.microsoft.com/office/drawing/2014/main" id="{7A6E9101-C5A6-5935-ABA5-9DCDEA1CC693}"/>
              </a:ext>
            </a:extLst>
          </p:cNvPr>
          <p:cNvSpPr txBox="1"/>
          <p:nvPr userDrawn="1"/>
        </p:nvSpPr>
        <p:spPr>
          <a:xfrm>
            <a:off x="11002780" y="206489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5</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6" name="Text Placeholder 60">
            <a:extLst>
              <a:ext uri="{FF2B5EF4-FFF2-40B4-BE49-F238E27FC236}">
                <a16:creationId xmlns:a16="http://schemas.microsoft.com/office/drawing/2014/main" id="{7570E0C5-73AE-4014-1B57-C59C6B83BCAA}"/>
              </a:ext>
            </a:extLst>
          </p:cNvPr>
          <p:cNvSpPr>
            <a:spLocks noGrp="1"/>
          </p:cNvSpPr>
          <p:nvPr>
            <p:ph type="body" sz="quarter" idx="16"/>
          </p:nvPr>
        </p:nvSpPr>
        <p:spPr>
          <a:xfrm>
            <a:off x="1574618" y="4446644"/>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5A685EE0-163C-36C0-5771-8C14105ABABE}"/>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B5FDA748-4F99-7C63-C69A-F114CD16C968}"/>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AA1FB318-6FCD-5E7A-6ABB-4874D4F56C47}"/>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176238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with 6 item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B2B0C47-9AE1-D1F7-504E-A42EC0AF2EBA}"/>
              </a:ext>
            </a:extLst>
          </p:cNvPr>
          <p:cNvSpPr>
            <a:spLocks noGrp="1"/>
          </p:cNvSpPr>
          <p:nvPr>
            <p:ph type="title"/>
          </p:nvPr>
        </p:nvSpPr>
        <p:spPr>
          <a:xfrm>
            <a:off x="878840" y="258580"/>
            <a:ext cx="7965357" cy="939800"/>
          </a:xfrm>
        </p:spPr>
        <p:txBody>
          <a:bodyPr/>
          <a:lstStyle/>
          <a:p>
            <a:r>
              <a:rPr lang="en-US"/>
              <a:t>Click to edit Master title style</a:t>
            </a:r>
          </a:p>
        </p:txBody>
      </p:sp>
      <p:grpSp>
        <p:nvGrpSpPr>
          <p:cNvPr id="18" name="Group 17">
            <a:extLst>
              <a:ext uri="{FF2B5EF4-FFF2-40B4-BE49-F238E27FC236}">
                <a16:creationId xmlns:a16="http://schemas.microsoft.com/office/drawing/2014/main" id="{0C7CC3D7-C31D-A957-48F4-62189E44DB6F}"/>
              </a:ext>
            </a:extLst>
          </p:cNvPr>
          <p:cNvGrpSpPr/>
          <p:nvPr userDrawn="1"/>
        </p:nvGrpSpPr>
        <p:grpSpPr>
          <a:xfrm>
            <a:off x="820597" y="1333499"/>
            <a:ext cx="539767" cy="540271"/>
            <a:chOff x="880558" y="1333499"/>
            <a:chExt cx="539767" cy="540271"/>
          </a:xfrm>
        </p:grpSpPr>
        <p:sp>
          <p:nvSpPr>
            <p:cNvPr id="5" name="Shape 24">
              <a:extLst>
                <a:ext uri="{FF2B5EF4-FFF2-40B4-BE49-F238E27FC236}">
                  <a16:creationId xmlns:a16="http://schemas.microsoft.com/office/drawing/2014/main" id="{25538246-D08E-4C4B-C731-09B594F968D5}"/>
                </a:ext>
              </a:extLst>
            </p:cNvPr>
            <p:cNvSpPr/>
            <p:nvPr userDrawn="1"/>
          </p:nvSpPr>
          <p:spPr>
            <a:xfrm>
              <a:off x="926823" y="1379808"/>
              <a:ext cx="447236" cy="447652"/>
            </a:xfrm>
            <a:prstGeom prst="roundRect">
              <a:avLst>
                <a:gd name="adj" fmla="val 172552"/>
              </a:avLst>
            </a:prstGeom>
            <a:solidFill>
              <a:srgbClr val="3D5AF3">
                <a:alpha val="100000"/>
              </a:srgbClr>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1</a:t>
              </a:r>
            </a:p>
          </p:txBody>
        </p:sp>
        <p:pic>
          <p:nvPicPr>
            <p:cNvPr id="10" name="Image 10" descr=" ">
              <a:extLst>
                <a:ext uri="{FF2B5EF4-FFF2-40B4-BE49-F238E27FC236}">
                  <a16:creationId xmlns:a16="http://schemas.microsoft.com/office/drawing/2014/main" id="{6B72C008-F966-6CE5-B1F4-2F401F84B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19" name="Group 18">
            <a:extLst>
              <a:ext uri="{FF2B5EF4-FFF2-40B4-BE49-F238E27FC236}">
                <a16:creationId xmlns:a16="http://schemas.microsoft.com/office/drawing/2014/main" id="{0C204830-532C-2C77-6D19-6B5E80960597}"/>
              </a:ext>
            </a:extLst>
          </p:cNvPr>
          <p:cNvGrpSpPr/>
          <p:nvPr userDrawn="1"/>
        </p:nvGrpSpPr>
        <p:grpSpPr>
          <a:xfrm>
            <a:off x="820597" y="2113862"/>
            <a:ext cx="539767" cy="540271"/>
            <a:chOff x="880558" y="1333499"/>
            <a:chExt cx="539767" cy="540271"/>
          </a:xfrm>
        </p:grpSpPr>
        <p:sp>
          <p:nvSpPr>
            <p:cNvPr id="20" name="Shape 24">
              <a:extLst>
                <a:ext uri="{FF2B5EF4-FFF2-40B4-BE49-F238E27FC236}">
                  <a16:creationId xmlns:a16="http://schemas.microsoft.com/office/drawing/2014/main" id="{1C90A06E-3EB5-6735-DA13-1C3CCBB9F9C5}"/>
                </a:ext>
              </a:extLst>
            </p:cNvPr>
            <p:cNvSpPr/>
            <p:nvPr userDrawn="1"/>
          </p:nvSpPr>
          <p:spPr>
            <a:xfrm>
              <a:off x="926823" y="1379808"/>
              <a:ext cx="447236" cy="447652"/>
            </a:xfrm>
            <a:prstGeom prst="roundRect">
              <a:avLst>
                <a:gd name="adj" fmla="val 172552"/>
              </a:avLst>
            </a:prstGeom>
            <a:solidFill>
              <a:schemeClr val="accent2"/>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2</a:t>
              </a:r>
            </a:p>
          </p:txBody>
        </p:sp>
        <p:pic>
          <p:nvPicPr>
            <p:cNvPr id="21" name="Image 10" descr=" ">
              <a:extLst>
                <a:ext uri="{FF2B5EF4-FFF2-40B4-BE49-F238E27FC236}">
                  <a16:creationId xmlns:a16="http://schemas.microsoft.com/office/drawing/2014/main" id="{F6B3B7CD-36C2-4C36-E4AE-81CBA337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2" name="Group 21">
            <a:extLst>
              <a:ext uri="{FF2B5EF4-FFF2-40B4-BE49-F238E27FC236}">
                <a16:creationId xmlns:a16="http://schemas.microsoft.com/office/drawing/2014/main" id="{CF80F1D6-F8DF-0357-C9B4-FEB33D373F81}"/>
              </a:ext>
            </a:extLst>
          </p:cNvPr>
          <p:cNvGrpSpPr/>
          <p:nvPr userDrawn="1"/>
        </p:nvGrpSpPr>
        <p:grpSpPr>
          <a:xfrm>
            <a:off x="820597" y="2894225"/>
            <a:ext cx="539767" cy="540271"/>
            <a:chOff x="880558" y="1333499"/>
            <a:chExt cx="539767" cy="540271"/>
          </a:xfrm>
        </p:grpSpPr>
        <p:sp>
          <p:nvSpPr>
            <p:cNvPr id="23" name="Shape 24">
              <a:extLst>
                <a:ext uri="{FF2B5EF4-FFF2-40B4-BE49-F238E27FC236}">
                  <a16:creationId xmlns:a16="http://schemas.microsoft.com/office/drawing/2014/main" id="{B2B97E98-A686-817C-BD9C-0D0D87367374}"/>
                </a:ext>
              </a:extLst>
            </p:cNvPr>
            <p:cNvSpPr/>
            <p:nvPr userDrawn="1"/>
          </p:nvSpPr>
          <p:spPr>
            <a:xfrm>
              <a:off x="926823" y="1379808"/>
              <a:ext cx="447236" cy="447652"/>
            </a:xfrm>
            <a:prstGeom prst="roundRect">
              <a:avLst>
                <a:gd name="adj" fmla="val 172552"/>
              </a:avLst>
            </a:prstGeom>
            <a:solidFill>
              <a:schemeClr val="accent1"/>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3</a:t>
              </a:r>
            </a:p>
          </p:txBody>
        </p:sp>
        <p:pic>
          <p:nvPicPr>
            <p:cNvPr id="24" name="Image 10" descr=" ">
              <a:extLst>
                <a:ext uri="{FF2B5EF4-FFF2-40B4-BE49-F238E27FC236}">
                  <a16:creationId xmlns:a16="http://schemas.microsoft.com/office/drawing/2014/main" id="{31029A9E-C786-53EC-2C65-C35A3A453E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5" name="Group 24">
            <a:extLst>
              <a:ext uri="{FF2B5EF4-FFF2-40B4-BE49-F238E27FC236}">
                <a16:creationId xmlns:a16="http://schemas.microsoft.com/office/drawing/2014/main" id="{ABA70CE0-CDF4-BB5D-612C-CE7610E8C460}"/>
              </a:ext>
            </a:extLst>
          </p:cNvPr>
          <p:cNvGrpSpPr/>
          <p:nvPr userDrawn="1"/>
        </p:nvGrpSpPr>
        <p:grpSpPr>
          <a:xfrm>
            <a:off x="820597" y="3674588"/>
            <a:ext cx="539767" cy="540271"/>
            <a:chOff x="880558" y="1333499"/>
            <a:chExt cx="539767" cy="540271"/>
          </a:xfrm>
        </p:grpSpPr>
        <p:sp>
          <p:nvSpPr>
            <p:cNvPr id="26" name="Shape 24">
              <a:extLst>
                <a:ext uri="{FF2B5EF4-FFF2-40B4-BE49-F238E27FC236}">
                  <a16:creationId xmlns:a16="http://schemas.microsoft.com/office/drawing/2014/main" id="{7098427D-2DE2-8116-B525-8D7A9725FF64}"/>
                </a:ext>
              </a:extLst>
            </p:cNvPr>
            <p:cNvSpPr/>
            <p:nvPr userDrawn="1"/>
          </p:nvSpPr>
          <p:spPr>
            <a:xfrm>
              <a:off x="926823" y="1379808"/>
              <a:ext cx="447236" cy="447652"/>
            </a:xfrm>
            <a:prstGeom prst="roundRect">
              <a:avLst>
                <a:gd name="adj" fmla="val 172552"/>
              </a:avLst>
            </a:prstGeom>
            <a:solidFill>
              <a:schemeClr val="accent5"/>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4</a:t>
              </a:r>
            </a:p>
          </p:txBody>
        </p:sp>
        <p:pic>
          <p:nvPicPr>
            <p:cNvPr id="27" name="Image 10" descr=" ">
              <a:extLst>
                <a:ext uri="{FF2B5EF4-FFF2-40B4-BE49-F238E27FC236}">
                  <a16:creationId xmlns:a16="http://schemas.microsoft.com/office/drawing/2014/main" id="{4787456D-E398-160F-EB91-D5F7B0BAFC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28" name="Group 27">
            <a:extLst>
              <a:ext uri="{FF2B5EF4-FFF2-40B4-BE49-F238E27FC236}">
                <a16:creationId xmlns:a16="http://schemas.microsoft.com/office/drawing/2014/main" id="{68B8E3D6-4E21-7C69-0FFA-1644B124BC84}"/>
              </a:ext>
            </a:extLst>
          </p:cNvPr>
          <p:cNvGrpSpPr/>
          <p:nvPr userDrawn="1"/>
        </p:nvGrpSpPr>
        <p:grpSpPr>
          <a:xfrm>
            <a:off x="820597" y="4454951"/>
            <a:ext cx="539767" cy="540271"/>
            <a:chOff x="880558" y="1333499"/>
            <a:chExt cx="539767" cy="540271"/>
          </a:xfrm>
        </p:grpSpPr>
        <p:sp>
          <p:nvSpPr>
            <p:cNvPr id="29" name="Shape 24">
              <a:extLst>
                <a:ext uri="{FF2B5EF4-FFF2-40B4-BE49-F238E27FC236}">
                  <a16:creationId xmlns:a16="http://schemas.microsoft.com/office/drawing/2014/main" id="{13464B1B-0A16-2141-3328-C0256405C355}"/>
                </a:ext>
              </a:extLst>
            </p:cNvPr>
            <p:cNvSpPr/>
            <p:nvPr userDrawn="1"/>
          </p:nvSpPr>
          <p:spPr>
            <a:xfrm>
              <a:off x="926823" y="1379808"/>
              <a:ext cx="447236" cy="447652"/>
            </a:xfrm>
            <a:prstGeom prst="roundRect">
              <a:avLst>
                <a:gd name="adj" fmla="val 172552"/>
              </a:avLst>
            </a:prstGeom>
            <a:solidFill>
              <a:schemeClr val="accent6"/>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5</a:t>
              </a:r>
            </a:p>
          </p:txBody>
        </p:sp>
        <p:pic>
          <p:nvPicPr>
            <p:cNvPr id="30" name="Image 10" descr=" ">
              <a:extLst>
                <a:ext uri="{FF2B5EF4-FFF2-40B4-BE49-F238E27FC236}">
                  <a16:creationId xmlns:a16="http://schemas.microsoft.com/office/drawing/2014/main" id="{1D1389CB-36CA-4240-A471-E30933C1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grpSp>
        <p:nvGrpSpPr>
          <p:cNvPr id="31" name="Group 30">
            <a:extLst>
              <a:ext uri="{FF2B5EF4-FFF2-40B4-BE49-F238E27FC236}">
                <a16:creationId xmlns:a16="http://schemas.microsoft.com/office/drawing/2014/main" id="{FEE18161-5D84-E793-52A1-1ADF0C259BF3}"/>
              </a:ext>
            </a:extLst>
          </p:cNvPr>
          <p:cNvGrpSpPr/>
          <p:nvPr userDrawn="1"/>
        </p:nvGrpSpPr>
        <p:grpSpPr>
          <a:xfrm>
            <a:off x="820597" y="5235315"/>
            <a:ext cx="539767" cy="540271"/>
            <a:chOff x="880558" y="1333499"/>
            <a:chExt cx="539767" cy="540271"/>
          </a:xfrm>
        </p:grpSpPr>
        <p:sp>
          <p:nvSpPr>
            <p:cNvPr id="32" name="Shape 24">
              <a:extLst>
                <a:ext uri="{FF2B5EF4-FFF2-40B4-BE49-F238E27FC236}">
                  <a16:creationId xmlns:a16="http://schemas.microsoft.com/office/drawing/2014/main" id="{30F6BB62-B0E2-8C7E-C6B3-14B78F8EA628}"/>
                </a:ext>
              </a:extLst>
            </p:cNvPr>
            <p:cNvSpPr/>
            <p:nvPr userDrawn="1"/>
          </p:nvSpPr>
          <p:spPr>
            <a:xfrm>
              <a:off x="926823" y="1379808"/>
              <a:ext cx="447236" cy="447652"/>
            </a:xfrm>
            <a:prstGeom prst="roundRect">
              <a:avLst>
                <a:gd name="adj" fmla="val 172552"/>
              </a:avLst>
            </a:prstGeom>
            <a:solidFill>
              <a:schemeClr val="accent3"/>
            </a:solidFill>
            <a:ln/>
          </p:spPr>
          <p:txBody>
            <a:bodyPr lIns="0" tIns="0" rIns="0" bIns="18288" anchor="ctr">
              <a:noAutofit/>
            </a:bodyPr>
            <a:lstStyle/>
            <a:p>
              <a:pPr algn="ctr"/>
              <a:r>
                <a:rPr lang="en-US" sz="1600" b="1" i="0">
                  <a:solidFill>
                    <a:schemeClr val="bg1"/>
                  </a:solidFill>
                  <a:latin typeface="Arial" panose="020B0604020202020204" pitchFamily="34" charset="0"/>
                  <a:cs typeface="Arial" panose="020B0604020202020204" pitchFamily="34" charset="0"/>
                </a:rPr>
                <a:t>6</a:t>
              </a:r>
            </a:p>
          </p:txBody>
        </p:sp>
        <p:pic>
          <p:nvPicPr>
            <p:cNvPr id="33" name="Image 10" descr=" ">
              <a:extLst>
                <a:ext uri="{FF2B5EF4-FFF2-40B4-BE49-F238E27FC236}">
                  <a16:creationId xmlns:a16="http://schemas.microsoft.com/office/drawing/2014/main" id="{04022C76-F6AE-4D74-B452-F5D1567161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0558" y="1333499"/>
              <a:ext cx="539767" cy="540271"/>
            </a:xfrm>
            <a:prstGeom prst="rect">
              <a:avLst/>
            </a:prstGeom>
          </p:spPr>
        </p:pic>
      </p:grpSp>
      <p:pic>
        <p:nvPicPr>
          <p:cNvPr id="34" name="Image 0">
            <a:extLst>
              <a:ext uri="{FF2B5EF4-FFF2-40B4-BE49-F238E27FC236}">
                <a16:creationId xmlns:a16="http://schemas.microsoft.com/office/drawing/2014/main" id="{BB4C42C9-83C3-392F-8923-98D23A50586E}"/>
              </a:ext>
            </a:extLst>
          </p:cNvPr>
          <p:cNvPicPr/>
          <p:nvPr userDrawn="1"/>
        </p:nvPicPr>
        <p:blipFill>
          <a:blip r:embed="rId3" cstate="screen">
            <a:extLst>
              <a:ext uri="{28A0092B-C50C-407E-A947-70E740481C1C}">
                <a14:useLocalDpi xmlns:a14="http://schemas.microsoft.com/office/drawing/2010/main"/>
              </a:ext>
            </a:extLst>
          </a:blip>
          <a:srcRect/>
          <a:stretch/>
        </p:blipFill>
        <p:spPr>
          <a:xfrm>
            <a:off x="7444645" y="532151"/>
            <a:ext cx="4747355" cy="6325631"/>
          </a:xfrm>
          <a:prstGeom prst="rect">
            <a:avLst/>
          </a:prstGeom>
        </p:spPr>
      </p:pic>
      <p:pic>
        <p:nvPicPr>
          <p:cNvPr id="35" name="Image 2" descr=" ">
            <a:extLst>
              <a:ext uri="{FF2B5EF4-FFF2-40B4-BE49-F238E27FC236}">
                <a16:creationId xmlns:a16="http://schemas.microsoft.com/office/drawing/2014/main" id="{601C28BB-220F-5C91-7C30-CDBB3EE1ABCA}"/>
              </a:ext>
            </a:extLst>
          </p:cNvPr>
          <p:cNvPicPr/>
          <p:nvPr userDrawn="1"/>
        </p:nvPicPr>
        <p:blipFill>
          <a:blip>
            <a:extLst>
              <a:ext uri="{96DAC541-7B7A-43D3-8B79-37D633B846F1}">
                <asvg:svgBlip xmlns:asvg="http://schemas.microsoft.com/office/drawing/2016/SVG/main" r:embed="rId4"/>
              </a:ext>
            </a:extLst>
          </a:blip>
          <a:stretch>
            <a:fillRect/>
          </a:stretch>
        </p:blipFill>
        <p:spPr>
          <a:xfrm>
            <a:off x="10602457" y="1896256"/>
            <a:ext cx="1600810" cy="915600"/>
          </a:xfrm>
          <a:prstGeom prst="rect">
            <a:avLst/>
          </a:prstGeom>
        </p:spPr>
      </p:pic>
      <p:pic>
        <p:nvPicPr>
          <p:cNvPr id="36" name="Image 3" descr=" ">
            <a:extLst>
              <a:ext uri="{FF2B5EF4-FFF2-40B4-BE49-F238E27FC236}">
                <a16:creationId xmlns:a16="http://schemas.microsoft.com/office/drawing/2014/main" id="{6CB6C8BC-5713-5677-4F4E-F9FA2B81CA6D}"/>
              </a:ext>
            </a:extLst>
          </p:cNvPr>
          <p:cNvPicPr/>
          <p:nvPr userDrawn="1"/>
        </p:nvPicPr>
        <p:blipFill>
          <a:blip>
            <a:extLst>
              <a:ext uri="{96DAC541-7B7A-43D3-8B79-37D633B846F1}">
                <asvg:svgBlip xmlns:asvg="http://schemas.microsoft.com/office/drawing/2016/SVG/main" r:embed="rId5"/>
              </a:ext>
            </a:extLst>
          </a:blip>
          <a:stretch>
            <a:fillRect/>
          </a:stretch>
        </p:blipFill>
        <p:spPr>
          <a:xfrm>
            <a:off x="9815010" y="3257821"/>
            <a:ext cx="1570020" cy="897990"/>
          </a:xfrm>
          <a:prstGeom prst="rect">
            <a:avLst/>
          </a:prstGeom>
        </p:spPr>
      </p:pic>
      <p:pic>
        <p:nvPicPr>
          <p:cNvPr id="37" name="Image 4" descr=" ">
            <a:extLst>
              <a:ext uri="{FF2B5EF4-FFF2-40B4-BE49-F238E27FC236}">
                <a16:creationId xmlns:a16="http://schemas.microsoft.com/office/drawing/2014/main" id="{3757EFC7-5580-6D6D-70FC-3B07890B21F6}"/>
              </a:ext>
            </a:extLst>
          </p:cNvPr>
          <p:cNvPicPr/>
          <p:nvPr userDrawn="1"/>
        </p:nvPicPr>
        <p:blipFill>
          <a:blip>
            <a:extLst>
              <a:ext uri="{96DAC541-7B7A-43D3-8B79-37D633B846F1}">
                <asvg:svgBlip xmlns:asvg="http://schemas.microsoft.com/office/drawing/2016/SVG/main" r:embed="rId6"/>
              </a:ext>
            </a:extLst>
          </a:blip>
          <a:stretch>
            <a:fillRect/>
          </a:stretch>
        </p:blipFill>
        <p:spPr>
          <a:xfrm>
            <a:off x="9020065" y="3702570"/>
            <a:ext cx="1579665" cy="899410"/>
          </a:xfrm>
          <a:prstGeom prst="rect">
            <a:avLst/>
          </a:prstGeom>
        </p:spPr>
      </p:pic>
      <p:pic>
        <p:nvPicPr>
          <p:cNvPr id="38" name="Image 5" descr=" ">
            <a:extLst>
              <a:ext uri="{FF2B5EF4-FFF2-40B4-BE49-F238E27FC236}">
                <a16:creationId xmlns:a16="http://schemas.microsoft.com/office/drawing/2014/main" id="{E91D3DCE-E90E-1183-BB0F-1FB1141C6632}"/>
              </a:ext>
            </a:extLst>
          </p:cNvPr>
          <p:cNvPicPr/>
          <p:nvPr userDrawn="1"/>
        </p:nvPicPr>
        <p:blipFill>
          <a:blip>
            <a:extLst>
              <a:ext uri="{96DAC541-7B7A-43D3-8B79-37D633B846F1}">
                <asvg:svgBlip xmlns:asvg="http://schemas.microsoft.com/office/drawing/2016/SVG/main" r:embed="rId7"/>
              </a:ext>
            </a:extLst>
          </a:blip>
          <a:stretch>
            <a:fillRect/>
          </a:stretch>
        </p:blipFill>
        <p:spPr>
          <a:xfrm>
            <a:off x="10600884" y="2345961"/>
            <a:ext cx="799136" cy="1371223"/>
          </a:xfrm>
          <a:prstGeom prst="rect">
            <a:avLst/>
          </a:prstGeom>
        </p:spPr>
      </p:pic>
      <p:pic>
        <p:nvPicPr>
          <p:cNvPr id="39" name="Image 6" descr=" ">
            <a:extLst>
              <a:ext uri="{FF2B5EF4-FFF2-40B4-BE49-F238E27FC236}">
                <a16:creationId xmlns:a16="http://schemas.microsoft.com/office/drawing/2014/main" id="{A0B770ED-2C9C-F954-B6CC-07302F38F6A8}"/>
              </a:ext>
            </a:extLst>
          </p:cNvPr>
          <p:cNvPicPr/>
          <p:nvPr userDrawn="1"/>
        </p:nvPicPr>
        <p:blipFill>
          <a:blip>
            <a:extLst>
              <a:ext uri="{96DAC541-7B7A-43D3-8B79-37D633B846F1}">
                <asvg:svgBlip xmlns:asvg="http://schemas.microsoft.com/office/drawing/2016/SVG/main" r:embed="rId8"/>
              </a:ext>
            </a:extLst>
          </a:blip>
          <a:stretch>
            <a:fillRect/>
          </a:stretch>
        </p:blipFill>
        <p:spPr>
          <a:xfrm>
            <a:off x="9027560" y="4146623"/>
            <a:ext cx="789545" cy="1354767"/>
          </a:xfrm>
          <a:prstGeom prst="rect">
            <a:avLst/>
          </a:prstGeom>
        </p:spPr>
      </p:pic>
      <p:pic>
        <p:nvPicPr>
          <p:cNvPr id="40" name="Image 1" descr=" ">
            <a:extLst>
              <a:ext uri="{FF2B5EF4-FFF2-40B4-BE49-F238E27FC236}">
                <a16:creationId xmlns:a16="http://schemas.microsoft.com/office/drawing/2014/main" id="{95AE3AE3-0ED6-BC4F-277D-BBEFF7578392}"/>
              </a:ext>
            </a:extLst>
          </p:cNvPr>
          <p:cNvPicPr/>
          <p:nvPr userDrawn="1"/>
        </p:nvPicPr>
        <p:blipFill>
          <a:blip>
            <a:extLst>
              <a:ext uri="{96DAC541-7B7A-43D3-8B79-37D633B846F1}">
                <asvg:svgBlip xmlns:asvg="http://schemas.microsoft.com/office/drawing/2016/SVG/main" r:embed="rId9"/>
              </a:ext>
            </a:extLst>
          </a:blip>
          <a:stretch>
            <a:fillRect/>
          </a:stretch>
        </p:blipFill>
        <p:spPr>
          <a:xfrm>
            <a:off x="9027561" y="5485130"/>
            <a:ext cx="790996" cy="1372870"/>
          </a:xfrm>
          <a:prstGeom prst="rect">
            <a:avLst/>
          </a:prstGeom>
        </p:spPr>
      </p:pic>
      <p:pic>
        <p:nvPicPr>
          <p:cNvPr id="46" name="Image 6" descr=" ">
            <a:extLst>
              <a:ext uri="{FF2B5EF4-FFF2-40B4-BE49-F238E27FC236}">
                <a16:creationId xmlns:a16="http://schemas.microsoft.com/office/drawing/2014/main" id="{2149BB66-55F1-7704-80B8-CA2D9EB24C84}"/>
              </a:ext>
            </a:extLst>
          </p:cNvPr>
          <p:cNvPicPr/>
          <p:nvPr userDrawn="1"/>
        </p:nvPicPr>
        <p:blipFill>
          <a:blip>
            <a:extLst>
              <a:ext uri="{96DAC541-7B7A-43D3-8B79-37D633B846F1}">
                <asvg:svgBlip xmlns:asvg="http://schemas.microsoft.com/office/drawing/2016/SVG/main" r:embed="rId10"/>
              </a:ext>
            </a:extLst>
          </a:blip>
          <a:stretch>
            <a:fillRect/>
          </a:stretch>
        </p:blipFill>
        <p:spPr>
          <a:xfrm>
            <a:off x="9027560" y="5036695"/>
            <a:ext cx="789545" cy="1371600"/>
          </a:xfrm>
          <a:prstGeom prst="rect">
            <a:avLst/>
          </a:prstGeom>
        </p:spPr>
      </p:pic>
      <p:sp>
        <p:nvSpPr>
          <p:cNvPr id="47" name="TextBox 46">
            <a:extLst>
              <a:ext uri="{FF2B5EF4-FFF2-40B4-BE49-F238E27FC236}">
                <a16:creationId xmlns:a16="http://schemas.microsoft.com/office/drawing/2014/main" id="{0FADEB7C-D756-2268-E696-F8079012A2B9}"/>
              </a:ext>
            </a:extLst>
          </p:cNvPr>
          <p:cNvSpPr txBox="1"/>
          <p:nvPr userDrawn="1"/>
        </p:nvSpPr>
        <p:spPr>
          <a:xfrm>
            <a:off x="9031575" y="544892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1</a:t>
            </a:r>
          </a:p>
        </p:txBody>
      </p:sp>
      <p:sp>
        <p:nvSpPr>
          <p:cNvPr id="48" name="TextBox 47">
            <a:extLst>
              <a:ext uri="{FF2B5EF4-FFF2-40B4-BE49-F238E27FC236}">
                <a16:creationId xmlns:a16="http://schemas.microsoft.com/office/drawing/2014/main" id="{768A3D58-2EC8-5F55-AC38-AE3210E6DB7A}"/>
              </a:ext>
            </a:extLst>
          </p:cNvPr>
          <p:cNvSpPr txBox="1"/>
          <p:nvPr userDrawn="1"/>
        </p:nvSpPr>
        <p:spPr>
          <a:xfrm>
            <a:off x="9031575" y="4548266"/>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2</a:t>
            </a:r>
          </a:p>
        </p:txBody>
      </p:sp>
      <p:sp>
        <p:nvSpPr>
          <p:cNvPr id="49" name="TextBox 48">
            <a:extLst>
              <a:ext uri="{FF2B5EF4-FFF2-40B4-BE49-F238E27FC236}">
                <a16:creationId xmlns:a16="http://schemas.microsoft.com/office/drawing/2014/main" id="{DECF15FA-549B-0DBE-3661-F1887A8A5BD5}"/>
              </a:ext>
            </a:extLst>
          </p:cNvPr>
          <p:cNvSpPr txBox="1"/>
          <p:nvPr userDrawn="1"/>
        </p:nvSpPr>
        <p:spPr>
          <a:xfrm>
            <a:off x="9410075" y="3886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3</a:t>
            </a:r>
          </a:p>
        </p:txBody>
      </p:sp>
      <p:sp>
        <p:nvSpPr>
          <p:cNvPr id="50" name="TextBox 49">
            <a:extLst>
              <a:ext uri="{FF2B5EF4-FFF2-40B4-BE49-F238E27FC236}">
                <a16:creationId xmlns:a16="http://schemas.microsoft.com/office/drawing/2014/main" id="{3C22D567-3E2E-3B40-923F-FA3178F785DF}"/>
              </a:ext>
            </a:extLst>
          </p:cNvPr>
          <p:cNvSpPr txBox="1"/>
          <p:nvPr userDrawn="1"/>
        </p:nvSpPr>
        <p:spPr>
          <a:xfrm>
            <a:off x="10210800" y="34290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4</a:t>
            </a:r>
          </a:p>
        </p:txBody>
      </p:sp>
      <p:sp>
        <p:nvSpPr>
          <p:cNvPr id="51" name="TextBox 50">
            <a:extLst>
              <a:ext uri="{FF2B5EF4-FFF2-40B4-BE49-F238E27FC236}">
                <a16:creationId xmlns:a16="http://schemas.microsoft.com/office/drawing/2014/main" id="{2C5227A7-DE95-8294-D245-4E996B6DC4E6}"/>
              </a:ext>
            </a:extLst>
          </p:cNvPr>
          <p:cNvSpPr txBox="1"/>
          <p:nvPr userDrawn="1"/>
        </p:nvSpPr>
        <p:spPr>
          <a:xfrm>
            <a:off x="10606790" y="2743200"/>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5</a:t>
            </a:r>
          </a:p>
        </p:txBody>
      </p:sp>
      <p:sp>
        <p:nvSpPr>
          <p:cNvPr id="52" name="TextBox 51">
            <a:extLst>
              <a:ext uri="{FF2B5EF4-FFF2-40B4-BE49-F238E27FC236}">
                <a16:creationId xmlns:a16="http://schemas.microsoft.com/office/drawing/2014/main" id="{7A6E9101-C5A6-5935-ABA5-9DCDEA1CC693}"/>
              </a:ext>
            </a:extLst>
          </p:cNvPr>
          <p:cNvSpPr txBox="1"/>
          <p:nvPr userDrawn="1"/>
        </p:nvSpPr>
        <p:spPr>
          <a:xfrm>
            <a:off x="11002780" y="2064895"/>
            <a:ext cx="779487" cy="553998"/>
          </a:xfrm>
          <a:prstGeom prst="rect">
            <a:avLst/>
          </a:prstGeom>
          <a:noFill/>
        </p:spPr>
        <p:txBody>
          <a:bodyPr wrap="square" rtlCol="0">
            <a:spAutoFit/>
          </a:bodyPr>
          <a:lstStyle/>
          <a:p>
            <a:pPr algn="ctr"/>
            <a:r>
              <a:rPr lang="en-US" sz="3000" b="1" i="0">
                <a:solidFill>
                  <a:schemeClr val="bg1"/>
                </a:solidFill>
                <a:latin typeface="Arial" panose="020B0604020202020204" pitchFamily="34" charset="0"/>
                <a:cs typeface="Arial" panose="020B0604020202020204" pitchFamily="34" charset="0"/>
              </a:rPr>
              <a:t>6</a:t>
            </a:r>
          </a:p>
        </p:txBody>
      </p:sp>
      <p:sp>
        <p:nvSpPr>
          <p:cNvPr id="61" name="Text Placeholder 60">
            <a:extLst>
              <a:ext uri="{FF2B5EF4-FFF2-40B4-BE49-F238E27FC236}">
                <a16:creationId xmlns:a16="http://schemas.microsoft.com/office/drawing/2014/main" id="{EA795BE0-1D7B-A58F-B1B4-8DFE97C7AC9C}"/>
              </a:ext>
            </a:extLst>
          </p:cNvPr>
          <p:cNvSpPr>
            <a:spLocks noGrp="1"/>
          </p:cNvSpPr>
          <p:nvPr>
            <p:ph type="body" sz="quarter" idx="11"/>
          </p:nvPr>
        </p:nvSpPr>
        <p:spPr>
          <a:xfrm>
            <a:off x="1574618" y="2117876"/>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2" name="Text Placeholder 60">
            <a:extLst>
              <a:ext uri="{FF2B5EF4-FFF2-40B4-BE49-F238E27FC236}">
                <a16:creationId xmlns:a16="http://schemas.microsoft.com/office/drawing/2014/main" id="{EDD72D39-786F-5A5D-7209-C81AC15C9CB1}"/>
              </a:ext>
            </a:extLst>
          </p:cNvPr>
          <p:cNvSpPr>
            <a:spLocks noGrp="1"/>
          </p:cNvSpPr>
          <p:nvPr>
            <p:ph type="body" sz="quarter" idx="12"/>
          </p:nvPr>
        </p:nvSpPr>
        <p:spPr>
          <a:xfrm>
            <a:off x="1574618" y="1341620"/>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3" name="Text Placeholder 60">
            <a:extLst>
              <a:ext uri="{FF2B5EF4-FFF2-40B4-BE49-F238E27FC236}">
                <a16:creationId xmlns:a16="http://schemas.microsoft.com/office/drawing/2014/main" id="{C3DF161B-118A-51FC-30F1-49BA6DBB7F91}"/>
              </a:ext>
            </a:extLst>
          </p:cNvPr>
          <p:cNvSpPr>
            <a:spLocks noGrp="1"/>
          </p:cNvSpPr>
          <p:nvPr>
            <p:ph type="body" sz="quarter" idx="13"/>
          </p:nvPr>
        </p:nvSpPr>
        <p:spPr>
          <a:xfrm>
            <a:off x="1574618" y="3670388"/>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4" name="Text Placeholder 60">
            <a:extLst>
              <a:ext uri="{FF2B5EF4-FFF2-40B4-BE49-F238E27FC236}">
                <a16:creationId xmlns:a16="http://schemas.microsoft.com/office/drawing/2014/main" id="{4EC04D48-6265-5561-5B75-9043F5D23604}"/>
              </a:ext>
            </a:extLst>
          </p:cNvPr>
          <p:cNvSpPr>
            <a:spLocks noGrp="1"/>
          </p:cNvSpPr>
          <p:nvPr>
            <p:ph type="body" sz="quarter" idx="14"/>
          </p:nvPr>
        </p:nvSpPr>
        <p:spPr>
          <a:xfrm>
            <a:off x="1574618" y="2894132"/>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5" name="Text Placeholder 60">
            <a:extLst>
              <a:ext uri="{FF2B5EF4-FFF2-40B4-BE49-F238E27FC236}">
                <a16:creationId xmlns:a16="http://schemas.microsoft.com/office/drawing/2014/main" id="{1D199757-AB6B-D975-9008-FD7ADA55AF6A}"/>
              </a:ext>
            </a:extLst>
          </p:cNvPr>
          <p:cNvSpPr>
            <a:spLocks noGrp="1"/>
          </p:cNvSpPr>
          <p:nvPr>
            <p:ph type="body" sz="quarter" idx="15"/>
          </p:nvPr>
        </p:nvSpPr>
        <p:spPr>
          <a:xfrm>
            <a:off x="1574618" y="5222901"/>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6" name="Text Placeholder 60">
            <a:extLst>
              <a:ext uri="{FF2B5EF4-FFF2-40B4-BE49-F238E27FC236}">
                <a16:creationId xmlns:a16="http://schemas.microsoft.com/office/drawing/2014/main" id="{7570E0C5-73AE-4014-1B57-C59C6B83BCAA}"/>
              </a:ext>
            </a:extLst>
          </p:cNvPr>
          <p:cNvSpPr>
            <a:spLocks noGrp="1"/>
          </p:cNvSpPr>
          <p:nvPr>
            <p:ph type="body" sz="quarter" idx="16"/>
          </p:nvPr>
        </p:nvSpPr>
        <p:spPr>
          <a:xfrm>
            <a:off x="1574618" y="4446644"/>
            <a:ext cx="5583237" cy="539750"/>
          </a:xfrm>
        </p:spPr>
        <p:txBody>
          <a:bodyPr bIns="18288" anchor="ctr"/>
          <a:lstStyle>
            <a:lvl1pPr marL="0" indent="0">
              <a:spcBef>
                <a:spcPts val="400"/>
              </a:spcBef>
              <a:buFont typeface="Arial" panose="020B0604020202020204" pitchFamily="34" charset="0"/>
              <a:buNone/>
              <a:defRPr sz="1600" b="0">
                <a:latin typeface="+mn-lt"/>
              </a:defRPr>
            </a:lvl1pPr>
            <a:lvl2pPr marL="0" indent="0">
              <a:spcBef>
                <a:spcPts val="400"/>
              </a:spcBef>
              <a:buFont typeface="Arial" panose="020B0604020202020204" pitchFamily="34" charset="0"/>
              <a:buNone/>
              <a:defRPr sz="1600" b="0">
                <a:latin typeface="+mn-lt"/>
              </a:defRPr>
            </a:lvl2pPr>
            <a:lvl3pPr marL="0" indent="0">
              <a:spcBef>
                <a:spcPts val="400"/>
              </a:spcBef>
              <a:buNone/>
              <a:defRPr sz="1600" b="0">
                <a:latin typeface="+mn-lt"/>
              </a:defRPr>
            </a:lvl3pPr>
            <a:lvl4pPr marL="0" indent="0">
              <a:spcBef>
                <a:spcPts val="400"/>
              </a:spcBef>
              <a:buNone/>
              <a:defRPr sz="1600" b="0">
                <a:latin typeface="+mn-lt"/>
              </a:defRPr>
            </a:lvl4pPr>
            <a:lvl5pPr marL="0" indent="0">
              <a:spcBef>
                <a:spcPts val="400"/>
              </a:spcBef>
              <a:buNone/>
              <a:defRPr sz="1600" b="0">
                <a:latin typeface="+mn-lt"/>
              </a:defRPr>
            </a:lvl5pPr>
          </a:lstStyle>
          <a:p>
            <a:pPr lvl="0"/>
            <a:r>
              <a:rPr lang="en-US"/>
              <a:t>Click to edit Master text styles</a:t>
            </a:r>
          </a:p>
        </p:txBody>
      </p:sp>
      <p:sp>
        <p:nvSpPr>
          <p:cNvPr id="6" name="TextBox 5">
            <a:extLst>
              <a:ext uri="{FF2B5EF4-FFF2-40B4-BE49-F238E27FC236}">
                <a16:creationId xmlns:a16="http://schemas.microsoft.com/office/drawing/2014/main" id="{DCC8CA3A-8D69-1705-5BAE-6AC49F6C1AE3}"/>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
        <p:nvSpPr>
          <p:cNvPr id="8" name="TextBox 7">
            <a:extLst>
              <a:ext uri="{FF2B5EF4-FFF2-40B4-BE49-F238E27FC236}">
                <a16:creationId xmlns:a16="http://schemas.microsoft.com/office/drawing/2014/main" id="{F27307F5-DDE0-C2B3-83E2-B29CDBB1B897}"/>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9" name="TextBox 8">
            <a:extLst>
              <a:ext uri="{FF2B5EF4-FFF2-40B4-BE49-F238E27FC236}">
                <a16:creationId xmlns:a16="http://schemas.microsoft.com/office/drawing/2014/main" id="{910DAD7B-5121-F654-2E40-32E9376DBF0D}"/>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Tree>
    <p:extLst>
      <p:ext uri="{BB962C8B-B14F-4D97-AF65-F5344CB8AC3E}">
        <p14:creationId xmlns:p14="http://schemas.microsoft.com/office/powerpoint/2010/main" val="2904027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ver A with partner logo">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830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vider A: Fire Cat">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accent1">
                  <a:lumMod val="75000"/>
                  <a:alpha val="80046"/>
                </a:schemeClr>
              </a:gs>
              <a:gs pos="50000">
                <a:srgbClr val="FF7B58"/>
              </a:gs>
              <a:gs pos="100000">
                <a:schemeClr val="accent6"/>
              </a:gs>
            </a:gsLst>
            <a:lin ang="18066458" scaled="1"/>
          </a:gradFill>
          <a:ln w="4752" cap="flat">
            <a:noFill/>
            <a:prstDash val="solid"/>
            <a:miter/>
          </a:ln>
        </p:spPr>
        <p:txBody>
          <a:bodyPr rtlCol="0" anchor="ctr"/>
          <a:lstStyle/>
          <a:p>
            <a:endParaRPr lang="en-US"/>
          </a:p>
        </p:txBody>
      </p:sp>
      <p:pic>
        <p:nvPicPr>
          <p:cNvPr id="9" name="Image 1">
            <a:extLst>
              <a:ext uri="{FF2B5EF4-FFF2-40B4-BE49-F238E27FC236}">
                <a16:creationId xmlns:a16="http://schemas.microsoft.com/office/drawing/2014/main" id="{BFD4B510-6422-5C69-1389-F7F96254EC3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2" name="Text Placeholder 10">
            <a:extLst>
              <a:ext uri="{FF2B5EF4-FFF2-40B4-BE49-F238E27FC236}">
                <a16:creationId xmlns:a16="http://schemas.microsoft.com/office/drawing/2014/main" id="{BD766225-4C62-0733-8949-C67DC1B122CA}"/>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06792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67541" y="0"/>
            <a:ext cx="9614859" cy="1143000"/>
          </a:xfrm>
          <a:prstGeom prst="rect">
            <a:avLst/>
          </a:prstGeom>
        </p:spPr>
        <p:txBody>
          <a:bodyPr/>
          <a:lstStyle>
            <a:lvl1pPr>
              <a:defRPr sz="2398" b="1">
                <a:solidFill>
                  <a:schemeClr val="tx2"/>
                </a:solidFill>
                <a:latin typeface="+mn-lt"/>
              </a:defRPr>
            </a:lvl1pPr>
          </a:lstStyle>
          <a:p>
            <a:r>
              <a:rPr lang="en-US"/>
              <a:t>Click to edit Master title style</a:t>
            </a:r>
          </a:p>
        </p:txBody>
      </p:sp>
    </p:spTree>
    <p:extLst>
      <p:ext uri="{BB962C8B-B14F-4D97-AF65-F5344CB8AC3E}">
        <p14:creationId xmlns:p14="http://schemas.microsoft.com/office/powerpoint/2010/main" val="233716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A: Fire Cat">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accent1">
                  <a:lumMod val="75000"/>
                  <a:alpha val="80046"/>
                </a:schemeClr>
              </a:gs>
              <a:gs pos="50000">
                <a:srgbClr val="FF7B58"/>
              </a:gs>
              <a:gs pos="100000">
                <a:schemeClr val="accent6"/>
              </a:gs>
            </a:gsLst>
            <a:lin ang="18066458" scaled="1"/>
          </a:gradFill>
          <a:ln w="4752" cap="flat">
            <a:noFill/>
            <a:prstDash val="solid"/>
            <a:miter/>
          </a:ln>
        </p:spPr>
        <p:txBody>
          <a:bodyPr rtlCol="0" anchor="ctr"/>
          <a:lstStyle/>
          <a:p>
            <a:endParaRPr lang="en-US"/>
          </a:p>
        </p:txBody>
      </p:sp>
      <p:pic>
        <p:nvPicPr>
          <p:cNvPr id="9" name="Image 1">
            <a:extLst>
              <a:ext uri="{FF2B5EF4-FFF2-40B4-BE49-F238E27FC236}">
                <a16:creationId xmlns:a16="http://schemas.microsoft.com/office/drawing/2014/main" id="{BFD4B510-6422-5C69-1389-F7F96254EC3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2" name="Text Placeholder 10">
            <a:extLst>
              <a:ext uri="{FF2B5EF4-FFF2-40B4-BE49-F238E27FC236}">
                <a16:creationId xmlns:a16="http://schemas.microsoft.com/office/drawing/2014/main" id="{BD766225-4C62-0733-8949-C67DC1B122CA}"/>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5451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A: Briolation">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42000">
                <a:srgbClr val="4FCD80"/>
              </a:gs>
              <a:gs pos="0">
                <a:schemeClr val="accent3"/>
              </a:gs>
              <a:gs pos="89000">
                <a:schemeClr val="accent5"/>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75BA1D25-5665-01FF-60BC-A20D28DCBE99}"/>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65E6417B-7AA7-0C78-244A-E07421DA6CD7}"/>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91826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A: Serenulous">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tx2"/>
              </a:gs>
              <a:gs pos="51000">
                <a:srgbClr val="4799EE"/>
              </a:gs>
              <a:gs pos="100000">
                <a:schemeClr val="accent4"/>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3C6F18C9-DD89-8C50-CDE6-86FAD9D487E6}"/>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79ACB504-EFAD-004B-2A3E-72A85C0D827B}"/>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83720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A: Thrill">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38000">
                <a:srgbClr val="C642B2"/>
              </a:gs>
              <a:gs pos="0">
                <a:schemeClr val="accent2"/>
              </a:gs>
              <a:gs pos="99000">
                <a:schemeClr val="accent1">
                  <a:lumMod val="75000"/>
                  <a:alpha val="64967"/>
                </a:schemeClr>
              </a:gs>
            </a:gsLst>
            <a:lin ang="18066458" scaled="1"/>
          </a:gradFill>
          <a:ln w="4752" cap="flat">
            <a:noFill/>
            <a:prstDash val="solid"/>
            <a:miter/>
          </a:ln>
        </p:spPr>
        <p:txBody>
          <a:bodyPr rtlCol="0" anchor="ctr"/>
          <a:lstStyle/>
          <a:p>
            <a:endParaRPr lang="en-US"/>
          </a:p>
        </p:txBody>
      </p:sp>
      <p:pic>
        <p:nvPicPr>
          <p:cNvPr id="10" name="Image 1">
            <a:extLst>
              <a:ext uri="{FF2B5EF4-FFF2-40B4-BE49-F238E27FC236}">
                <a16:creationId xmlns:a16="http://schemas.microsoft.com/office/drawing/2014/main" id="{19120E6A-F5AA-05C7-A55E-5A71C42611C3}"/>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23A04C4E-466F-6A68-3F7B-95B7EFFCF184}"/>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5286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A: Sky Stone">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55000">
                <a:srgbClr val="00B3C9"/>
              </a:gs>
              <a:gs pos="0">
                <a:schemeClr val="accent4">
                  <a:lumMod val="75000"/>
                </a:schemeClr>
              </a:gs>
              <a:gs pos="99000">
                <a:schemeClr val="accent3"/>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A6C2187C-3B34-17A5-C480-B2964714BA1E}"/>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1" name="Text Placeholder 10">
            <a:extLst>
              <a:ext uri="{FF2B5EF4-FFF2-40B4-BE49-F238E27FC236}">
                <a16:creationId xmlns:a16="http://schemas.microsoft.com/office/drawing/2014/main" id="{A867856C-3684-E3F8-96B0-92EDB470CCAE}"/>
              </a:ext>
            </a:extLst>
          </p:cNvPr>
          <p:cNvSpPr>
            <a:spLocks noGrp="1"/>
          </p:cNvSpPr>
          <p:nvPr>
            <p:ph type="body" sz="quarter" idx="10"/>
          </p:nvPr>
        </p:nvSpPr>
        <p:spPr>
          <a:xfrm>
            <a:off x="876300" y="3552825"/>
            <a:ext cx="5219700" cy="163353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80664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A: Astral">
    <p:spTree>
      <p:nvGrpSpPr>
        <p:cNvPr id="1" name=""/>
        <p:cNvGrpSpPr/>
        <p:nvPr/>
      </p:nvGrpSpPr>
      <p:grpSpPr>
        <a:xfrm>
          <a:off x="0" y="0"/>
          <a:ext cx="0" cy="0"/>
          <a:chOff x="0" y="0"/>
          <a:chExt cx="0" cy="0"/>
        </a:xfrm>
      </p:grpSpPr>
      <p:sp>
        <p:nvSpPr>
          <p:cNvPr id="6" name="Image 0" descr=" ">
            <a:extLst>
              <a:ext uri="{FF2B5EF4-FFF2-40B4-BE49-F238E27FC236}">
                <a16:creationId xmlns:a16="http://schemas.microsoft.com/office/drawing/2014/main" id="{23580900-71C1-4EF2-7652-137743182D56}"/>
              </a:ext>
            </a:extLst>
          </p:cNvPr>
          <p:cNvSpPr/>
          <p:nvPr userDrawn="1"/>
        </p:nvSpPr>
        <p:spPr>
          <a:xfrm rot="-5400000">
            <a:off x="5829300" y="495300"/>
            <a:ext cx="6858000" cy="5867400"/>
          </a:xfrm>
          <a:custGeom>
            <a:avLst/>
            <a:gdLst>
              <a:gd name="connsiteX0" fmla="*/ -70 w 5143473"/>
              <a:gd name="connsiteY0" fmla="*/ -1010 h 4480895"/>
              <a:gd name="connsiteX1" fmla="*/ 5143404 w 5143473"/>
              <a:gd name="connsiteY1" fmla="*/ -1010 h 4480895"/>
              <a:gd name="connsiteX2" fmla="*/ 5143404 w 5143473"/>
              <a:gd name="connsiteY2" fmla="*/ 4479886 h 4480895"/>
              <a:gd name="connsiteX3" fmla="*/ -70 w 5143473"/>
              <a:gd name="connsiteY3" fmla="*/ 4479886 h 4480895"/>
            </a:gdLst>
            <a:ahLst/>
            <a:cxnLst>
              <a:cxn ang="0">
                <a:pos x="connsiteX0" y="connsiteY0"/>
              </a:cxn>
              <a:cxn ang="0">
                <a:pos x="connsiteX1" y="connsiteY1"/>
              </a:cxn>
              <a:cxn ang="0">
                <a:pos x="connsiteX2" y="connsiteY2"/>
              </a:cxn>
              <a:cxn ang="0">
                <a:pos x="connsiteX3" y="connsiteY3"/>
              </a:cxn>
            </a:cxnLst>
            <a:rect l="l" t="t" r="r" b="b"/>
            <a:pathLst>
              <a:path w="5143473" h="4480895">
                <a:moveTo>
                  <a:pt x="-70" y="-1010"/>
                </a:moveTo>
                <a:lnTo>
                  <a:pt x="5143404" y="-1010"/>
                </a:lnTo>
                <a:lnTo>
                  <a:pt x="5143404" y="4479886"/>
                </a:lnTo>
                <a:lnTo>
                  <a:pt x="-70" y="4479886"/>
                </a:lnTo>
                <a:close/>
              </a:path>
            </a:pathLst>
          </a:custGeom>
          <a:gradFill>
            <a:gsLst>
              <a:gs pos="0">
                <a:schemeClr val="tx2">
                  <a:alpha val="95290"/>
                </a:schemeClr>
              </a:gs>
              <a:gs pos="35000">
                <a:srgbClr val="6C66E6"/>
              </a:gs>
              <a:gs pos="77000">
                <a:schemeClr val="accent2"/>
              </a:gs>
            </a:gsLst>
            <a:lin ang="18066458" scaled="1"/>
          </a:gradFill>
          <a:ln w="4752" cap="flat">
            <a:noFill/>
            <a:prstDash val="solid"/>
            <a:miter/>
          </a:ln>
        </p:spPr>
        <p:txBody>
          <a:bodyPr rtlCol="0" anchor="ctr"/>
          <a:lstStyle/>
          <a:p>
            <a:endParaRPr lang="en-US"/>
          </a:p>
        </p:txBody>
      </p:sp>
      <p:pic>
        <p:nvPicPr>
          <p:cNvPr id="3" name="Image 1">
            <a:extLst>
              <a:ext uri="{FF2B5EF4-FFF2-40B4-BE49-F238E27FC236}">
                <a16:creationId xmlns:a16="http://schemas.microsoft.com/office/drawing/2014/main" id="{9BAB1055-4EA4-1573-79F0-890501CA3954}"/>
              </a:ext>
            </a:extLst>
          </p:cNvPr>
          <p:cNvPicPr/>
          <p:nvPr userDrawn="1"/>
        </p:nvPicPr>
        <p:blipFill>
          <a:blip r:embed="rId2" cstate="screen">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4602" b="7677"/>
          <a:stretch/>
        </p:blipFill>
        <p:spPr>
          <a:xfrm flipH="1">
            <a:off x="6324600" y="0"/>
            <a:ext cx="5867400" cy="6858001"/>
          </a:xfrm>
          <a:prstGeom prst="rect">
            <a:avLst/>
          </a:prstGeom>
          <a:noFill/>
        </p:spPr>
      </p:pic>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sp>
        <p:nvSpPr>
          <p:cNvPr id="12" name="Text Placeholder 11">
            <a:extLst>
              <a:ext uri="{FF2B5EF4-FFF2-40B4-BE49-F238E27FC236}">
                <a16:creationId xmlns:a16="http://schemas.microsoft.com/office/drawing/2014/main" id="{C35A82B8-BC42-8C75-873D-9CE1DDF0DFEF}"/>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10696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B: Multi">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atin typeface="+mj-lt"/>
              </a:defRPr>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2" name="Picture 1" descr="A group of cubes in different colors&#10;&#10;Description automatically generated">
            <a:extLst>
              <a:ext uri="{FF2B5EF4-FFF2-40B4-BE49-F238E27FC236}">
                <a16:creationId xmlns:a16="http://schemas.microsoft.com/office/drawing/2014/main" id="{6512FEC0-ABE1-C72C-4BEE-71794FE2B76C}"/>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0"/>
            <a:ext cx="4509772" cy="6468256"/>
          </a:xfrm>
          <a:prstGeom prst="rect">
            <a:avLst/>
          </a:prstGeom>
        </p:spPr>
      </p:pic>
      <p:sp>
        <p:nvSpPr>
          <p:cNvPr id="11" name="Text Placeholder 10">
            <a:extLst>
              <a:ext uri="{FF2B5EF4-FFF2-40B4-BE49-F238E27FC236}">
                <a16:creationId xmlns:a16="http://schemas.microsoft.com/office/drawing/2014/main" id="{5712B74D-ACC3-26E6-D64A-AFDD7B47B93B}"/>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50481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B: Fire Cat">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3" name="Picture 2">
            <a:extLst>
              <a:ext uri="{FF2B5EF4-FFF2-40B4-BE49-F238E27FC236}">
                <a16:creationId xmlns:a16="http://schemas.microsoft.com/office/drawing/2014/main" id="{05E52A11-1063-5082-47DE-60E77E12AA5D}"/>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6"/>
          <a:stretch/>
        </p:blipFill>
        <p:spPr>
          <a:xfrm>
            <a:off x="7682459" y="0"/>
            <a:ext cx="4509541" cy="6476018"/>
          </a:xfrm>
          <a:prstGeom prst="rect">
            <a:avLst/>
          </a:prstGeom>
        </p:spPr>
      </p:pic>
      <p:sp>
        <p:nvSpPr>
          <p:cNvPr id="12" name="Text Placeholder 11">
            <a:extLst>
              <a:ext uri="{FF2B5EF4-FFF2-40B4-BE49-F238E27FC236}">
                <a16:creationId xmlns:a16="http://schemas.microsoft.com/office/drawing/2014/main" id="{CD72C72F-5ED5-DF82-1CF2-550A80C5CD7E}"/>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3101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B: Briolation">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E0B46447-34CB-9BAE-166A-0BAE76B8DD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6"/>
          <a:stretch/>
        </p:blipFill>
        <p:spPr>
          <a:xfrm>
            <a:off x="7682459" y="0"/>
            <a:ext cx="4509541" cy="6476020"/>
          </a:xfrm>
          <a:prstGeom prst="rect">
            <a:avLst/>
          </a:prstGeom>
        </p:spPr>
      </p:pic>
      <p:sp>
        <p:nvSpPr>
          <p:cNvPr id="12" name="Text Placeholder 11">
            <a:extLst>
              <a:ext uri="{FF2B5EF4-FFF2-40B4-BE49-F238E27FC236}">
                <a16:creationId xmlns:a16="http://schemas.microsoft.com/office/drawing/2014/main" id="{638B7A49-364A-0C6E-6DC8-83D89BF1D9D8}"/>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79878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B: Serenulou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8CB1FEE7-C50F-1BCD-EDC7-D675E0A6B53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69"/>
          </a:xfrm>
          <a:prstGeom prst="rect">
            <a:avLst/>
          </a:prstGeom>
        </p:spPr>
      </p:pic>
      <p:sp>
        <p:nvSpPr>
          <p:cNvPr id="12" name="Text Placeholder 11">
            <a:extLst>
              <a:ext uri="{FF2B5EF4-FFF2-40B4-BE49-F238E27FC236}">
                <a16:creationId xmlns:a16="http://schemas.microsoft.com/office/drawing/2014/main" id="{27CE5D8F-8B13-2FBC-EE50-0C8F86F951ED}"/>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27550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B: Thrill">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5" name="Picture 4">
            <a:extLst>
              <a:ext uri="{FF2B5EF4-FFF2-40B4-BE49-F238E27FC236}">
                <a16:creationId xmlns:a16="http://schemas.microsoft.com/office/drawing/2014/main" id="{98D027EE-D0A6-257B-1C7B-79F8596E11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0"/>
            <a:ext cx="4502046" cy="6465070"/>
          </a:xfrm>
          <a:prstGeom prst="rect">
            <a:avLst/>
          </a:prstGeom>
        </p:spPr>
      </p:pic>
      <p:sp>
        <p:nvSpPr>
          <p:cNvPr id="12" name="Text Placeholder 11">
            <a:extLst>
              <a:ext uri="{FF2B5EF4-FFF2-40B4-BE49-F238E27FC236}">
                <a16:creationId xmlns:a16="http://schemas.microsoft.com/office/drawing/2014/main" id="{C0E88939-2221-6C16-3FA4-4764470B0B0B}"/>
              </a:ext>
            </a:extLst>
          </p:cNvPr>
          <p:cNvSpPr>
            <a:spLocks noGrp="1"/>
          </p:cNvSpPr>
          <p:nvPr>
            <p:ph type="body" sz="quarter" idx="10"/>
          </p:nvPr>
        </p:nvSpPr>
        <p:spPr>
          <a:xfrm>
            <a:off x="876300" y="3552825"/>
            <a:ext cx="5219700" cy="164147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05108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B: Sky Ston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a:extLst>
              <a:ext uri="{FF2B5EF4-FFF2-40B4-BE49-F238E27FC236}">
                <a16:creationId xmlns:a16="http://schemas.microsoft.com/office/drawing/2014/main" id="{DD98EFFC-C5AA-6C64-38F4-068885496A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69"/>
          </a:xfrm>
          <a:prstGeom prst="rect">
            <a:avLst/>
          </a:prstGeom>
        </p:spPr>
      </p:pic>
      <p:sp>
        <p:nvSpPr>
          <p:cNvPr id="12" name="Text Placeholder 11">
            <a:extLst>
              <a:ext uri="{FF2B5EF4-FFF2-40B4-BE49-F238E27FC236}">
                <a16:creationId xmlns:a16="http://schemas.microsoft.com/office/drawing/2014/main" id="{8F293078-0FCB-819B-74B5-1929729E76BB}"/>
              </a:ext>
            </a:extLst>
          </p:cNvPr>
          <p:cNvSpPr>
            <a:spLocks noGrp="1"/>
          </p:cNvSpPr>
          <p:nvPr>
            <p:ph type="body" sz="quarter" idx="10"/>
          </p:nvPr>
        </p:nvSpPr>
        <p:spPr>
          <a:xfrm>
            <a:off x="876300" y="3552825"/>
            <a:ext cx="5219700" cy="165576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41783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B: Astral">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28EFC89-083B-827F-6F0F-8AA6B155E7ED}"/>
              </a:ext>
            </a:extLst>
          </p:cNvPr>
          <p:cNvSpPr>
            <a:spLocks noGrp="1"/>
          </p:cNvSpPr>
          <p:nvPr>
            <p:ph type="title"/>
          </p:nvPr>
        </p:nvSpPr>
        <p:spPr>
          <a:xfrm>
            <a:off x="878840" y="2137297"/>
            <a:ext cx="5217160" cy="1010637"/>
          </a:xfrm>
          <a:prstGeom prst="rect">
            <a:avLst/>
          </a:prstGeom>
        </p:spPr>
        <p:txBody>
          <a:bodyPr vert="horz" lIns="0" tIns="0" rIns="0" bIns="0" rtlCol="0" anchor="b">
            <a:noAutofit/>
          </a:bodyPr>
          <a:lstStyle>
            <a:lvl1pPr>
              <a:defRPr sz="3400"/>
            </a:lvl1pPr>
          </a:lstStyle>
          <a:p>
            <a:r>
              <a:rPr lang="en-US"/>
              <a:t>Click to edit Master title style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38075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t>Differentiation By Design ®</a:t>
            </a:r>
          </a:p>
        </p:txBody>
      </p:sp>
      <p:sp>
        <p:nvSpPr>
          <p:cNvPr id="8" name="TextBox 7">
            <a:extLst>
              <a:ext uri="{FF2B5EF4-FFF2-40B4-BE49-F238E27FC236}">
                <a16:creationId xmlns:a16="http://schemas.microsoft.com/office/drawing/2014/main" id="{9540C364-0186-8A5D-23BA-63BCFBA37A8E}"/>
              </a:ext>
            </a:extLst>
          </p:cNvPr>
          <p:cNvSpPr txBox="1"/>
          <p:nvPr userDrawn="1"/>
        </p:nvSpPr>
        <p:spPr>
          <a:xfrm>
            <a:off x="11265108" y="6438275"/>
            <a:ext cx="279191"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588DF-6771-974D-BB88-CD41DE5AC710}" type="slidenum">
              <a:rPr lang="en-US" sz="900" smtClean="0"/>
              <a:t>‹#›</a:t>
            </a:fld>
            <a:endParaRPr lang="en-US" sz="900"/>
          </a:p>
        </p:txBody>
      </p:sp>
      <p:pic>
        <p:nvPicPr>
          <p:cNvPr id="9" name="Picture 8" descr="A purple and white cubes&#10;&#10;Description automatically generated">
            <a:extLst>
              <a:ext uri="{FF2B5EF4-FFF2-40B4-BE49-F238E27FC236}">
                <a16:creationId xmlns:a16="http://schemas.microsoft.com/office/drawing/2014/main" id="{DC41BC13-3A00-CB2D-524E-3084957706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709" b="1"/>
          <a:stretch/>
        </p:blipFill>
        <p:spPr>
          <a:xfrm>
            <a:off x="7689954" y="-1"/>
            <a:ext cx="4502046" cy="6465071"/>
          </a:xfrm>
          <a:prstGeom prst="rect">
            <a:avLst/>
          </a:prstGeom>
        </p:spPr>
      </p:pic>
      <p:sp>
        <p:nvSpPr>
          <p:cNvPr id="12" name="Text Placeholder 11">
            <a:extLst>
              <a:ext uri="{FF2B5EF4-FFF2-40B4-BE49-F238E27FC236}">
                <a16:creationId xmlns:a16="http://schemas.microsoft.com/office/drawing/2014/main" id="{A5F5A8BE-FD98-A1B5-BE9D-65FB80C1537B}"/>
              </a:ext>
            </a:extLst>
          </p:cNvPr>
          <p:cNvSpPr>
            <a:spLocks noGrp="1"/>
          </p:cNvSpPr>
          <p:nvPr>
            <p:ph type="body" sz="quarter" idx="10"/>
          </p:nvPr>
        </p:nvSpPr>
        <p:spPr>
          <a:xfrm>
            <a:off x="876300" y="3552825"/>
            <a:ext cx="5219700" cy="164941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021589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C1138707-C4F3-3B17-DBEA-12D1F3E43B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2019158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A with partner logo">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pic>
        <p:nvPicPr>
          <p:cNvPr id="10" name="Picture 9">
            <a:extLst>
              <a:ext uri="{FF2B5EF4-FFF2-40B4-BE49-F238E27FC236}">
                <a16:creationId xmlns:a16="http://schemas.microsoft.com/office/drawing/2014/main" id="{ECE068F8-9425-17A5-12FE-0FBBCD25239A}"/>
              </a:ext>
            </a:extLst>
          </p:cNvPr>
          <p:cNvPicPr>
            <a:picLocks noChangeAspect="1"/>
          </p:cNvPicPr>
          <p:nvPr userDrawn="1"/>
        </p:nvPicPr>
        <p:blipFill>
          <a:blip r:embed="rId2"/>
          <a:srcRect/>
          <a:stretch/>
        </p:blipFill>
        <p:spPr>
          <a:xfrm>
            <a:off x="560328" y="370975"/>
            <a:ext cx="1501083" cy="387076"/>
          </a:xfrm>
          <a:prstGeom prst="rect">
            <a:avLst/>
          </a:prstGeom>
        </p:spPr>
      </p:pic>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3987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A">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tx2">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tx2">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8684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4" name="Picture 3">
            <a:extLst>
              <a:ext uri="{FF2B5EF4-FFF2-40B4-BE49-F238E27FC236}">
                <a16:creationId xmlns:a16="http://schemas.microsoft.com/office/drawing/2014/main" id="{23EF861A-70EC-0D9B-358D-E1A654AA7A9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3353715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A2">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98AD135-5EB6-36EE-B01F-CCEBA920A0B9}"/>
              </a:ext>
            </a:extLst>
          </p:cNvPr>
          <p:cNvGrpSpPr/>
          <p:nvPr userDrawn="1"/>
        </p:nvGrpSpPr>
        <p:grpSpPr>
          <a:xfrm>
            <a:off x="0" y="-704"/>
            <a:ext cx="12192004" cy="6866201"/>
            <a:chOff x="0" y="-704"/>
            <a:chExt cx="12192004" cy="6866201"/>
          </a:xfrm>
        </p:grpSpPr>
        <p:sp>
          <p:nvSpPr>
            <p:cNvPr id="21" name="Diamond 20">
              <a:extLst>
                <a:ext uri="{FF2B5EF4-FFF2-40B4-BE49-F238E27FC236}">
                  <a16:creationId xmlns:a16="http://schemas.microsoft.com/office/drawing/2014/main" id="{67588472-3534-73E7-A03B-AB933184D27A}"/>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418DBD1A-C9EB-EC34-0052-3A31BD8C3456}"/>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929C44FD-9838-9012-4F42-3501E4BD464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1AFEF8D8-619D-3D24-10E6-D7C62D0F4C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Parallelogram 14">
              <a:extLst>
                <a:ext uri="{FF2B5EF4-FFF2-40B4-BE49-F238E27FC236}">
                  <a16:creationId xmlns:a16="http://schemas.microsoft.com/office/drawing/2014/main" id="{7D7FA873-0D6A-58CD-2B42-E30384034076}"/>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CB6633DA-0404-70E4-611C-24F1F93E0E97}"/>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600955C-6FC0-5BD0-CA4F-FBFD0EA012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3250E3A7-245A-68F4-993B-964879989EF7}"/>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83A20171-9C8D-9BFE-2B16-82562BA0A140}"/>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0F0EBD0B-13C1-50CF-395A-99C39CF83F4F}"/>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riangle 23">
              <a:extLst>
                <a:ext uri="{FF2B5EF4-FFF2-40B4-BE49-F238E27FC236}">
                  <a16:creationId xmlns:a16="http://schemas.microsoft.com/office/drawing/2014/main" id="{39BB8C5E-8408-0599-80CA-DF5D315E6D34}"/>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630C5228-D07F-7DF7-7A8B-D49B3A1B90EF}"/>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2319021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A2 with partner 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52B9FB-C446-BEF2-14F2-8ECA85086982}"/>
              </a:ext>
            </a:extLst>
          </p:cNvPr>
          <p:cNvGrpSpPr/>
          <p:nvPr userDrawn="1"/>
        </p:nvGrpSpPr>
        <p:grpSpPr>
          <a:xfrm>
            <a:off x="0" y="-704"/>
            <a:ext cx="12192004" cy="6866201"/>
            <a:chOff x="0" y="-704"/>
            <a:chExt cx="12192004" cy="6866201"/>
          </a:xfrm>
        </p:grpSpPr>
        <p:sp>
          <p:nvSpPr>
            <p:cNvPr id="3" name="Diamond 2">
              <a:extLst>
                <a:ext uri="{FF2B5EF4-FFF2-40B4-BE49-F238E27FC236}">
                  <a16:creationId xmlns:a16="http://schemas.microsoft.com/office/drawing/2014/main" id="{ED1ACA33-AE7F-F18D-CB48-DF1DB558B64F}"/>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018794FF-F6C8-78EC-9FC2-D62DDF321B00}"/>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arallelogram 7">
              <a:extLst>
                <a:ext uri="{FF2B5EF4-FFF2-40B4-BE49-F238E27FC236}">
                  <a16:creationId xmlns:a16="http://schemas.microsoft.com/office/drawing/2014/main" id="{79BCADDD-CD6A-F793-D8B5-4C068B2CF9C6}"/>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99233909-B9A4-603A-5BA4-0A3D401BCF76}"/>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arallelogram 11">
              <a:extLst>
                <a:ext uri="{FF2B5EF4-FFF2-40B4-BE49-F238E27FC236}">
                  <a16:creationId xmlns:a16="http://schemas.microsoft.com/office/drawing/2014/main" id="{7AC32EC1-2AB2-F3C7-E0EA-AD78CC371020}"/>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F3D44C8E-2B84-F0A1-AC71-46A171131C3D}"/>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E2193564-ECAE-D147-3744-52DB35F954D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3FD99CAB-7C2C-C9C2-F8CA-1F627406C020}"/>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AEDCFFAE-17B0-FC58-FEC7-20A743EDC509}"/>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1422085-CC28-017A-5730-9C80D1CC74F1}"/>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riangle 21">
              <a:extLst>
                <a:ext uri="{FF2B5EF4-FFF2-40B4-BE49-F238E27FC236}">
                  <a16:creationId xmlns:a16="http://schemas.microsoft.com/office/drawing/2014/main" id="{99B92CB3-AB72-1AB9-B3C1-EB5255739F9A}"/>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137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2849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4562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FB9559F3-50A0-AC97-7907-669424DA295E}"/>
              </a:ext>
            </a:extLst>
          </p:cNvPr>
          <p:cNvPicPr>
            <a:picLocks noChangeAspect="1"/>
          </p:cNvPicPr>
          <p:nvPr userDrawn="1"/>
        </p:nvPicPr>
        <p:blipFill>
          <a:blip r:embed="rId2"/>
          <a:srcRect/>
          <a:stretch/>
        </p:blipFill>
        <p:spPr>
          <a:xfrm>
            <a:off x="560328" y="370975"/>
            <a:ext cx="1501083" cy="387076"/>
          </a:xfrm>
          <a:prstGeom prst="rect">
            <a:avLst/>
          </a:prstGeom>
        </p:spPr>
      </p:pic>
    </p:spTree>
    <p:extLst>
      <p:ext uri="{BB962C8B-B14F-4D97-AF65-F5344CB8AC3E}">
        <p14:creationId xmlns:p14="http://schemas.microsoft.com/office/powerpoint/2010/main" val="1787086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A2">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0580A5A-8DCD-E67F-CA88-D6C075CFA956}"/>
              </a:ext>
            </a:extLst>
          </p:cNvPr>
          <p:cNvGrpSpPr/>
          <p:nvPr userDrawn="1"/>
        </p:nvGrpSpPr>
        <p:grpSpPr>
          <a:xfrm>
            <a:off x="0" y="-704"/>
            <a:ext cx="12192004" cy="6866201"/>
            <a:chOff x="0" y="-704"/>
            <a:chExt cx="12192004" cy="6866201"/>
          </a:xfrm>
        </p:grpSpPr>
        <p:sp>
          <p:nvSpPr>
            <p:cNvPr id="22" name="Diamond 21">
              <a:extLst>
                <a:ext uri="{FF2B5EF4-FFF2-40B4-BE49-F238E27FC236}">
                  <a16:creationId xmlns:a16="http://schemas.microsoft.com/office/drawing/2014/main" id="{808849EF-5AD1-411A-5CE4-8F4FE78ED554}"/>
                </a:ext>
              </a:extLst>
            </p:cNvPr>
            <p:cNvSpPr/>
            <p:nvPr userDrawn="1"/>
          </p:nvSpPr>
          <p:spPr>
            <a:xfrm>
              <a:off x="2508190" y="3802672"/>
              <a:ext cx="5091492" cy="2540833"/>
            </a:xfrm>
            <a:prstGeom prst="diamond">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5280A38D-AA17-EED1-E859-847C973192F1}"/>
                </a:ext>
              </a:extLst>
            </p:cNvPr>
            <p:cNvSpPr/>
            <p:nvPr userDrawn="1"/>
          </p:nvSpPr>
          <p:spPr>
            <a:xfrm>
              <a:off x="5053667" y="0"/>
              <a:ext cx="7138334" cy="3813748"/>
            </a:xfrm>
            <a:custGeom>
              <a:avLst/>
              <a:gdLst>
                <a:gd name="connsiteX0" fmla="*/ 2537085 w 7134235"/>
                <a:gd name="connsiteY0" fmla="*/ 0 h 3813748"/>
                <a:gd name="connsiteX1" fmla="*/ 5068678 w 7134235"/>
                <a:gd name="connsiteY1" fmla="*/ 1267667 h 3813748"/>
                <a:gd name="connsiteX2" fmla="*/ 5069340 w 7134235"/>
                <a:gd name="connsiteY2" fmla="*/ 1267335 h 3813748"/>
                <a:gd name="connsiteX3" fmla="*/ 7134235 w 7134235"/>
                <a:gd name="connsiteY3" fmla="*/ 2303579 h 3813748"/>
                <a:gd name="connsiteX4" fmla="*/ 7134235 w 7134235"/>
                <a:gd name="connsiteY4" fmla="*/ 2777505 h 3813748"/>
                <a:gd name="connsiteX5" fmla="*/ 5069340 w 7134235"/>
                <a:gd name="connsiteY5" fmla="*/ 3813748 h 3813748"/>
                <a:gd name="connsiteX6" fmla="*/ 2532255 w 7134235"/>
                <a:gd name="connsiteY6" fmla="*/ 2540542 h 3813748"/>
                <a:gd name="connsiteX7" fmla="*/ 2534377 w 7134235"/>
                <a:gd name="connsiteY7" fmla="*/ 2539477 h 3813748"/>
                <a:gd name="connsiteX8" fmla="*/ 0 w 7134235"/>
                <a:gd name="connsiteY8" fmla="*/ 1270417 h 3813748"/>
                <a:gd name="connsiteX0" fmla="*/ 2532984 w 7130134"/>
                <a:gd name="connsiteY0" fmla="*/ 0 h 3813748"/>
                <a:gd name="connsiteX1" fmla="*/ 5064577 w 7130134"/>
                <a:gd name="connsiteY1" fmla="*/ 1267667 h 3813748"/>
                <a:gd name="connsiteX2" fmla="*/ 5065239 w 7130134"/>
                <a:gd name="connsiteY2" fmla="*/ 1267335 h 3813748"/>
                <a:gd name="connsiteX3" fmla="*/ 7130134 w 7130134"/>
                <a:gd name="connsiteY3" fmla="*/ 2303579 h 3813748"/>
                <a:gd name="connsiteX4" fmla="*/ 7130134 w 7130134"/>
                <a:gd name="connsiteY4" fmla="*/ 2777505 h 3813748"/>
                <a:gd name="connsiteX5" fmla="*/ 5065239 w 7130134"/>
                <a:gd name="connsiteY5" fmla="*/ 3813748 h 3813748"/>
                <a:gd name="connsiteX6" fmla="*/ 2528154 w 7130134"/>
                <a:gd name="connsiteY6" fmla="*/ 2540542 h 3813748"/>
                <a:gd name="connsiteX7" fmla="*/ 2530276 w 7130134"/>
                <a:gd name="connsiteY7" fmla="*/ 2539477 h 3813748"/>
                <a:gd name="connsiteX8" fmla="*/ 0 w 7130134"/>
                <a:gd name="connsiteY8" fmla="*/ 1270417 h 3813748"/>
                <a:gd name="connsiteX9" fmla="*/ 2532984 w 7130134"/>
                <a:gd name="connsiteY9" fmla="*/ 0 h 3813748"/>
                <a:gd name="connsiteX0" fmla="*/ 1954820 w 6551970"/>
                <a:gd name="connsiteY0" fmla="*/ 0 h 3813748"/>
                <a:gd name="connsiteX1" fmla="*/ 4486413 w 6551970"/>
                <a:gd name="connsiteY1" fmla="*/ 1267667 h 3813748"/>
                <a:gd name="connsiteX2" fmla="*/ 4487075 w 6551970"/>
                <a:gd name="connsiteY2" fmla="*/ 1267335 h 3813748"/>
                <a:gd name="connsiteX3" fmla="*/ 6551970 w 6551970"/>
                <a:gd name="connsiteY3" fmla="*/ 2303579 h 3813748"/>
                <a:gd name="connsiteX4" fmla="*/ 6551970 w 6551970"/>
                <a:gd name="connsiteY4" fmla="*/ 2777505 h 3813748"/>
                <a:gd name="connsiteX5" fmla="*/ 4487075 w 6551970"/>
                <a:gd name="connsiteY5" fmla="*/ 3813748 h 3813748"/>
                <a:gd name="connsiteX6" fmla="*/ 1949990 w 6551970"/>
                <a:gd name="connsiteY6" fmla="*/ 2540542 h 3813748"/>
                <a:gd name="connsiteX7" fmla="*/ 1952112 w 6551970"/>
                <a:gd name="connsiteY7" fmla="*/ 2539477 h 3813748"/>
                <a:gd name="connsiteX8" fmla="*/ 0 w 6551970"/>
                <a:gd name="connsiteY8" fmla="*/ 1286819 h 3813748"/>
                <a:gd name="connsiteX9" fmla="*/ 1954820 w 6551970"/>
                <a:gd name="connsiteY9" fmla="*/ 0 h 3813748"/>
                <a:gd name="connsiteX0" fmla="*/ 2541184 w 7138334"/>
                <a:gd name="connsiteY0" fmla="*/ 0 h 3813748"/>
                <a:gd name="connsiteX1" fmla="*/ 5072777 w 7138334"/>
                <a:gd name="connsiteY1" fmla="*/ 1267667 h 3813748"/>
                <a:gd name="connsiteX2" fmla="*/ 5073439 w 7138334"/>
                <a:gd name="connsiteY2" fmla="*/ 1267335 h 3813748"/>
                <a:gd name="connsiteX3" fmla="*/ 7138334 w 7138334"/>
                <a:gd name="connsiteY3" fmla="*/ 2303579 h 3813748"/>
                <a:gd name="connsiteX4" fmla="*/ 7138334 w 7138334"/>
                <a:gd name="connsiteY4" fmla="*/ 2777505 h 3813748"/>
                <a:gd name="connsiteX5" fmla="*/ 5073439 w 7138334"/>
                <a:gd name="connsiteY5" fmla="*/ 3813748 h 3813748"/>
                <a:gd name="connsiteX6" fmla="*/ 2536354 w 7138334"/>
                <a:gd name="connsiteY6" fmla="*/ 2540542 h 3813748"/>
                <a:gd name="connsiteX7" fmla="*/ 2538476 w 7138334"/>
                <a:gd name="connsiteY7" fmla="*/ 2539477 h 3813748"/>
                <a:gd name="connsiteX8" fmla="*/ 0 w 7138334"/>
                <a:gd name="connsiteY8" fmla="*/ 1282718 h 3813748"/>
                <a:gd name="connsiteX9" fmla="*/ 2541184 w 7138334"/>
                <a:gd name="connsiteY9" fmla="*/ 0 h 381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8334" h="3813748">
                  <a:moveTo>
                    <a:pt x="2541184" y="0"/>
                  </a:moveTo>
                  <a:lnTo>
                    <a:pt x="5072777" y="1267667"/>
                  </a:lnTo>
                  <a:lnTo>
                    <a:pt x="5073439" y="1267335"/>
                  </a:lnTo>
                  <a:lnTo>
                    <a:pt x="7138334" y="2303579"/>
                  </a:lnTo>
                  <a:lnTo>
                    <a:pt x="7138334" y="2777505"/>
                  </a:lnTo>
                  <a:lnTo>
                    <a:pt x="5073439" y="3813748"/>
                  </a:lnTo>
                  <a:lnTo>
                    <a:pt x="2536354" y="2540542"/>
                  </a:lnTo>
                  <a:lnTo>
                    <a:pt x="2538476" y="2539477"/>
                  </a:lnTo>
                  <a:lnTo>
                    <a:pt x="0" y="1282718"/>
                  </a:lnTo>
                  <a:lnTo>
                    <a:pt x="254118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Parallelogram 24">
              <a:extLst>
                <a:ext uri="{FF2B5EF4-FFF2-40B4-BE49-F238E27FC236}">
                  <a16:creationId xmlns:a16="http://schemas.microsoft.com/office/drawing/2014/main" id="{427E9B2E-C500-F540-FDD8-5EE11CE11A35}"/>
                </a:ext>
              </a:extLst>
            </p:cNvPr>
            <p:cNvSpPr/>
            <p:nvPr userDrawn="1"/>
          </p:nvSpPr>
          <p:spPr>
            <a:xfrm rot="5400000">
              <a:off x="-625839" y="1914994"/>
              <a:ext cx="3785015" cy="2533337"/>
            </a:xfrm>
            <a:prstGeom prst="parallelogram">
              <a:avLst>
                <a:gd name="adj" fmla="val 49261"/>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D92DE173-BBE2-1C5E-B2E0-2C19AE13C133}"/>
                </a:ext>
              </a:extLst>
            </p:cNvPr>
            <p:cNvSpPr/>
            <p:nvPr userDrawn="1"/>
          </p:nvSpPr>
          <p:spPr>
            <a:xfrm rot="5400000">
              <a:off x="-257332" y="4074828"/>
              <a:ext cx="3048001" cy="2533337"/>
            </a:xfrm>
            <a:custGeom>
              <a:avLst/>
              <a:gdLst>
                <a:gd name="connsiteX0" fmla="*/ 0 w 3048001"/>
                <a:gd name="connsiteY0" fmla="*/ 2533337 h 2533337"/>
                <a:gd name="connsiteX1" fmla="*/ 1247947 w 3048001"/>
                <a:gd name="connsiteY1" fmla="*/ 0 h 2533337"/>
                <a:gd name="connsiteX2" fmla="*/ 3048001 w 3048001"/>
                <a:gd name="connsiteY2" fmla="*/ 0 h 2533337"/>
                <a:gd name="connsiteX3" fmla="*/ 3048001 w 304800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3048001" h="2533337">
                  <a:moveTo>
                    <a:pt x="0" y="2533337"/>
                  </a:moveTo>
                  <a:lnTo>
                    <a:pt x="1247947" y="0"/>
                  </a:lnTo>
                  <a:lnTo>
                    <a:pt x="3048001" y="0"/>
                  </a:lnTo>
                  <a:lnTo>
                    <a:pt x="304800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Parallelogram 26">
              <a:extLst>
                <a:ext uri="{FF2B5EF4-FFF2-40B4-BE49-F238E27FC236}">
                  <a16:creationId xmlns:a16="http://schemas.microsoft.com/office/drawing/2014/main" id="{1C9CDAFC-6D63-A64A-2C96-BF8D6EA162E3}"/>
                </a:ext>
              </a:extLst>
            </p:cNvPr>
            <p:cNvSpPr/>
            <p:nvPr userDrawn="1"/>
          </p:nvSpPr>
          <p:spPr>
            <a:xfrm rot="16200000" flipH="1">
              <a:off x="1900006" y="1911247"/>
              <a:ext cx="3792510" cy="2533337"/>
            </a:xfrm>
            <a:prstGeom prst="parallelogram">
              <a:avLst>
                <a:gd name="adj" fmla="val 49853"/>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F3C614AF-321D-DE0F-648A-EA409581ED60}"/>
                </a:ext>
              </a:extLst>
            </p:cNvPr>
            <p:cNvSpPr/>
            <p:nvPr userDrawn="1"/>
          </p:nvSpPr>
          <p:spPr>
            <a:xfrm rot="5400000">
              <a:off x="4425494" y="1911247"/>
              <a:ext cx="3807501" cy="2533337"/>
            </a:xfrm>
            <a:prstGeom prst="parallelogram">
              <a:avLst>
                <a:gd name="adj" fmla="val 49825"/>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E64BF6E6-BC60-3699-E430-8665D921FC70}"/>
                </a:ext>
              </a:extLst>
            </p:cNvPr>
            <p:cNvSpPr/>
            <p:nvPr userDrawn="1"/>
          </p:nvSpPr>
          <p:spPr>
            <a:xfrm rot="5400000">
              <a:off x="2896850" y="4699418"/>
              <a:ext cx="1798820" cy="2533337"/>
            </a:xfrm>
            <a:custGeom>
              <a:avLst/>
              <a:gdLst>
                <a:gd name="connsiteX0" fmla="*/ 0 w 1798820"/>
                <a:gd name="connsiteY0" fmla="*/ 2533337 h 2533337"/>
                <a:gd name="connsiteX1" fmla="*/ 1270443 w 1798820"/>
                <a:gd name="connsiteY1" fmla="*/ 0 h 2533337"/>
                <a:gd name="connsiteX2" fmla="*/ 1798820 w 1798820"/>
                <a:gd name="connsiteY2" fmla="*/ 0 h 2533337"/>
                <a:gd name="connsiteX3" fmla="*/ 1798820 w 1798820"/>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1798820" h="2533337">
                  <a:moveTo>
                    <a:pt x="0" y="2533337"/>
                  </a:moveTo>
                  <a:lnTo>
                    <a:pt x="1270443" y="0"/>
                  </a:lnTo>
                  <a:lnTo>
                    <a:pt x="1798820" y="0"/>
                  </a:lnTo>
                  <a:lnTo>
                    <a:pt x="1798820"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101F7628-213B-1802-AD33-D4F991F586C1}"/>
                </a:ext>
              </a:extLst>
            </p:cNvPr>
            <p:cNvSpPr/>
            <p:nvPr userDrawn="1"/>
          </p:nvSpPr>
          <p:spPr>
            <a:xfrm rot="5400000">
              <a:off x="6692483" y="3434622"/>
              <a:ext cx="4328411" cy="2533337"/>
            </a:xfrm>
            <a:custGeom>
              <a:avLst/>
              <a:gdLst>
                <a:gd name="connsiteX0" fmla="*/ 0 w 4328411"/>
                <a:gd name="connsiteY0" fmla="*/ 2533337 h 2533337"/>
                <a:gd name="connsiteX1" fmla="*/ 1270443 w 4328411"/>
                <a:gd name="connsiteY1" fmla="*/ 0 h 2533337"/>
                <a:gd name="connsiteX2" fmla="*/ 4328411 w 4328411"/>
                <a:gd name="connsiteY2" fmla="*/ 0 h 2533337"/>
                <a:gd name="connsiteX3" fmla="*/ 4328411 w 4328411"/>
                <a:gd name="connsiteY3" fmla="*/ 2533337 h 2533337"/>
              </a:gdLst>
              <a:ahLst/>
              <a:cxnLst>
                <a:cxn ang="0">
                  <a:pos x="connsiteX0" y="connsiteY0"/>
                </a:cxn>
                <a:cxn ang="0">
                  <a:pos x="connsiteX1" y="connsiteY1"/>
                </a:cxn>
                <a:cxn ang="0">
                  <a:pos x="connsiteX2" y="connsiteY2"/>
                </a:cxn>
                <a:cxn ang="0">
                  <a:pos x="connsiteX3" y="connsiteY3"/>
                </a:cxn>
              </a:cxnLst>
              <a:rect l="l" t="t" r="r" b="b"/>
              <a:pathLst>
                <a:path w="4328411" h="2533337">
                  <a:moveTo>
                    <a:pt x="0" y="2533337"/>
                  </a:moveTo>
                  <a:lnTo>
                    <a:pt x="1270443" y="0"/>
                  </a:lnTo>
                  <a:lnTo>
                    <a:pt x="4328411" y="0"/>
                  </a:lnTo>
                  <a:lnTo>
                    <a:pt x="4328411" y="253333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725AB99F-7D41-DFE9-D353-B3F07BF176A5}"/>
                </a:ext>
              </a:extLst>
            </p:cNvPr>
            <p:cNvSpPr/>
            <p:nvPr userDrawn="1"/>
          </p:nvSpPr>
          <p:spPr>
            <a:xfrm rot="16200000" flipH="1">
              <a:off x="5427067" y="4700043"/>
              <a:ext cx="1797569" cy="2533337"/>
            </a:xfrm>
            <a:custGeom>
              <a:avLst/>
              <a:gdLst>
                <a:gd name="connsiteX0" fmla="*/ 0 w 1797569"/>
                <a:gd name="connsiteY0" fmla="*/ 2533337 h 2533337"/>
                <a:gd name="connsiteX1" fmla="*/ 1797569 w 1797569"/>
                <a:gd name="connsiteY1" fmla="*/ 2533337 h 2533337"/>
                <a:gd name="connsiteX2" fmla="*/ 1797569 w 1797569"/>
                <a:gd name="connsiteY2" fmla="*/ 0 h 2533337"/>
                <a:gd name="connsiteX3" fmla="*/ 1262944 w 1797569"/>
                <a:gd name="connsiteY3" fmla="*/ 0 h 2533337"/>
              </a:gdLst>
              <a:ahLst/>
              <a:cxnLst>
                <a:cxn ang="0">
                  <a:pos x="connsiteX0" y="connsiteY0"/>
                </a:cxn>
                <a:cxn ang="0">
                  <a:pos x="connsiteX1" y="connsiteY1"/>
                </a:cxn>
                <a:cxn ang="0">
                  <a:pos x="connsiteX2" y="connsiteY2"/>
                </a:cxn>
                <a:cxn ang="0">
                  <a:pos x="connsiteX3" y="connsiteY3"/>
                </a:cxn>
              </a:cxnLst>
              <a:rect l="l" t="t" r="r" b="b"/>
              <a:pathLst>
                <a:path w="1797569" h="2533337">
                  <a:moveTo>
                    <a:pt x="0" y="2533337"/>
                  </a:moveTo>
                  <a:lnTo>
                    <a:pt x="1797569" y="2533337"/>
                  </a:lnTo>
                  <a:lnTo>
                    <a:pt x="1797569" y="0"/>
                  </a:lnTo>
                  <a:lnTo>
                    <a:pt x="1262944"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6D975DB1-92FB-A2B2-7CD7-A39B96CD3217}"/>
                </a:ext>
              </a:extLst>
            </p:cNvPr>
            <p:cNvSpPr/>
            <p:nvPr userDrawn="1"/>
          </p:nvSpPr>
          <p:spPr>
            <a:xfrm rot="16200000" flipH="1">
              <a:off x="9105838" y="3779330"/>
              <a:ext cx="4097277" cy="2075054"/>
            </a:xfrm>
            <a:custGeom>
              <a:avLst/>
              <a:gdLst>
                <a:gd name="connsiteX0" fmla="*/ 0 w 4097277"/>
                <a:gd name="connsiteY0" fmla="*/ 2075054 h 2075054"/>
                <a:gd name="connsiteX1" fmla="*/ 4097277 w 4097277"/>
                <a:gd name="connsiteY1" fmla="*/ 2075053 h 2075054"/>
                <a:gd name="connsiteX2" fmla="*/ 4097277 w 4097277"/>
                <a:gd name="connsiteY2" fmla="*/ 0 h 2075054"/>
                <a:gd name="connsiteX3" fmla="*/ 1034476 w 4097277"/>
                <a:gd name="connsiteY3" fmla="*/ 0 h 2075054"/>
              </a:gdLst>
              <a:ahLst/>
              <a:cxnLst>
                <a:cxn ang="0">
                  <a:pos x="connsiteX0" y="connsiteY0"/>
                </a:cxn>
                <a:cxn ang="0">
                  <a:pos x="connsiteX1" y="connsiteY1"/>
                </a:cxn>
                <a:cxn ang="0">
                  <a:pos x="connsiteX2" y="connsiteY2"/>
                </a:cxn>
                <a:cxn ang="0">
                  <a:pos x="connsiteX3" y="connsiteY3"/>
                </a:cxn>
              </a:cxnLst>
              <a:rect l="l" t="t" r="r" b="b"/>
              <a:pathLst>
                <a:path w="4097277" h="2075054">
                  <a:moveTo>
                    <a:pt x="0" y="2075054"/>
                  </a:moveTo>
                  <a:lnTo>
                    <a:pt x="4097277" y="2075053"/>
                  </a:lnTo>
                  <a:lnTo>
                    <a:pt x="4097277" y="0"/>
                  </a:lnTo>
                  <a:lnTo>
                    <a:pt x="1034476" y="0"/>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riangle 33">
              <a:extLst>
                <a:ext uri="{FF2B5EF4-FFF2-40B4-BE49-F238E27FC236}">
                  <a16:creationId xmlns:a16="http://schemas.microsoft.com/office/drawing/2014/main" id="{DBF2C834-B734-A900-62E5-1BF68F47A1C8}"/>
                </a:ext>
              </a:extLst>
            </p:cNvPr>
            <p:cNvSpPr/>
            <p:nvPr userDrawn="1"/>
          </p:nvSpPr>
          <p:spPr>
            <a:xfrm flipV="1">
              <a:off x="7592520" y="-704"/>
              <a:ext cx="4599482" cy="2309256"/>
            </a:xfrm>
            <a:prstGeom prst="triangle">
              <a:avLst>
                <a:gd name="adj" fmla="val 100000"/>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tx1"/>
                </a:solidFill>
              </a:rPr>
              <a:t>AlignOrg.com</a:t>
            </a:r>
            <a:endParaRPr lang="en-US" sz="1400">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8684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tx1"/>
                </a:solidFill>
              </a:rPr>
              <a:t>Thank</a:t>
            </a:r>
            <a:r>
              <a:rPr lang="en-US" sz="6000" spc="-150">
                <a:solidFill>
                  <a:schemeClr val="tx1"/>
                </a:solidFill>
              </a:rPr>
              <a:t> </a:t>
            </a:r>
            <a:r>
              <a:rPr lang="en-US" sz="6000">
                <a:solidFill>
                  <a:schemeClr val="tx1"/>
                </a:solidFill>
              </a:rPr>
              <a:t>You</a:t>
            </a:r>
          </a:p>
        </p:txBody>
      </p:sp>
      <p:pic>
        <p:nvPicPr>
          <p:cNvPr id="4" name="Picture 3">
            <a:extLst>
              <a:ext uri="{FF2B5EF4-FFF2-40B4-BE49-F238E27FC236}">
                <a16:creationId xmlns:a16="http://schemas.microsoft.com/office/drawing/2014/main" id="{D9832A34-558B-7D05-F484-3DAF3F5DBDAC}"/>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145676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 B">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3A5C693-0A8E-392A-2606-62E5C1DD99E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12" name="Picture 11" descr="A group of cubes in different colors&#10;&#10;Description automatically generated">
            <a:extLst>
              <a:ext uri="{FF2B5EF4-FFF2-40B4-BE49-F238E27FC236}">
                <a16:creationId xmlns:a16="http://schemas.microsoft.com/office/drawing/2014/main" id="{00F40789-746F-D54E-23A7-655DA2934C61}"/>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pic>
        <p:nvPicPr>
          <p:cNvPr id="2" name="Picture 1">
            <a:extLst>
              <a:ext uri="{FF2B5EF4-FFF2-40B4-BE49-F238E27FC236}">
                <a16:creationId xmlns:a16="http://schemas.microsoft.com/office/drawing/2014/main" id="{B7D1D84A-8F93-FB15-6859-4FDD307E15F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8041039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B with partner logo">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EE8946-DA4C-DA4F-559A-B77D36475C7C}"/>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cubes in different colors&#10;&#10;Description automatically generated">
            <a:extLst>
              <a:ext uri="{FF2B5EF4-FFF2-40B4-BE49-F238E27FC236}">
                <a16:creationId xmlns:a16="http://schemas.microsoft.com/office/drawing/2014/main" id="{76BC3F83-A304-AA1C-01C7-E7C601BA37C9}"/>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51D1749A-D0E4-4338-81DC-43732D19CAD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935803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B">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B2E3694-DEBC-BC4D-BA90-FA8E4941600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cubes in different colors&#10;&#10;Description automatically generated">
            <a:extLst>
              <a:ext uri="{FF2B5EF4-FFF2-40B4-BE49-F238E27FC236}">
                <a16:creationId xmlns:a16="http://schemas.microsoft.com/office/drawing/2014/main" id="{D3ADDE5D-F941-6EC1-9C38-2309E9F711E5}"/>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t="1829"/>
          <a:stretch/>
        </p:blipFill>
        <p:spPr>
          <a:xfrm>
            <a:off x="7682228" y="-6875"/>
            <a:ext cx="4509772" cy="6468256"/>
          </a:xfrm>
          <a:prstGeom prst="rect">
            <a:avLst/>
          </a:prstGeom>
        </p:spPr>
      </p:pic>
      <p:sp>
        <p:nvSpPr>
          <p:cNvPr id="2" name="TextBox 1">
            <a:hlinkClick r:id="rId3"/>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09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4" name="Picture 3">
            <a:extLst>
              <a:ext uri="{FF2B5EF4-FFF2-40B4-BE49-F238E27FC236}">
                <a16:creationId xmlns:a16="http://schemas.microsoft.com/office/drawing/2014/main" id="{981BCD30-CA65-7483-FB60-C9E6D8D49363}"/>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735666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B2">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2C584D3E-11E3-9F69-0900-9284C5FAC62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6875"/>
            <a:ext cx="4505540" cy="6465723"/>
          </a:xfrm>
          <a:prstGeom prst="rect">
            <a:avLst/>
          </a:prstGeom>
        </p:spPr>
      </p:pic>
      <p:pic>
        <p:nvPicPr>
          <p:cNvPr id="3" name="Picture 2">
            <a:extLst>
              <a:ext uri="{FF2B5EF4-FFF2-40B4-BE49-F238E27FC236}">
                <a16:creationId xmlns:a16="http://schemas.microsoft.com/office/drawing/2014/main" id="{4DEA3862-1A6C-860D-A891-359370CC62E4}"/>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4894654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B2 with partner logo">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643DF51-7633-25C4-1BDD-054CF8D4F5A1}"/>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203148"/>
            <a:ext cx="9296152" cy="1308974"/>
          </a:xfrm>
          <a:prstGeom prst="rect">
            <a:avLst/>
          </a:prstGeom>
        </p:spPr>
        <p:txBody>
          <a:bodyPr vert="horz" lIns="0" tIns="0" rIns="0" bIns="0" rtlCol="0" anchor="b">
            <a:noAutofit/>
          </a:bodyPr>
          <a:lstStyle>
            <a:lvl1pPr>
              <a:defRPr sz="4800">
                <a:solidFill>
                  <a:schemeClr val="bg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74290"/>
            <a:ext cx="4596063" cy="497118"/>
          </a:xfrm>
        </p:spPr>
        <p:txBody>
          <a:bodyPr/>
          <a:lstStyle>
            <a:lvl1pPr>
              <a:spcBef>
                <a:spcPts val="0"/>
              </a:spcBef>
              <a:spcAft>
                <a:spcPts val="200"/>
              </a:spcAft>
              <a:defRPr sz="1100">
                <a:solidFill>
                  <a:schemeClr val="bg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bg2"/>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45617"/>
            <a:ext cx="9296152" cy="617538"/>
          </a:xfrm>
        </p:spPr>
        <p:txBody>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a:t>
            </a:r>
            <a:br>
              <a:rPr lang="en-US"/>
            </a:br>
            <a:r>
              <a:rPr lang="en-US"/>
              <a:t>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6876"/>
            <a:ext cx="4505540" cy="6465723"/>
          </a:xfrm>
          <a:prstGeom prst="rect">
            <a:avLst/>
          </a:prstGeom>
        </p:spPr>
      </p:pic>
      <p:pic>
        <p:nvPicPr>
          <p:cNvPr id="2" name="Picture 1">
            <a:extLst>
              <a:ext uri="{FF2B5EF4-FFF2-40B4-BE49-F238E27FC236}">
                <a16:creationId xmlns:a16="http://schemas.microsoft.com/office/drawing/2014/main" id="{DDA90374-A575-5177-145A-AAB0EB124105}"/>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4276214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B2">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8D2005BD-7E38-7DF7-76A8-6F30B0ADBFC6}"/>
              </a:ext>
            </a:extLst>
          </p:cNvPr>
          <p:cNvSpPr/>
          <p:nvPr userDrawn="1"/>
        </p:nvSpPr>
        <p:spPr>
          <a:xfrm>
            <a:off x="0" y="-6875"/>
            <a:ext cx="12192000" cy="6864875"/>
          </a:xfrm>
          <a:custGeom>
            <a:avLst/>
            <a:gdLst>
              <a:gd name="connsiteX0" fmla="*/ 9178366 w 12192000"/>
              <a:gd name="connsiteY0" fmla="*/ 0 h 6864875"/>
              <a:gd name="connsiteX1" fmla="*/ 12192000 w 12192000"/>
              <a:gd name="connsiteY1" fmla="*/ 0 h 6864875"/>
              <a:gd name="connsiteX2" fmla="*/ 12192000 w 12192000"/>
              <a:gd name="connsiteY2" fmla="*/ 6864875 h 6864875"/>
              <a:gd name="connsiteX3" fmla="*/ 0 w 12192000"/>
              <a:gd name="connsiteY3" fmla="*/ 6864875 h 6864875"/>
              <a:gd name="connsiteX4" fmla="*/ 0 w 12192000"/>
              <a:gd name="connsiteY4" fmla="*/ 3630097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64875">
                <a:moveTo>
                  <a:pt x="9178366" y="0"/>
                </a:moveTo>
                <a:lnTo>
                  <a:pt x="12192000" y="0"/>
                </a:lnTo>
                <a:lnTo>
                  <a:pt x="12192000" y="6864875"/>
                </a:lnTo>
                <a:lnTo>
                  <a:pt x="0" y="6864875"/>
                </a:lnTo>
                <a:lnTo>
                  <a:pt x="0" y="3630097"/>
                </a:lnTo>
                <a:close/>
              </a:path>
            </a:pathLst>
          </a:custGeom>
          <a:gradFill>
            <a:gsLst>
              <a:gs pos="100000">
                <a:schemeClr val="bg2">
                  <a:lumMod val="25000"/>
                </a:schemeClr>
              </a:gs>
              <a:gs pos="0">
                <a:schemeClr val="tx2">
                  <a:lumMod val="75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bg1"/>
                </a:solidFill>
              </a:rPr>
              <a:t>AlignOrg.com</a:t>
            </a:r>
            <a:endParaRPr lang="en-US" sz="1400">
              <a:solidFill>
                <a:schemeClr val="bg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0940"/>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bg1"/>
                </a:solidFill>
              </a:rPr>
              <a:t>Thank</a:t>
            </a:r>
            <a:r>
              <a:rPr lang="en-US" sz="6000" spc="-150">
                <a:solidFill>
                  <a:schemeClr val="bg1"/>
                </a:solidFill>
              </a:rPr>
              <a:t> </a:t>
            </a:r>
            <a:r>
              <a:rPr lang="en-US" sz="6000">
                <a:solidFill>
                  <a:schemeClr val="bg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0" y="-6876"/>
            <a:ext cx="4505540" cy="6465723"/>
          </a:xfrm>
          <a:prstGeom prst="rect">
            <a:avLst/>
          </a:prstGeom>
        </p:spPr>
      </p:pic>
      <p:pic>
        <p:nvPicPr>
          <p:cNvPr id="4" name="Picture 3">
            <a:extLst>
              <a:ext uri="{FF2B5EF4-FFF2-40B4-BE49-F238E27FC236}">
                <a16:creationId xmlns:a16="http://schemas.microsoft.com/office/drawing/2014/main" id="{0CF7E14D-DC71-82D6-CC77-73791B750FD6}"/>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6308524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B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B55519-53AA-04DA-B3B2-B64B2E164F50}"/>
              </a:ext>
            </a:extLst>
          </p:cNvPr>
          <p:cNvSpPr/>
          <p:nvPr userDrawn="1"/>
        </p:nvSpPr>
        <p:spPr>
          <a:xfrm>
            <a:off x="0" y="1"/>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628EFC89-083B-827F-6F0F-8AA6B155E7ED}"/>
              </a:ext>
            </a:extLst>
          </p:cNvPr>
          <p:cNvSpPr>
            <a:spLocks noGrp="1"/>
          </p:cNvSpPr>
          <p:nvPr userDrawn="1">
            <p:ph type="title" hasCustomPrompt="1"/>
          </p:nvPr>
        </p:nvSpPr>
        <p:spPr>
          <a:xfrm>
            <a:off x="560290" y="3196273"/>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7" name="TextBox 6">
            <a:extLst>
              <a:ext uri="{FF2B5EF4-FFF2-40B4-BE49-F238E27FC236}">
                <a16:creationId xmlns:a16="http://schemas.microsoft.com/office/drawing/2014/main" id="{514605C8-1937-3ABD-9BFA-E11C2CE5A2F3}"/>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1" name="Text Placeholder 10">
            <a:extLst>
              <a:ext uri="{FF2B5EF4-FFF2-40B4-BE49-F238E27FC236}">
                <a16:creationId xmlns:a16="http://schemas.microsoft.com/office/drawing/2014/main" id="{5712B74D-ACC3-26E6-D64A-AFDD7B47B93B}"/>
              </a:ext>
            </a:extLst>
          </p:cNvPr>
          <p:cNvSpPr>
            <a:spLocks noGrp="1"/>
          </p:cNvSpPr>
          <p:nvPr userDrawn="1">
            <p:ph type="body" sz="quarter" idx="10" hasCustomPrompt="1"/>
          </p:nvPr>
        </p:nvSpPr>
        <p:spPr>
          <a:xfrm>
            <a:off x="578375" y="5367415"/>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5" name="TextBox 4">
            <a:extLst>
              <a:ext uri="{FF2B5EF4-FFF2-40B4-BE49-F238E27FC236}">
                <a16:creationId xmlns:a16="http://schemas.microsoft.com/office/drawing/2014/main" id="{7C87C12B-B823-57DC-C00D-0408C16BAB67}"/>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 2026 AlignOrg Solutions. All rights reserved. This content should not be shared, reproduced, or transmitted to anyone without permission from AlignOrg Solutions.</a:t>
            </a:r>
          </a:p>
        </p:txBody>
      </p:sp>
      <p:sp>
        <p:nvSpPr>
          <p:cNvPr id="46" name="Text Placeholder 45">
            <a:extLst>
              <a:ext uri="{FF2B5EF4-FFF2-40B4-BE49-F238E27FC236}">
                <a16:creationId xmlns:a16="http://schemas.microsoft.com/office/drawing/2014/main" id="{72A3A1CD-EC70-458F-C40D-2D85814A145D}"/>
              </a:ext>
            </a:extLst>
          </p:cNvPr>
          <p:cNvSpPr>
            <a:spLocks noGrp="1"/>
          </p:cNvSpPr>
          <p:nvPr>
            <p:ph type="body" sz="quarter" idx="11" hasCustomPrompt="1"/>
          </p:nvPr>
        </p:nvSpPr>
        <p:spPr>
          <a:xfrm>
            <a:off x="580915" y="4538742"/>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pic>
        <p:nvPicPr>
          <p:cNvPr id="2" name="Picture 1">
            <a:extLst>
              <a:ext uri="{FF2B5EF4-FFF2-40B4-BE49-F238E27FC236}">
                <a16:creationId xmlns:a16="http://schemas.microsoft.com/office/drawing/2014/main" id="{3D29C1EF-058C-46FD-4A44-1BBB6BB348E9}"/>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0"/>
            <a:ext cx="4505540" cy="6465723"/>
          </a:xfrm>
          <a:prstGeom prst="rect">
            <a:avLst/>
          </a:prstGeom>
        </p:spPr>
      </p:pic>
      <p:pic>
        <p:nvPicPr>
          <p:cNvPr id="3" name="Picture 2">
            <a:extLst>
              <a:ext uri="{FF2B5EF4-FFF2-40B4-BE49-F238E27FC236}">
                <a16:creationId xmlns:a16="http://schemas.microsoft.com/office/drawing/2014/main" id="{962CE5E1-82EC-0F74-7BEA-5029B207FA63}"/>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3198548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B3 with partner 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2B3279-CE02-7814-2123-CE3456DF6295}"/>
              </a:ext>
            </a:extLst>
          </p:cNvPr>
          <p:cNvSpPr/>
          <p:nvPr userDrawn="1"/>
        </p:nvSpPr>
        <p:spPr>
          <a:xfrm>
            <a:off x="0" y="1"/>
            <a:ext cx="12192000" cy="6858000"/>
          </a:xfrm>
          <a:prstGeom prst="rect">
            <a:avLst/>
          </a:prstGeom>
          <a:gradFill>
            <a:gsLst>
              <a:gs pos="100000">
                <a:schemeClr val="bg2">
                  <a:lumMod val="90000"/>
                </a:schemeClr>
              </a:gs>
              <a:gs pos="70000">
                <a:srgbClr val="E3E5FF"/>
              </a:gs>
              <a:gs pos="3100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Placeholder 1">
            <a:extLst>
              <a:ext uri="{FF2B5EF4-FFF2-40B4-BE49-F238E27FC236}">
                <a16:creationId xmlns:a16="http://schemas.microsoft.com/office/drawing/2014/main" id="{7C23575D-B602-9A15-7AFA-42CCB9DE8F0D}"/>
              </a:ext>
            </a:extLst>
          </p:cNvPr>
          <p:cNvSpPr>
            <a:spLocks noGrp="1"/>
          </p:cNvSpPr>
          <p:nvPr>
            <p:ph type="title" hasCustomPrompt="1"/>
          </p:nvPr>
        </p:nvSpPr>
        <p:spPr>
          <a:xfrm>
            <a:off x="560290" y="3203148"/>
            <a:ext cx="9296152" cy="1308974"/>
          </a:xfrm>
          <a:prstGeom prst="rect">
            <a:avLst/>
          </a:prstGeom>
        </p:spPr>
        <p:txBody>
          <a:bodyPr vert="horz" lIns="0" tIns="0" rIns="0" bIns="0" rtlCol="0" anchor="b">
            <a:noAutofit/>
          </a:bodyPr>
          <a:lstStyle>
            <a:lvl1pPr>
              <a:defRPr sz="4800">
                <a:solidFill>
                  <a:schemeClr val="tx1"/>
                </a:solidFill>
                <a:latin typeface="+mj-lt"/>
              </a:defRPr>
            </a:lvl1pPr>
          </a:lstStyle>
          <a:p>
            <a:r>
              <a:rPr lang="en-US"/>
              <a:t>Meeting Title Here</a:t>
            </a:r>
          </a:p>
        </p:txBody>
      </p:sp>
      <p:sp>
        <p:nvSpPr>
          <p:cNvPr id="12" name="TextBox 11">
            <a:extLst>
              <a:ext uri="{FF2B5EF4-FFF2-40B4-BE49-F238E27FC236}">
                <a16:creationId xmlns:a16="http://schemas.microsoft.com/office/drawing/2014/main" id="{328BCCC3-FDF3-A57F-8484-37E9A790D64D}"/>
              </a:ext>
            </a:extLst>
          </p:cNvPr>
          <p:cNvSpPr txBox="1"/>
          <p:nvPr userDrawn="1"/>
        </p:nvSpPr>
        <p:spPr>
          <a:xfrm>
            <a:off x="8786110" y="6438275"/>
            <a:ext cx="2758190" cy="229225"/>
          </a:xfrm>
          <a:prstGeom prst="rect">
            <a:avLst/>
          </a:prstGeom>
          <a:noFill/>
        </p:spPr>
        <p:txBody>
          <a:bodyPr wrap="square" lIns="0" tIns="0" rIns="0" bIns="0" rtlCol="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Differentiation By Design ®</a:t>
            </a:r>
          </a:p>
        </p:txBody>
      </p:sp>
      <p:sp>
        <p:nvSpPr>
          <p:cNvPr id="13" name="Text Placeholder 10">
            <a:extLst>
              <a:ext uri="{FF2B5EF4-FFF2-40B4-BE49-F238E27FC236}">
                <a16:creationId xmlns:a16="http://schemas.microsoft.com/office/drawing/2014/main" id="{1040DF69-FACD-F6FD-A06B-1E7D3DEC9B2A}"/>
              </a:ext>
            </a:extLst>
          </p:cNvPr>
          <p:cNvSpPr>
            <a:spLocks noGrp="1"/>
          </p:cNvSpPr>
          <p:nvPr>
            <p:ph type="body" sz="quarter" idx="10" hasCustomPrompt="1"/>
          </p:nvPr>
        </p:nvSpPr>
        <p:spPr>
          <a:xfrm>
            <a:off x="578375" y="5374290"/>
            <a:ext cx="4596063" cy="497118"/>
          </a:xfrm>
        </p:spPr>
        <p:txBody>
          <a:bodyPr/>
          <a:lstStyle>
            <a:lvl1pPr>
              <a:spcBef>
                <a:spcPts val="0"/>
              </a:spcBef>
              <a:spcAft>
                <a:spcPts val="200"/>
              </a:spcAft>
              <a:defRPr sz="1100">
                <a:solidFill>
                  <a:schemeClr val="tx1"/>
                </a:solidFill>
              </a:defRPr>
            </a:lvl1pPr>
            <a:lvl2pPr>
              <a:spcBef>
                <a:spcPts val="0"/>
              </a:spcBef>
              <a:spcAft>
                <a:spcPts val="200"/>
              </a:spcAft>
              <a:defRPr sz="1000">
                <a:solidFill>
                  <a:schemeClr val="bg1"/>
                </a:solidFill>
              </a:defRPr>
            </a:lvl2pPr>
          </a:lstStyle>
          <a:p>
            <a:pPr lvl="0"/>
            <a:r>
              <a:rPr lang="en-US"/>
              <a:t>Presenter or Team Name</a:t>
            </a:r>
          </a:p>
        </p:txBody>
      </p:sp>
      <p:sp>
        <p:nvSpPr>
          <p:cNvPr id="14" name="TextBox 13">
            <a:extLst>
              <a:ext uri="{FF2B5EF4-FFF2-40B4-BE49-F238E27FC236}">
                <a16:creationId xmlns:a16="http://schemas.microsoft.com/office/drawing/2014/main" id="{643A0D70-D812-0421-EE5A-B8ABA2A631FB}"/>
              </a:ext>
            </a:extLst>
          </p:cNvPr>
          <p:cNvSpPr txBox="1"/>
          <p:nvPr userDrawn="1"/>
        </p:nvSpPr>
        <p:spPr>
          <a:xfrm>
            <a:off x="571500" y="6438275"/>
            <a:ext cx="7685902"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schemeClr val="tx1"/>
                </a:solidFill>
              </a:rPr>
              <a:t>© 2026 AlignOrg Solutions. All rights reserved. This content should not be shared, reproduced, or transmitted to anyone without permission from AlignOrg Solutions.</a:t>
            </a:r>
          </a:p>
        </p:txBody>
      </p:sp>
      <p:sp>
        <p:nvSpPr>
          <p:cNvPr id="15" name="Text Placeholder 45">
            <a:extLst>
              <a:ext uri="{FF2B5EF4-FFF2-40B4-BE49-F238E27FC236}">
                <a16:creationId xmlns:a16="http://schemas.microsoft.com/office/drawing/2014/main" id="{CC01E797-1987-2330-4932-96AB7E37D262}"/>
              </a:ext>
            </a:extLst>
          </p:cNvPr>
          <p:cNvSpPr>
            <a:spLocks noGrp="1"/>
          </p:cNvSpPr>
          <p:nvPr>
            <p:ph type="body" sz="quarter" idx="11" hasCustomPrompt="1"/>
          </p:nvPr>
        </p:nvSpPr>
        <p:spPr>
          <a:xfrm>
            <a:off x="580915" y="4545617"/>
            <a:ext cx="9296152" cy="617538"/>
          </a:xfrm>
        </p:spPr>
        <p:txBody>
          <a:bodyPr/>
          <a:lstStyle>
            <a:lvl1pPr>
              <a:defRPr sz="2400" b="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Meeting Subtitle if needed</a:t>
            </a:r>
          </a:p>
        </p:txBody>
      </p:sp>
      <p:sp>
        <p:nvSpPr>
          <p:cNvPr id="48" name="Picture Placeholder 47">
            <a:extLst>
              <a:ext uri="{FF2B5EF4-FFF2-40B4-BE49-F238E27FC236}">
                <a16:creationId xmlns:a16="http://schemas.microsoft.com/office/drawing/2014/main" id="{7A2C6998-20E7-9FE7-945E-7F09931C09C2}"/>
              </a:ext>
            </a:extLst>
          </p:cNvPr>
          <p:cNvSpPr>
            <a:spLocks noGrp="1"/>
          </p:cNvSpPr>
          <p:nvPr>
            <p:ph type="pic" sz="quarter" idx="12" hasCustomPrompt="1"/>
          </p:nvPr>
        </p:nvSpPr>
        <p:spPr>
          <a:xfrm>
            <a:off x="2817825" y="372781"/>
            <a:ext cx="1643026" cy="390167"/>
          </a:xfrm>
          <a:solidFill>
            <a:schemeClr val="bg2">
              <a:alpha val="50251"/>
            </a:schemeClr>
          </a:solidFill>
        </p:spPr>
        <p:txBody>
          <a:bodyPr anchor="ctr"/>
          <a:lstStyle>
            <a:lvl1pPr algn="ctr">
              <a:defRPr sz="700" b="0"/>
            </a:lvl1pPr>
          </a:lstStyle>
          <a:p>
            <a:r>
              <a:rPr lang="en-US"/>
              <a:t>Insert partner logo here </a:t>
            </a:r>
            <a:br>
              <a:rPr lang="en-US"/>
            </a:br>
            <a:r>
              <a:rPr lang="en-US"/>
              <a:t>or delete box; remove background fill</a:t>
            </a:r>
          </a:p>
        </p:txBody>
      </p:sp>
      <p:cxnSp>
        <p:nvCxnSpPr>
          <p:cNvPr id="50" name="Straight Connector 49">
            <a:extLst>
              <a:ext uri="{FF2B5EF4-FFF2-40B4-BE49-F238E27FC236}">
                <a16:creationId xmlns:a16="http://schemas.microsoft.com/office/drawing/2014/main" id="{42A80514-35B8-CF09-C6D5-192C89672936}"/>
              </a:ext>
            </a:extLst>
          </p:cNvPr>
          <p:cNvCxnSpPr/>
          <p:nvPr userDrawn="1"/>
        </p:nvCxnSpPr>
        <p:spPr>
          <a:xfrm>
            <a:off x="2460172" y="336686"/>
            <a:ext cx="0" cy="467513"/>
          </a:xfrm>
          <a:prstGeom prst="line">
            <a:avLst/>
          </a:prstGeom>
          <a:ln>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9F38DD4A-C210-E151-9514-06077DBC8E8A}"/>
              </a:ext>
            </a:extLst>
          </p:cNvPr>
          <p:cNvPicPr/>
          <p:nvPr userDrawn="1"/>
        </p:nvPicPr>
        <p:blipFill>
          <a:blip r:embed="rId2" cstate="screen">
            <a:extLst>
              <a:ext uri="{28A0092B-C50C-407E-A947-70E740481C1C}">
                <a14:useLocalDpi xmlns:a14="http://schemas.microsoft.com/office/drawing/2010/main"/>
              </a:ext>
            </a:extLst>
          </a:blip>
          <a:srcRect t="1776"/>
          <a:stretch/>
        </p:blipFill>
        <p:spPr>
          <a:xfrm>
            <a:off x="7686460" y="-1"/>
            <a:ext cx="4505540" cy="6465723"/>
          </a:xfrm>
          <a:prstGeom prst="rect">
            <a:avLst/>
          </a:prstGeom>
        </p:spPr>
      </p:pic>
      <p:pic>
        <p:nvPicPr>
          <p:cNvPr id="2" name="Picture 1">
            <a:extLst>
              <a:ext uri="{FF2B5EF4-FFF2-40B4-BE49-F238E27FC236}">
                <a16:creationId xmlns:a16="http://schemas.microsoft.com/office/drawing/2014/main" id="{EE95C951-0D1C-62FE-5F34-0DB530D38AC2}"/>
              </a:ext>
            </a:extLst>
          </p:cNvPr>
          <p:cNvPicPr>
            <a:picLocks noChangeAspect="1"/>
          </p:cNvPicPr>
          <p:nvPr userDrawn="1"/>
        </p:nvPicPr>
        <p:blipFill>
          <a:blip r:embed="rId3"/>
          <a:srcRect/>
          <a:stretch/>
        </p:blipFill>
        <p:spPr>
          <a:xfrm>
            <a:off x="560328" y="370975"/>
            <a:ext cx="1501083" cy="387076"/>
          </a:xfrm>
          <a:prstGeom prst="rect">
            <a:avLst/>
          </a:prstGeom>
        </p:spPr>
      </p:pic>
    </p:spTree>
    <p:extLst>
      <p:ext uri="{BB962C8B-B14F-4D97-AF65-F5344CB8AC3E}">
        <p14:creationId xmlns:p14="http://schemas.microsoft.com/office/powerpoint/2010/main" val="2414848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B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D60477-F6C0-E367-8C9A-52104E2D6677}"/>
              </a:ext>
            </a:extLst>
          </p:cNvPr>
          <p:cNvSpPr/>
          <p:nvPr userDrawn="1"/>
        </p:nvSpPr>
        <p:spPr>
          <a:xfrm>
            <a:off x="0" y="1"/>
            <a:ext cx="12192000" cy="6858000"/>
          </a:xfrm>
          <a:prstGeom prst="rect">
            <a:avLst/>
          </a:prstGeom>
          <a:gradFill>
            <a:gsLst>
              <a:gs pos="100000">
                <a:schemeClr val="bg2">
                  <a:lumMod val="90000"/>
                </a:schemeClr>
              </a:gs>
              <a:gs pos="0">
                <a:schemeClr val="bg1"/>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hlinkClick r:id="rId2"/>
            <a:extLst>
              <a:ext uri="{FF2B5EF4-FFF2-40B4-BE49-F238E27FC236}">
                <a16:creationId xmlns:a16="http://schemas.microsoft.com/office/drawing/2014/main" id="{3E3EDDB8-8048-DCB0-BFEE-00018CC0ABFA}"/>
              </a:ext>
            </a:extLst>
          </p:cNvPr>
          <p:cNvSpPr txBox="1"/>
          <p:nvPr userDrawn="1"/>
        </p:nvSpPr>
        <p:spPr>
          <a:xfrm>
            <a:off x="10120277" y="6349250"/>
            <a:ext cx="2071723"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err="1">
                <a:solidFill>
                  <a:schemeClr val="tx1"/>
                </a:solidFill>
              </a:rPr>
              <a:t>AlignOrg.com</a:t>
            </a:r>
            <a:endParaRPr lang="en-US" sz="1400">
              <a:solidFill>
                <a:schemeClr val="tx1"/>
              </a:solidFill>
            </a:endParaRPr>
          </a:p>
        </p:txBody>
      </p:sp>
      <p:sp>
        <p:nvSpPr>
          <p:cNvPr id="3" name="TextBox 2">
            <a:extLst>
              <a:ext uri="{FF2B5EF4-FFF2-40B4-BE49-F238E27FC236}">
                <a16:creationId xmlns:a16="http://schemas.microsoft.com/office/drawing/2014/main" id="{B48C076B-ADA8-F790-74EC-0EC615242B35}"/>
              </a:ext>
            </a:extLst>
          </p:cNvPr>
          <p:cNvSpPr txBox="1"/>
          <p:nvPr userDrawn="1"/>
        </p:nvSpPr>
        <p:spPr>
          <a:xfrm>
            <a:off x="570641" y="3957815"/>
            <a:ext cx="4633876"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schemeClr val="tx1"/>
                </a:solidFill>
              </a:rPr>
              <a:t>Thank</a:t>
            </a:r>
            <a:r>
              <a:rPr lang="en-US" sz="6000" spc="-150">
                <a:solidFill>
                  <a:schemeClr val="tx1"/>
                </a:solidFill>
              </a:rPr>
              <a:t> </a:t>
            </a:r>
            <a:r>
              <a:rPr lang="en-US" sz="6000">
                <a:solidFill>
                  <a:schemeClr val="tx1"/>
                </a:solidFill>
              </a:rPr>
              <a:t>You</a:t>
            </a:r>
          </a:p>
        </p:txBody>
      </p:sp>
      <p:pic>
        <p:nvPicPr>
          <p:cNvPr id="7" name="Picture 6">
            <a:extLst>
              <a:ext uri="{FF2B5EF4-FFF2-40B4-BE49-F238E27FC236}">
                <a16:creationId xmlns:a16="http://schemas.microsoft.com/office/drawing/2014/main" id="{19F7FA03-5A83-C9C6-796F-09D12CBBCACC}"/>
              </a:ext>
            </a:extLst>
          </p:cNvPr>
          <p:cNvPicPr/>
          <p:nvPr userDrawn="1"/>
        </p:nvPicPr>
        <p:blipFill>
          <a:blip r:embed="rId3" cstate="screen">
            <a:extLst>
              <a:ext uri="{28A0092B-C50C-407E-A947-70E740481C1C}">
                <a14:useLocalDpi xmlns:a14="http://schemas.microsoft.com/office/drawing/2010/main"/>
              </a:ext>
            </a:extLst>
          </a:blip>
          <a:srcRect t="1776"/>
          <a:stretch/>
        </p:blipFill>
        <p:spPr>
          <a:xfrm>
            <a:off x="7686460" y="-1"/>
            <a:ext cx="4505540" cy="6465723"/>
          </a:xfrm>
          <a:prstGeom prst="rect">
            <a:avLst/>
          </a:prstGeom>
        </p:spPr>
      </p:pic>
      <p:pic>
        <p:nvPicPr>
          <p:cNvPr id="4" name="Picture 3">
            <a:extLst>
              <a:ext uri="{FF2B5EF4-FFF2-40B4-BE49-F238E27FC236}">
                <a16:creationId xmlns:a16="http://schemas.microsoft.com/office/drawing/2014/main" id="{124E1E44-392A-CF94-9116-63506559F880}"/>
              </a:ext>
            </a:extLst>
          </p:cNvPr>
          <p:cNvPicPr>
            <a:picLocks noChangeAspect="1"/>
          </p:cNvPicPr>
          <p:nvPr userDrawn="1"/>
        </p:nvPicPr>
        <p:blipFill>
          <a:blip r:embed="rId4"/>
          <a:srcRect/>
          <a:stretch/>
        </p:blipFill>
        <p:spPr>
          <a:xfrm>
            <a:off x="560328" y="370975"/>
            <a:ext cx="1501083" cy="387076"/>
          </a:xfrm>
          <a:prstGeom prst="rect">
            <a:avLst/>
          </a:prstGeom>
        </p:spPr>
      </p:pic>
    </p:spTree>
    <p:extLst>
      <p:ext uri="{BB962C8B-B14F-4D97-AF65-F5344CB8AC3E}">
        <p14:creationId xmlns:p14="http://schemas.microsoft.com/office/powerpoint/2010/main" val="2457857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9.png"/><Relationship Id="rId2" Type="http://schemas.openxmlformats.org/officeDocument/2006/relationships/slideLayout" Target="../slideLayouts/slideLayout24.xml"/><Relationship Id="rId16" Type="http://schemas.openxmlformats.org/officeDocument/2006/relationships/theme" Target="../theme/theme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56032"/>
            <a:ext cx="10652760" cy="939800"/>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1257300"/>
            <a:ext cx="10652760" cy="484441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Tree>
    <p:extLst>
      <p:ext uri="{BB962C8B-B14F-4D97-AF65-F5344CB8AC3E}">
        <p14:creationId xmlns:p14="http://schemas.microsoft.com/office/powerpoint/2010/main" val="981929481"/>
      </p:ext>
    </p:extLst>
  </p:cSld>
  <p:clrMap bg1="lt1" tx1="dk1" bg2="lt2" tx2="dk2" accent1="accent1" accent2="accent2" accent3="accent3" accent4="accent4" accent5="accent5" accent6="accent6" hlink="hlink" folHlink="folHlink"/>
  <p:sldLayoutIdLst>
    <p:sldLayoutId id="2147483662" r:id="rId1"/>
    <p:sldLayoutId id="2147483667" r:id="rId2"/>
    <p:sldLayoutId id="2147483661" r:id="rId3"/>
    <p:sldLayoutId id="2147483687" r:id="rId4"/>
    <p:sldLayoutId id="2147483686" r:id="rId5"/>
    <p:sldLayoutId id="2147483685" r:id="rId6"/>
    <p:sldLayoutId id="2147483705" r:id="rId7"/>
    <p:sldLayoutId id="2147483706" r:id="rId8"/>
    <p:sldLayoutId id="2147483708" r:id="rId9"/>
  </p:sldLayoutIdLs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792"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792" userDrawn="1">
          <p15:clr>
            <a:srgbClr val="F26B43"/>
          </p15:clr>
        </p15:guide>
        <p15:guide id="8" orient="horz" pos="3888" userDrawn="1">
          <p15:clr>
            <a:srgbClr val="F26B43"/>
          </p15:clr>
        </p15:guide>
        <p15:guide id="9" pos="4032" userDrawn="1">
          <p15:clr>
            <a:srgbClr val="F26B43"/>
          </p15:clr>
        </p15:guide>
        <p15:guide id="10" pos="7512" userDrawn="1">
          <p15:clr>
            <a:srgbClr val="F26B43"/>
          </p15:clr>
        </p15:guide>
        <p15:guide id="11" orient="horz" pos="432" userDrawn="1">
          <p15:clr>
            <a:srgbClr val="F26B43"/>
          </p15:clr>
        </p15:guide>
        <p15:guide id="12" orient="horz" pos="4056" userDrawn="1">
          <p15:clr>
            <a:srgbClr val="F26B43"/>
          </p15:clr>
        </p15:guide>
        <p15:guide id="13" orient="horz" pos="6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
        <p:nvSpPr>
          <p:cNvPr id="10" name="TextBox 9">
            <a:extLst>
              <a:ext uri="{FF2B5EF4-FFF2-40B4-BE49-F238E27FC236}">
                <a16:creationId xmlns:a16="http://schemas.microsoft.com/office/drawing/2014/main" id="{DF2B3C92-533B-862F-133B-D94F023890AC}"/>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Tree>
    <p:extLst>
      <p:ext uri="{BB962C8B-B14F-4D97-AF65-F5344CB8AC3E}">
        <p14:creationId xmlns:p14="http://schemas.microsoft.com/office/powerpoint/2010/main" val="436880015"/>
      </p:ext>
    </p:extLst>
  </p:cSld>
  <p:clrMap bg1="lt1" tx1="dk1" bg2="lt2" tx2="dk2" accent1="accent1" accent2="accent2" accent3="accent3" accent4="accent4" accent5="accent5" accent6="accent6" hlink="hlink" folHlink="folHlink"/>
  <p:sldLayoutIdLst>
    <p:sldLayoutId id="2147483669" r:id="rId1"/>
    <p:sldLayoutId id="2147483672" r:id="rId2"/>
    <p:sldLayoutId id="2147483673" r:id="rId3"/>
    <p:sldLayoutId id="2147483674" r:id="rId4"/>
    <p:sldLayoutId id="2147483676" r:id="rId5"/>
    <p:sldLayoutId id="2147483675" r:id="rId6"/>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840"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84" userDrawn="1">
          <p15:clr>
            <a:srgbClr val="F26B43"/>
          </p15:clr>
        </p15:guide>
        <p15:guide id="10" pos="7512" userDrawn="1">
          <p15:clr>
            <a:srgbClr val="F26B43"/>
          </p15:clr>
        </p15:guide>
        <p15:guide id="11" orient="horz" pos="5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cube&#10;&#10;Description automatically generated">
            <a:extLst>
              <a:ext uri="{FF2B5EF4-FFF2-40B4-BE49-F238E27FC236}">
                <a16:creationId xmlns:a16="http://schemas.microsoft.com/office/drawing/2014/main" id="{F14B71DE-69D0-6032-8FAE-8D96D799582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73400" y="228785"/>
            <a:ext cx="356520" cy="406255"/>
          </a:xfrm>
          <a:prstGeom prst="rect">
            <a:avLst/>
          </a:prstGeom>
        </p:spPr>
      </p:pic>
      <p:sp>
        <p:nvSpPr>
          <p:cNvPr id="10" name="TextBox 9">
            <a:extLst>
              <a:ext uri="{FF2B5EF4-FFF2-40B4-BE49-F238E27FC236}">
                <a16:creationId xmlns:a16="http://schemas.microsoft.com/office/drawing/2014/main" id="{DF2B3C92-533B-862F-133B-D94F023890AC}"/>
              </a:ext>
            </a:extLst>
          </p:cNvPr>
          <p:cNvSpPr txBox="1"/>
          <p:nvPr userDrawn="1"/>
        </p:nvSpPr>
        <p:spPr>
          <a:xfrm>
            <a:off x="876300" y="6438275"/>
            <a:ext cx="2758190" cy="229225"/>
          </a:xfrm>
          <a:prstGeom prst="rect">
            <a:avLst/>
          </a:prstGeom>
          <a:noFill/>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 </a:t>
            </a:r>
            <a:r>
              <a:rPr lang="en-US" sz="700" err="1"/>
              <a:t>AlignOrg</a:t>
            </a:r>
            <a:r>
              <a:rPr lang="en-US" sz="700"/>
              <a:t> Solutions. Confidential.</a:t>
            </a:r>
          </a:p>
        </p:txBody>
      </p:sp>
    </p:spTree>
    <p:extLst>
      <p:ext uri="{BB962C8B-B14F-4D97-AF65-F5344CB8AC3E}">
        <p14:creationId xmlns:p14="http://schemas.microsoft.com/office/powerpoint/2010/main" val="4177162968"/>
      </p:ext>
    </p:extLst>
  </p:cSld>
  <p:clrMap bg1="lt1" tx1="dk1" bg2="lt2" tx2="dk2" accent1="accent1" accent2="accent2" accent3="accent3" accent4="accent4" accent5="accent5" accent6="accent6" hlink="hlink" folHlink="folHlink"/>
  <p:sldLayoutIdLst>
    <p:sldLayoutId id="2147483684" r:id="rId1"/>
    <p:sldLayoutId id="2147483678" r:id="rId2"/>
    <p:sldLayoutId id="2147483679" r:id="rId3"/>
    <p:sldLayoutId id="2147483680" r:id="rId4"/>
    <p:sldLayoutId id="2147483681" r:id="rId5"/>
    <p:sldLayoutId id="2147483682" r:id="rId6"/>
    <p:sldLayoutId id="2147483683" r:id="rId7"/>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840" userDrawn="1">
          <p15:clr>
            <a:srgbClr val="F26B43"/>
          </p15:clr>
        </p15:guide>
        <p15:guide id="3" pos="552" userDrawn="1">
          <p15:clr>
            <a:srgbClr val="F26B43"/>
          </p15:clr>
        </p15:guide>
        <p15:guide id="4" pos="7272" userDrawn="1">
          <p15:clr>
            <a:srgbClr val="F26B43"/>
          </p15:clr>
        </p15:guide>
        <p15:guide id="5" pos="168"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84" userDrawn="1">
          <p15:clr>
            <a:srgbClr val="F26B43"/>
          </p15:clr>
        </p15:guide>
        <p15:guide id="10" pos="7512" userDrawn="1">
          <p15:clr>
            <a:srgbClr val="F26B43"/>
          </p15:clr>
        </p15:guide>
        <p15:guide id="11" orient="horz" pos="5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B4893-9AB9-1E33-CE06-1252B0F89856}"/>
              </a:ext>
            </a:extLst>
          </p:cNvPr>
          <p:cNvSpPr>
            <a:spLocks noGrp="1"/>
          </p:cNvSpPr>
          <p:nvPr>
            <p:ph type="title"/>
          </p:nvPr>
        </p:nvSpPr>
        <p:spPr>
          <a:xfrm>
            <a:off x="878840" y="2422110"/>
            <a:ext cx="5217160" cy="101063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0B2A90FF-99B8-8C81-3B95-D1C906B38E79}"/>
              </a:ext>
            </a:extLst>
          </p:cNvPr>
          <p:cNvSpPr>
            <a:spLocks noGrp="1"/>
          </p:cNvSpPr>
          <p:nvPr>
            <p:ph type="body" idx="1"/>
          </p:nvPr>
        </p:nvSpPr>
        <p:spPr>
          <a:xfrm>
            <a:off x="878840" y="3732550"/>
            <a:ext cx="5217160" cy="1626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DA1006B5-6FEB-8852-1AE0-D9494898303F}"/>
              </a:ext>
            </a:extLst>
          </p:cNvPr>
          <p:cNvPicPr>
            <a:picLocks noChangeAspect="1"/>
          </p:cNvPicPr>
          <p:nvPr userDrawn="1"/>
        </p:nvPicPr>
        <p:blipFill>
          <a:blip r:embed="rId17"/>
          <a:srcRect/>
          <a:stretch/>
        </p:blipFill>
        <p:spPr>
          <a:xfrm>
            <a:off x="560328" y="370975"/>
            <a:ext cx="1501083" cy="387076"/>
          </a:xfrm>
          <a:prstGeom prst="rect">
            <a:avLst/>
          </a:prstGeom>
        </p:spPr>
      </p:pic>
    </p:spTree>
    <p:extLst>
      <p:ext uri="{BB962C8B-B14F-4D97-AF65-F5344CB8AC3E}">
        <p14:creationId xmlns:p14="http://schemas.microsoft.com/office/powerpoint/2010/main" val="2476046720"/>
      </p:ext>
    </p:extLst>
  </p:cSld>
  <p:clrMap bg1="lt1" tx1="dk1" bg2="lt2" tx2="dk2" accent1="accent1" accent2="accent2" accent3="accent3" accent4="accent4" accent5="accent5" accent6="accent6" hlink="hlink" folHlink="folHlink"/>
  <p:sldLayoutIdLst>
    <p:sldLayoutId id="2147483691" r:id="rId1"/>
    <p:sldLayoutId id="2147483689" r:id="rId2"/>
    <p:sldLayoutId id="2147483692" r:id="rId3"/>
    <p:sldLayoutId id="2147483693" r:id="rId4"/>
    <p:sldLayoutId id="2147483694" r:id="rId5"/>
    <p:sldLayoutId id="2147483695" r:id="rId6"/>
    <p:sldLayoutId id="2147483699" r:id="rId7"/>
    <p:sldLayoutId id="2147483697" r:id="rId8"/>
    <p:sldLayoutId id="2147483698" r:id="rId9"/>
    <p:sldLayoutId id="2147483696" r:id="rId10"/>
    <p:sldLayoutId id="2147483700" r:id="rId11"/>
    <p:sldLayoutId id="2147483701" r:id="rId12"/>
    <p:sldLayoutId id="2147483702" r:id="rId13"/>
    <p:sldLayoutId id="2147483703" r:id="rId14"/>
    <p:sldLayoutId id="2147483704" r:id="rId15"/>
  </p:sldLayoutIdLst>
  <p:txStyles>
    <p:titleStyle>
      <a:lvl1pPr algn="l" defTabSz="914400" rtl="0" eaLnBrk="1" latinLnBrk="0" hangingPunct="1">
        <a:lnSpc>
          <a:spcPct val="90000"/>
        </a:lnSpc>
        <a:spcBef>
          <a:spcPct val="0"/>
        </a:spcBef>
        <a:buNone/>
        <a:defRPr sz="3400"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6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2" pos="3768" userDrawn="1">
          <p15:clr>
            <a:srgbClr val="F26B43"/>
          </p15:clr>
        </p15:guide>
        <p15:guide id="4" pos="7272" userDrawn="1">
          <p15:clr>
            <a:srgbClr val="F26B43"/>
          </p15:clr>
        </p15:guide>
        <p15:guide id="5" pos="360" userDrawn="1">
          <p15:clr>
            <a:srgbClr val="F26B43"/>
          </p15:clr>
        </p15:guide>
        <p15:guide id="6" orient="horz" pos="4200" userDrawn="1">
          <p15:clr>
            <a:srgbClr val="F26B43"/>
          </p15:clr>
        </p15:guide>
        <p15:guide id="7" orient="horz" pos="840" userDrawn="1">
          <p15:clr>
            <a:srgbClr val="F26B43"/>
          </p15:clr>
        </p15:guide>
        <p15:guide id="8" orient="horz" pos="3888" userDrawn="1">
          <p15:clr>
            <a:srgbClr val="F26B43"/>
          </p15:clr>
        </p15:guide>
        <p15:guide id="9" pos="391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mungfali.com/explore/No-Rules-Clip-Ar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22.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1.xml"/><Relationship Id="rId5" Type="http://schemas.openxmlformats.org/officeDocument/2006/relationships/image" Target="../media/image57.svg"/><Relationship Id="rId4" Type="http://schemas.openxmlformats.org/officeDocument/2006/relationships/image" Target="../media/image56.svg"/></Relationships>
</file>

<file path=ppt/slides/_rels/slide2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svg"/><Relationship Id="rId7" Type="http://schemas.openxmlformats.org/officeDocument/2006/relationships/image" Target="../media/image65.svg"/><Relationship Id="rId2" Type="http://schemas.openxmlformats.org/officeDocument/2006/relationships/image" Target="../media/image60.svg"/><Relationship Id="rId1" Type="http://schemas.openxmlformats.org/officeDocument/2006/relationships/slideLayout" Target="../slideLayouts/slideLayout3.xml"/><Relationship Id="rId6" Type="http://schemas.openxmlformats.org/officeDocument/2006/relationships/image" Target="../media/image64.svg"/><Relationship Id="rId11" Type="http://schemas.openxmlformats.org/officeDocument/2006/relationships/image" Target="../media/image69.pn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svg"/><Relationship Id="rId9" Type="http://schemas.openxmlformats.org/officeDocument/2006/relationships/image" Target="../media/image67.svg"/></Relationships>
</file>

<file path=ppt/slides/_rels/slide26.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9.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4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sv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5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80.png"/><Relationship Id="rId1" Type="http://schemas.openxmlformats.org/officeDocument/2006/relationships/slideLayout" Target="../slideLayouts/slideLayout1.xml"/><Relationship Id="rId4" Type="http://schemas.openxmlformats.org/officeDocument/2006/relationships/image" Target="../media/image45.svg"/></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71.svg"/><Relationship Id="rId2" Type="http://schemas.openxmlformats.org/officeDocument/2006/relationships/image" Target="../media/image42.svg"/><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86.png"/><Relationship Id="rId1" Type="http://schemas.openxmlformats.org/officeDocument/2006/relationships/slideLayout" Target="../slideLayouts/slideLayout1.xml"/><Relationship Id="rId5" Type="http://schemas.openxmlformats.org/officeDocument/2006/relationships/image" Target="../media/image48.svg"/><Relationship Id="rId4" Type="http://schemas.openxmlformats.org/officeDocument/2006/relationships/image" Target="../media/image51.svg"/></Relationships>
</file>

<file path=ppt/slides/_rels/slide8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10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11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11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2.svg"/><Relationship Id="rId4" Type="http://schemas.openxmlformats.org/officeDocument/2006/relationships/image" Target="../media/image91.sv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1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71.svg"/></Relationships>
</file>

<file path=ppt/slides/_rels/slide13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 Id="rId9" Type="http://schemas.openxmlformats.org/officeDocument/2006/relationships/image" Target="../media/image71.svg"/></Relationships>
</file>

<file path=ppt/slides/_rels/slide143.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98.tiff"/><Relationship Id="rId4" Type="http://schemas.microsoft.com/office/2007/relationships/hdphoto" Target="../media/hdphoto7.wdp"/></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9CB6-9244-D5E0-57AA-378E60D0647E}"/>
              </a:ext>
            </a:extLst>
          </p:cNvPr>
          <p:cNvSpPr>
            <a:spLocks noGrp="1"/>
          </p:cNvSpPr>
          <p:nvPr>
            <p:ph type="title"/>
          </p:nvPr>
        </p:nvSpPr>
        <p:spPr/>
        <p:txBody>
          <a:bodyPr/>
          <a:lstStyle/>
          <a:p>
            <a:r>
              <a:rPr lang="en-US" dirty="0"/>
              <a:t>Name</a:t>
            </a:r>
          </a:p>
        </p:txBody>
      </p:sp>
      <p:sp>
        <p:nvSpPr>
          <p:cNvPr id="3" name="Text Placeholder 2">
            <a:extLst>
              <a:ext uri="{FF2B5EF4-FFF2-40B4-BE49-F238E27FC236}">
                <a16:creationId xmlns:a16="http://schemas.microsoft.com/office/drawing/2014/main" id="{FF903472-2A14-5093-DAC6-67FF55D9F3DB}"/>
              </a:ext>
            </a:extLst>
          </p:cNvPr>
          <p:cNvSpPr>
            <a:spLocks noGrp="1"/>
          </p:cNvSpPr>
          <p:nvPr>
            <p:ph type="body" sz="quarter" idx="10"/>
          </p:nvPr>
        </p:nvSpPr>
        <p:spPr/>
        <p:txBody>
          <a:bodyPr/>
          <a:lstStyle/>
          <a:p>
            <a:r>
              <a:rPr lang="en-US"/>
              <a:t>Presenter or Team Name</a:t>
            </a:r>
          </a:p>
          <a:p>
            <a:r>
              <a:rPr lang="en-US" sz="1000" b="0"/>
              <a:t>Date</a:t>
            </a:r>
          </a:p>
        </p:txBody>
      </p:sp>
      <p:sp>
        <p:nvSpPr>
          <p:cNvPr id="4" name="Text Placeholder 3">
            <a:extLst>
              <a:ext uri="{FF2B5EF4-FFF2-40B4-BE49-F238E27FC236}">
                <a16:creationId xmlns:a16="http://schemas.microsoft.com/office/drawing/2014/main" id="{031AE703-1B36-6864-4508-0C024ADF4A7C}"/>
              </a:ext>
            </a:extLst>
          </p:cNvPr>
          <p:cNvSpPr>
            <a:spLocks noGrp="1"/>
          </p:cNvSpPr>
          <p:nvPr>
            <p:ph type="body" sz="quarter" idx="11"/>
          </p:nvPr>
        </p:nvSpPr>
        <p:spPr/>
        <p:txBody>
          <a:bodyPr/>
          <a:lstStyle/>
          <a:p>
            <a:r>
              <a:rPr lang="en-US"/>
              <a:t>Meeting Subtitle Goes Here, Delete if Needed</a:t>
            </a:r>
          </a:p>
        </p:txBody>
      </p:sp>
      <p:sp>
        <p:nvSpPr>
          <p:cNvPr id="5" name="Picture Placeholder 4">
            <a:extLst>
              <a:ext uri="{FF2B5EF4-FFF2-40B4-BE49-F238E27FC236}">
                <a16:creationId xmlns:a16="http://schemas.microsoft.com/office/drawing/2014/main" id="{7AB8CDF6-6FC1-D5F1-BAA3-8B358C6BFF3C}"/>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361571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DBF0-E7C6-DB78-3D36-700473573B39}"/>
              </a:ext>
            </a:extLst>
          </p:cNvPr>
          <p:cNvSpPr>
            <a:spLocks noGrp="1"/>
          </p:cNvSpPr>
          <p:nvPr>
            <p:ph type="title"/>
          </p:nvPr>
        </p:nvSpPr>
        <p:spPr/>
        <p:txBody>
          <a:bodyPr/>
          <a:lstStyle/>
          <a:p>
            <a:r>
              <a:rPr lang="en-US"/>
              <a:t>Set-Up and Introduction</a:t>
            </a:r>
          </a:p>
        </p:txBody>
      </p:sp>
      <p:sp>
        <p:nvSpPr>
          <p:cNvPr id="3" name="Text Placeholder 2">
            <a:extLst>
              <a:ext uri="{FF2B5EF4-FFF2-40B4-BE49-F238E27FC236}">
                <a16:creationId xmlns:a16="http://schemas.microsoft.com/office/drawing/2014/main" id="{93E10CC7-FD08-0574-A97F-5DB9B4A650D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7104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5D6A-C20F-64C1-2B1B-44AE77572AA1}"/>
              </a:ext>
            </a:extLst>
          </p:cNvPr>
          <p:cNvSpPr>
            <a:spLocks noGrp="1"/>
          </p:cNvSpPr>
          <p:nvPr>
            <p:ph type="title"/>
          </p:nvPr>
        </p:nvSpPr>
        <p:spPr/>
        <p:txBody>
          <a:bodyPr/>
          <a:lstStyle/>
          <a:p>
            <a:r>
              <a:rPr lang="en-US"/>
              <a:t>Macro Design Team</a:t>
            </a:r>
          </a:p>
        </p:txBody>
      </p:sp>
      <p:sp>
        <p:nvSpPr>
          <p:cNvPr id="3" name="Content Placeholder 2">
            <a:extLst>
              <a:ext uri="{FF2B5EF4-FFF2-40B4-BE49-F238E27FC236}">
                <a16:creationId xmlns:a16="http://schemas.microsoft.com/office/drawing/2014/main" id="{B92D3E46-8E71-DE39-B392-1ABF98A4746F}"/>
              </a:ext>
            </a:extLst>
          </p:cNvPr>
          <p:cNvSpPr>
            <a:spLocks noGrp="1"/>
          </p:cNvSpPr>
          <p:nvPr>
            <p:ph idx="1"/>
          </p:nvPr>
        </p:nvSpPr>
        <p:spPr/>
        <p:txBody>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Executive Sponsor:</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Name – Title </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Project Lead:</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Name – Title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HR Project Lead:</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Name - Title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Consultant Facilitators: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AlignOrg Solutions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Name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Name</a:t>
            </a:r>
          </a:p>
          <a:p>
            <a:endParaRPr lang="en-US"/>
          </a:p>
        </p:txBody>
      </p:sp>
      <p:graphicFrame>
        <p:nvGraphicFramePr>
          <p:cNvPr id="5" name="Group 40">
            <a:extLst>
              <a:ext uri="{FF2B5EF4-FFF2-40B4-BE49-F238E27FC236}">
                <a16:creationId xmlns:a16="http://schemas.microsoft.com/office/drawing/2014/main" id="{9E95F5E3-F155-D172-F689-DB22F3FEFC36}"/>
              </a:ext>
            </a:extLst>
          </p:cNvPr>
          <p:cNvGraphicFramePr>
            <a:graphicFrameLocks noGrp="1"/>
          </p:cNvGraphicFramePr>
          <p:nvPr>
            <p:extLst>
              <p:ext uri="{D42A27DB-BD31-4B8C-83A1-F6EECF244321}">
                <p14:modId xmlns:p14="http://schemas.microsoft.com/office/powerpoint/2010/main" val="3520827576"/>
              </p:ext>
            </p:extLst>
          </p:nvPr>
        </p:nvGraphicFramePr>
        <p:xfrm>
          <a:off x="4573072" y="1257300"/>
          <a:ext cx="6958528" cy="4844418"/>
        </p:xfrm>
        <a:graphic>
          <a:graphicData uri="http://schemas.openxmlformats.org/drawingml/2006/table">
            <a:tbl>
              <a:tblPr firstRow="1">
                <a:tableStyleId>{10A1B5D5-9B99-4C35-A422-299274C87663}</a:tableStyleId>
              </a:tblPr>
              <a:tblGrid>
                <a:gridCol w="6958528">
                  <a:extLst>
                    <a:ext uri="{9D8B030D-6E8A-4147-A177-3AD203B41FA5}">
                      <a16:colId xmlns:a16="http://schemas.microsoft.com/office/drawing/2014/main" val="20001"/>
                    </a:ext>
                  </a:extLst>
                </a:gridCol>
              </a:tblGrid>
              <a:tr h="442070">
                <a:tc>
                  <a:txBody>
                    <a:bodyPr/>
                    <a:lstStyle/>
                    <a:p>
                      <a:pPr marL="0" marR="0" lvl="0" indent="0" algn="ctr" defTabSz="914400" rtl="0" eaLnBrk="0" fontAlgn="base" latinLnBrk="0" hangingPunct="0">
                        <a:lnSpc>
                          <a:spcPct val="100000"/>
                        </a:lnSpc>
                        <a:spcBef>
                          <a:spcPts val="0"/>
                        </a:spcBef>
                        <a:spcAft>
                          <a:spcPts val="400"/>
                        </a:spcAft>
                        <a:buClr>
                          <a:srgbClr val="003FFF"/>
                        </a:buClr>
                        <a:buSzPct val="110000"/>
                        <a:buFontTx/>
                        <a:buNone/>
                        <a:tabLst/>
                        <a:defRPr/>
                      </a:pPr>
                      <a:r>
                        <a:rPr lang="en-US" sz="1600" b="1">
                          <a:solidFill>
                            <a:schemeClr val="bg1"/>
                          </a:solidFill>
                          <a:latin typeface="Arial" panose="020B0604020202020204" pitchFamily="34" charset="0"/>
                          <a:cs typeface="Arial" panose="020B0604020202020204" pitchFamily="34" charset="0"/>
                        </a:rPr>
                        <a:t>Design Team</a:t>
                      </a:r>
                      <a:endParaRPr kumimoji="0" lang="en-US" altLang="en-US" sz="1600" b="1" i="0" u="none" strike="noStrike" cap="none" normalizeH="0" baseline="0">
                        <a:ln>
                          <a:noFill/>
                        </a:ln>
                        <a:solidFill>
                          <a:schemeClr val="bg1"/>
                        </a:solidFill>
                        <a:effectLst/>
                        <a:latin typeface="Arial" panose="020B0604020202020204" pitchFamily="34" charset="0"/>
                        <a:ea typeface="ＭＳ Ｐゴシック" pitchFamily="34" charset="-128"/>
                        <a:cs typeface="Arial" panose="020B0604020202020204" pitchFamily="34" charset="0"/>
                      </a:endParaRPr>
                    </a:p>
                  </a:txBody>
                  <a:tcPr marL="85693" marR="85693" marT="42848" marB="42848" anchor="ctr" horzOverflow="overflow"/>
                </a:tc>
                <a:extLst>
                  <a:ext uri="{0D108BD9-81ED-4DB2-BD59-A6C34878D82A}">
                    <a16:rowId xmlns:a16="http://schemas.microsoft.com/office/drawing/2014/main" val="10003"/>
                  </a:ext>
                </a:extLst>
              </a:tr>
              <a:tr h="406672">
                <a:tc>
                  <a:txBody>
                    <a:bodyPr/>
                    <a:lstStyle/>
                    <a:p>
                      <a:pPr>
                        <a:lnSpc>
                          <a:spcPct val="107000"/>
                        </a:lnSpc>
                        <a:spcBef>
                          <a:spcPts val="600"/>
                        </a:spcBef>
                        <a:spcAft>
                          <a:spcPts val="600"/>
                        </a:spcAft>
                      </a:pPr>
                      <a:r>
                        <a:rPr lang="en-US" sz="1600">
                          <a:latin typeface="Arial" panose="020B0604020202020204" pitchFamily="34" charset="0"/>
                          <a:cs typeface="Arial" panose="020B0604020202020204" pitchFamily="34" charset="0"/>
                        </a:rPr>
                        <a:t>Name - Title</a:t>
                      </a:r>
                      <a:endParaRPr lang="en-US" sz="160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413907184"/>
                  </a:ext>
                </a:extLst>
              </a:tr>
              <a:tr h="335628">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967650051"/>
                  </a:ext>
                </a:extLst>
              </a:tr>
              <a:tr h="406672">
                <a:tc>
                  <a:txBody>
                    <a:bodyPr/>
                    <a:lstStyle/>
                    <a:p>
                      <a:pPr>
                        <a:lnSpc>
                          <a:spcPct val="107000"/>
                        </a:lnSpc>
                        <a:spcBef>
                          <a:spcPts val="600"/>
                        </a:spcBef>
                        <a:spcAft>
                          <a:spcPts val="600"/>
                        </a:spcAft>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093213017"/>
                  </a:ext>
                </a:extLst>
              </a:tr>
              <a:tr h="406672">
                <a:tc>
                  <a:txBody>
                    <a:bodyPr/>
                    <a:lstStyle/>
                    <a:p>
                      <a:pPr>
                        <a:lnSpc>
                          <a:spcPct val="107000"/>
                        </a:lnSpc>
                        <a:spcBef>
                          <a:spcPts val="600"/>
                        </a:spcBef>
                        <a:spcAft>
                          <a:spcPts val="600"/>
                        </a:spcAft>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56645293"/>
                  </a:ext>
                </a:extLst>
              </a:tr>
              <a:tr h="406672">
                <a:tc>
                  <a:txBody>
                    <a:bodyPr/>
                    <a:lstStyle/>
                    <a:p>
                      <a:pPr>
                        <a:lnSpc>
                          <a:spcPct val="107000"/>
                        </a:lnSpc>
                        <a:spcBef>
                          <a:spcPts val="600"/>
                        </a:spcBef>
                        <a:spcAft>
                          <a:spcPts val="600"/>
                        </a:spcAft>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970270703"/>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200247709"/>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772190696"/>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880375854"/>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16646403"/>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513543260"/>
                  </a:ext>
                </a:extLst>
              </a:tr>
              <a:tr h="406672">
                <a:tc>
                  <a:txBody>
                    <a:bodyPr/>
                    <a:lstStyle/>
                    <a:p>
                      <a:pPr marL="0" marR="0" lvl="0" indent="0" algn="l" defTabSz="914400" rtl="0" eaLnBrk="1" fontAlgn="auto" latinLnBrk="0" hangingPunct="1">
                        <a:lnSpc>
                          <a:spcPct val="107000"/>
                        </a:lnSpc>
                        <a:spcBef>
                          <a:spcPts val="600"/>
                        </a:spcBef>
                        <a:spcAft>
                          <a:spcPts val="600"/>
                        </a:spcAft>
                        <a:buClrTx/>
                        <a:buSzTx/>
                        <a:buFontTx/>
                        <a:buNone/>
                        <a:tabLst/>
                        <a:defRPr/>
                      </a:pPr>
                      <a:endParaRPr lang="en-US" sz="1600" kern="120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991373344"/>
                  </a:ext>
                </a:extLst>
              </a:tr>
            </a:tbl>
          </a:graphicData>
        </a:graphic>
      </p:graphicFrame>
    </p:spTree>
    <p:extLst>
      <p:ext uri="{BB962C8B-B14F-4D97-AF65-F5344CB8AC3E}">
        <p14:creationId xmlns:p14="http://schemas.microsoft.com/office/powerpoint/2010/main" val="916268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40A0-96AF-E4AA-88AC-B0F08FB3BEE8}"/>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400CFAD8-21C5-9978-38AA-DFFA29995728}"/>
              </a:ext>
            </a:extLst>
          </p:cNvPr>
          <p:cNvSpPr>
            <a:spLocks noGrp="1"/>
          </p:cNvSpPr>
          <p:nvPr>
            <p:ph idx="1"/>
          </p:nvPr>
        </p:nvSpPr>
        <p:spPr/>
        <p:txBody>
          <a:body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Purpose (Why?):</a:t>
            </a:r>
            <a:b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Text</a:t>
            </a: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Method (Methods, Tools, and Techniques):</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X</a:t>
            </a: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End-state (What does success look like?):</a:t>
            </a:r>
            <a:b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Text</a:t>
            </a:r>
          </a:p>
          <a:p>
            <a:endParaRPr lang="en-US"/>
          </a:p>
        </p:txBody>
      </p:sp>
    </p:spTree>
    <p:extLst>
      <p:ext uri="{BB962C8B-B14F-4D97-AF65-F5344CB8AC3E}">
        <p14:creationId xmlns:p14="http://schemas.microsoft.com/office/powerpoint/2010/main" val="96477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2EC7C-C86C-669F-02A7-C584F03AA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A9474B-B290-B114-B75E-DA5A94C6DFE3}"/>
              </a:ext>
            </a:extLst>
          </p:cNvPr>
          <p:cNvSpPr>
            <a:spLocks noGrp="1"/>
          </p:cNvSpPr>
          <p:nvPr>
            <p:ph type="title"/>
          </p:nvPr>
        </p:nvSpPr>
        <p:spPr/>
        <p:txBody>
          <a:bodyPr/>
          <a:lstStyle/>
          <a:p>
            <a:r>
              <a:rPr lang="en-US"/>
              <a:t>Macro Design Workshop Agenda</a:t>
            </a:r>
          </a:p>
        </p:txBody>
      </p:sp>
      <p:graphicFrame>
        <p:nvGraphicFramePr>
          <p:cNvPr id="13" name="Table 12">
            <a:extLst>
              <a:ext uri="{FF2B5EF4-FFF2-40B4-BE49-F238E27FC236}">
                <a16:creationId xmlns:a16="http://schemas.microsoft.com/office/drawing/2014/main" id="{80FCED0B-8234-7572-C400-5D92D8D7B1A9}"/>
              </a:ext>
            </a:extLst>
          </p:cNvPr>
          <p:cNvGraphicFramePr>
            <a:graphicFrameLocks noGrp="1"/>
          </p:cNvGraphicFramePr>
          <p:nvPr>
            <p:extLst>
              <p:ext uri="{D42A27DB-BD31-4B8C-83A1-F6EECF244321}">
                <p14:modId xmlns:p14="http://schemas.microsoft.com/office/powerpoint/2010/main" val="3752270260"/>
              </p:ext>
            </p:extLst>
          </p:nvPr>
        </p:nvGraphicFramePr>
        <p:xfrm>
          <a:off x="883555" y="990600"/>
          <a:ext cx="10668000" cy="5215094"/>
        </p:xfrm>
        <a:graphic>
          <a:graphicData uri="http://schemas.openxmlformats.org/drawingml/2006/table">
            <a:tbl>
              <a:tblPr firstRow="1" bandRow="1">
                <a:tableStyleId>{5C22544A-7EE6-4342-B048-85BDC9FD1C3A}</a:tableStyleId>
              </a:tblPr>
              <a:tblGrid>
                <a:gridCol w="1778000">
                  <a:extLst>
                    <a:ext uri="{9D8B030D-6E8A-4147-A177-3AD203B41FA5}">
                      <a16:colId xmlns:a16="http://schemas.microsoft.com/office/drawing/2014/main" val="186905046"/>
                    </a:ext>
                  </a:extLst>
                </a:gridCol>
                <a:gridCol w="1778000">
                  <a:extLst>
                    <a:ext uri="{9D8B030D-6E8A-4147-A177-3AD203B41FA5}">
                      <a16:colId xmlns:a16="http://schemas.microsoft.com/office/drawing/2014/main" val="3524354893"/>
                    </a:ext>
                  </a:extLst>
                </a:gridCol>
                <a:gridCol w="1778000">
                  <a:extLst>
                    <a:ext uri="{9D8B030D-6E8A-4147-A177-3AD203B41FA5}">
                      <a16:colId xmlns:a16="http://schemas.microsoft.com/office/drawing/2014/main" val="2170333258"/>
                    </a:ext>
                  </a:extLst>
                </a:gridCol>
                <a:gridCol w="1778000">
                  <a:extLst>
                    <a:ext uri="{9D8B030D-6E8A-4147-A177-3AD203B41FA5}">
                      <a16:colId xmlns:a16="http://schemas.microsoft.com/office/drawing/2014/main" val="3085184445"/>
                    </a:ext>
                  </a:extLst>
                </a:gridCol>
                <a:gridCol w="1778000">
                  <a:extLst>
                    <a:ext uri="{9D8B030D-6E8A-4147-A177-3AD203B41FA5}">
                      <a16:colId xmlns:a16="http://schemas.microsoft.com/office/drawing/2014/main" val="2369280409"/>
                    </a:ext>
                  </a:extLst>
                </a:gridCol>
                <a:gridCol w="1778000">
                  <a:extLst>
                    <a:ext uri="{9D8B030D-6E8A-4147-A177-3AD203B41FA5}">
                      <a16:colId xmlns:a16="http://schemas.microsoft.com/office/drawing/2014/main" val="54590548"/>
                    </a:ext>
                  </a:extLst>
                </a:gridCol>
              </a:tblGrid>
              <a:tr h="363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5E5BE9"/>
                        </a:gs>
                        <a:gs pos="0">
                          <a:schemeClr val="tx2"/>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7E5EDD"/>
                        </a:gs>
                        <a:gs pos="0">
                          <a:srgbClr val="5E5BE9"/>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9F61D3"/>
                        </a:gs>
                        <a:gs pos="0">
                          <a:srgbClr val="7E5EDD"/>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BF64C9"/>
                        </a:gs>
                        <a:gs pos="0">
                          <a:srgbClr val="9F61D4"/>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DF65BD"/>
                        </a:gs>
                        <a:gs pos="0">
                          <a:srgbClr val="BF64C9"/>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0"/>
                        <a:t>08:00 – 17:00</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chemeClr val="accent1"/>
                        </a:gs>
                        <a:gs pos="0">
                          <a:srgbClr val="DD64BE"/>
                        </a:gs>
                      </a:gsLst>
                      <a:lin ang="1800000" scaled="0"/>
                    </a:gradFill>
                  </a:tcPr>
                </a:tc>
                <a:extLst>
                  <a:ext uri="{0D108BD9-81ED-4DB2-BD59-A6C34878D82A}">
                    <a16:rowId xmlns:a16="http://schemas.microsoft.com/office/drawing/2014/main" val="374655435"/>
                  </a:ext>
                </a:extLst>
              </a:tr>
              <a:tr h="2345423">
                <a:tc gridSpan="2">
                  <a:txBody>
                    <a:bodyPr/>
                    <a:lstStyle/>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SET-UP AND INTRODUCTION</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cap="none" normalizeH="0" baseline="0">
                          <a:ln>
                            <a:noFill/>
                          </a:ln>
                          <a:solidFill>
                            <a:schemeClr val="tx1"/>
                          </a:solidFill>
                          <a:effectLst/>
                          <a:latin typeface="Arial" pitchFamily="34" charset="0"/>
                          <a:ea typeface="ＭＳ Ｐゴシック" pitchFamily="34" charset="-128"/>
                        </a:rPr>
                        <a:t>Introductions and session set-up (objectives, agenda, and design approach)</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STRATEGY AND DIRECTION</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Discuss interview themes and identify/prioritize key design issues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Review current strategic plans and discuss implications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Articulate the ANCHORs (value offerings</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STRUCTURE AND GOVERNANCE</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Review current organizing rationale and identify benefits/risks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Explore other organizing options to best enable </a:t>
                      </a:r>
                      <a:r>
                        <a:rPr kumimoji="0" lang="en-US" altLang="en-US" sz="1000" b="0" i="0" u="none" strike="noStrike" cap="none" normalizeH="0" baseline="0">
                          <a:ln>
                            <a:noFill/>
                          </a:ln>
                          <a:solidFill>
                            <a:schemeClr val="tx1"/>
                          </a:solidFill>
                          <a:effectLst/>
                          <a:latin typeface="Arial" pitchFamily="34" charset="0"/>
                          <a:ea typeface="ＭＳ Ｐゴシック" pitchFamily="34" charset="-128"/>
                          <a:cs typeface="Arial" pitchFamily="34" charset="0"/>
                        </a:rPr>
                        <a:t>strategy</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INFORMATION AND METRICS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Identify and design high-level business metrics to drive ANCHORs</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cs typeface="Arial" pitchFamily="34" charset="0"/>
                        </a:rPr>
                        <a:t>PEOPLE AND REWARDS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Estimate staffing shifts/impacts (by role and functional area)</a:t>
                      </a:r>
                    </a:p>
                    <a:p>
                      <a:pPr marL="0" marR="0" lvl="0" indent="0" algn="l" defTabSz="914400" rtl="0" eaLnBrk="1" fontAlgn="base" latinLnBrk="0" hangingPunct="1">
                        <a:lnSpc>
                          <a:spcPct val="100000"/>
                        </a:lnSpc>
                        <a:spcBef>
                          <a:spcPct val="0"/>
                        </a:spcBef>
                        <a:spcAft>
                          <a:spcPts val="300"/>
                        </a:spcAft>
                        <a:buClrTx/>
                        <a:buSzTx/>
                        <a:buFont typeface="Arial" pitchFamily="34" charset="0"/>
                        <a:buNone/>
                        <a:tabLst/>
                        <a:defRPr/>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BRIDGE TO MICRO DESIGN</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Summarize design recommendations and identify current misalignments </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Evaluate processes and other cube choices—determine degree of change required and timing</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4227546457"/>
                  </a:ext>
                </a:extLst>
              </a:tr>
              <a:tr h="2481421">
                <a:tc gridSpan="2">
                  <a:txBody>
                    <a:bodyPr/>
                    <a:lstStyle/>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Arial" pitchFamily="34" charset="0"/>
                          <a:ea typeface="ＭＳ Ｐゴシック" pitchFamily="34" charset="-128"/>
                        </a:rPr>
                        <a:t>Agree on trade-offs and design </a:t>
                      </a: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criteria/principles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Identify </a:t>
                      </a:r>
                      <a:r>
                        <a:rPr kumimoji="0" lang="en-US" altLang="en-US" sz="1000" b="0" i="0" u="none" strike="noStrike" cap="none" normalizeH="0" baseline="0">
                          <a:ln>
                            <a:noFill/>
                          </a:ln>
                          <a:solidFill>
                            <a:schemeClr val="tx1"/>
                          </a:solidFill>
                          <a:effectLst/>
                          <a:latin typeface="Arial" pitchFamily="34" charset="0"/>
                          <a:ea typeface="ＭＳ Ｐゴシック" pitchFamily="34" charset="-128"/>
                        </a:rPr>
                        <a:t>the differentiating capabilities needed to grow and differentiate </a:t>
                      </a:r>
                    </a:p>
                    <a:p>
                      <a:pPr marL="0" marR="0" lvl="0" indent="0" algn="l" defTabSz="914400" rtl="0" eaLnBrk="0" fontAlgn="base" latinLnBrk="0" hangingPunct="0">
                        <a:lnSpc>
                          <a:spcPct val="100000"/>
                        </a:lnSpc>
                        <a:spcBef>
                          <a:spcPct val="0"/>
                        </a:spcBef>
                        <a:spcAft>
                          <a:spcPct val="10000"/>
                        </a:spcAft>
                        <a:buClrTx/>
                        <a:buSzPct val="110000"/>
                        <a:buFontTx/>
                        <a:buNone/>
                        <a:tabLst/>
                      </a:pPr>
                      <a:r>
                        <a:rPr kumimoji="0" lang="en-US" altLang="en-US" sz="1000" b="1" i="0" u="none" strike="noStrike" cap="none" normalizeH="0" baseline="0">
                          <a:ln>
                            <a:noFill/>
                          </a:ln>
                          <a:solidFill>
                            <a:schemeClr val="tx1"/>
                          </a:solidFill>
                          <a:effectLst/>
                          <a:latin typeface="Arial" pitchFamily="34" charset="0"/>
                          <a:ea typeface="ＭＳ Ｐゴシック" pitchFamily="34" charset="-128"/>
                        </a:rPr>
                        <a:t>WORK</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Analyze the strategic impact of work (categorization and placement)</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Determine the ideal “placement” of work activities </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Consider implications for the optimal operating model</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Wrap-up Day 1</a:t>
                      </a: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cap="none" normalizeH="0" baseline="0">
                          <a:ln>
                            <a:noFill/>
                          </a:ln>
                          <a:solidFill>
                            <a:schemeClr val="tx1"/>
                          </a:solidFill>
                          <a:effectLst/>
                          <a:latin typeface="Arial" pitchFamily="34" charset="0"/>
                          <a:ea typeface="ＭＳ Ｐゴシック" pitchFamily="34" charset="-128"/>
                          <a:cs typeface="Arial" pitchFamily="34" charset="0"/>
                        </a:rPr>
                        <a:t>Evaluate </a:t>
                      </a: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benefits and risks of organizing options </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Select best macro design option and develop organization</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Identify and design linkages to enable the business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Finalize high-level role definitions and decision rights</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Wrap-up Day 2</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Prepare for micro design</a:t>
                      </a:r>
                    </a:p>
                    <a:p>
                      <a:pPr marL="80010" marR="0" lvl="0" indent="-80010" algn="l" defTabSz="914400" rtl="0" eaLnBrk="1" fontAlgn="base" latinLnBrk="0" hangingPunct="1">
                        <a:lnSpc>
                          <a:spcPct val="100000"/>
                        </a:lnSpc>
                        <a:spcBef>
                          <a:spcPct val="0"/>
                        </a:spcBef>
                        <a:spcAft>
                          <a:spcPts val="3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Close</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860493420"/>
                  </a:ext>
                </a:extLst>
              </a:tr>
            </a:tbl>
          </a:graphicData>
        </a:graphic>
      </p:graphicFrame>
      <p:sp>
        <p:nvSpPr>
          <p:cNvPr id="3" name="TextBox 2">
            <a:extLst>
              <a:ext uri="{FF2B5EF4-FFF2-40B4-BE49-F238E27FC236}">
                <a16:creationId xmlns:a16="http://schemas.microsoft.com/office/drawing/2014/main" id="{E02F529C-2889-92EC-0E93-5942169B2537}"/>
              </a:ext>
            </a:extLst>
          </p:cNvPr>
          <p:cNvSpPr txBox="1"/>
          <p:nvPr/>
        </p:nvSpPr>
        <p:spPr>
          <a:xfrm rot="19494983">
            <a:off x="4382440" y="3480119"/>
            <a:ext cx="3938108" cy="110799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a:solidFill>
                  <a:srgbClr val="FF0000"/>
                </a:solidFill>
                <a:latin typeface="Arial" panose="020B0604020202020204" pitchFamily="34" charset="0"/>
                <a:cs typeface="Arial" panose="020B0604020202020204" pitchFamily="34" charset="0"/>
              </a:rPr>
              <a:t>EXAMPLE</a:t>
            </a:r>
          </a:p>
          <a:p>
            <a:pPr algn="ctr"/>
            <a:r>
              <a:rPr lang="en-US">
                <a:solidFill>
                  <a:srgbClr val="FF0000"/>
                </a:solidFill>
                <a:latin typeface="Arial" panose="020B0604020202020204" pitchFamily="34" charset="0"/>
                <a:cs typeface="Arial" panose="020B0604020202020204" pitchFamily="34" charset="0"/>
              </a:rPr>
              <a:t>Customize as needed.</a:t>
            </a:r>
          </a:p>
        </p:txBody>
      </p:sp>
      <p:sp>
        <p:nvSpPr>
          <p:cNvPr id="4" name="Text Placeholder 3">
            <a:extLst>
              <a:ext uri="{FF2B5EF4-FFF2-40B4-BE49-F238E27FC236}">
                <a16:creationId xmlns:a16="http://schemas.microsoft.com/office/drawing/2014/main" id="{F033580F-85AD-7B02-D52F-1B8E155B3B6A}"/>
              </a:ext>
            </a:extLst>
          </p:cNvPr>
          <p:cNvSpPr>
            <a:spLocks noGrp="1"/>
          </p:cNvSpPr>
          <p:nvPr>
            <p:ph type="body" sz="quarter" idx="11"/>
          </p:nvPr>
        </p:nvSpPr>
        <p:spPr>
          <a:xfrm>
            <a:off x="876300" y="685800"/>
            <a:ext cx="10668000" cy="423863"/>
          </a:xfrm>
        </p:spPr>
        <p:txBody>
          <a:bodyPr/>
          <a:lstStyle/>
          <a:p>
            <a:r>
              <a:rPr lang="en-US"/>
              <a:t>3 Day</a:t>
            </a:r>
          </a:p>
        </p:txBody>
      </p:sp>
    </p:spTree>
    <p:extLst>
      <p:ext uri="{BB962C8B-B14F-4D97-AF65-F5344CB8AC3E}">
        <p14:creationId xmlns:p14="http://schemas.microsoft.com/office/powerpoint/2010/main" val="15630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68F7-5518-6F8A-8C61-3A23E41EED94}"/>
              </a:ext>
            </a:extLst>
          </p:cNvPr>
          <p:cNvSpPr>
            <a:spLocks noGrp="1"/>
          </p:cNvSpPr>
          <p:nvPr>
            <p:ph type="title"/>
          </p:nvPr>
        </p:nvSpPr>
        <p:spPr/>
        <p:txBody>
          <a:bodyPr/>
          <a:lstStyle/>
          <a:p>
            <a:r>
              <a:rPr lang="en-US"/>
              <a:t>Macro Design Workshop Agenda</a:t>
            </a:r>
          </a:p>
        </p:txBody>
      </p:sp>
      <p:graphicFrame>
        <p:nvGraphicFramePr>
          <p:cNvPr id="13" name="Table 12">
            <a:extLst>
              <a:ext uri="{FF2B5EF4-FFF2-40B4-BE49-F238E27FC236}">
                <a16:creationId xmlns:a16="http://schemas.microsoft.com/office/drawing/2014/main" id="{EEB5396D-5C17-87FE-D80F-BE8D15D95C9B}"/>
              </a:ext>
            </a:extLst>
          </p:cNvPr>
          <p:cNvGraphicFramePr>
            <a:graphicFrameLocks noGrp="1"/>
          </p:cNvGraphicFramePr>
          <p:nvPr>
            <p:extLst>
              <p:ext uri="{D42A27DB-BD31-4B8C-83A1-F6EECF244321}">
                <p14:modId xmlns:p14="http://schemas.microsoft.com/office/powerpoint/2010/main" val="3040904279"/>
              </p:ext>
            </p:extLst>
          </p:nvPr>
        </p:nvGraphicFramePr>
        <p:xfrm>
          <a:off x="883557" y="990600"/>
          <a:ext cx="10668000" cy="5253191"/>
        </p:xfrm>
        <a:graphic>
          <a:graphicData uri="http://schemas.openxmlformats.org/drawingml/2006/table">
            <a:tbl>
              <a:tblPr firstRow="1" bandRow="1">
                <a:tableStyleId>{5C22544A-7EE6-4342-B048-85BDC9FD1C3A}</a:tableStyleId>
              </a:tblPr>
              <a:tblGrid>
                <a:gridCol w="1333500">
                  <a:extLst>
                    <a:ext uri="{9D8B030D-6E8A-4147-A177-3AD203B41FA5}">
                      <a16:colId xmlns:a16="http://schemas.microsoft.com/office/drawing/2014/main" val="2634641509"/>
                    </a:ext>
                  </a:extLst>
                </a:gridCol>
                <a:gridCol w="1333500">
                  <a:extLst>
                    <a:ext uri="{9D8B030D-6E8A-4147-A177-3AD203B41FA5}">
                      <a16:colId xmlns:a16="http://schemas.microsoft.com/office/drawing/2014/main" val="1097517866"/>
                    </a:ext>
                  </a:extLst>
                </a:gridCol>
                <a:gridCol w="1333500">
                  <a:extLst>
                    <a:ext uri="{9D8B030D-6E8A-4147-A177-3AD203B41FA5}">
                      <a16:colId xmlns:a16="http://schemas.microsoft.com/office/drawing/2014/main" val="186905046"/>
                    </a:ext>
                  </a:extLst>
                </a:gridCol>
                <a:gridCol w="1333500">
                  <a:extLst>
                    <a:ext uri="{9D8B030D-6E8A-4147-A177-3AD203B41FA5}">
                      <a16:colId xmlns:a16="http://schemas.microsoft.com/office/drawing/2014/main" val="3295427914"/>
                    </a:ext>
                  </a:extLst>
                </a:gridCol>
                <a:gridCol w="1333500">
                  <a:extLst>
                    <a:ext uri="{9D8B030D-6E8A-4147-A177-3AD203B41FA5}">
                      <a16:colId xmlns:a16="http://schemas.microsoft.com/office/drawing/2014/main" val="2170333258"/>
                    </a:ext>
                  </a:extLst>
                </a:gridCol>
                <a:gridCol w="1333500">
                  <a:extLst>
                    <a:ext uri="{9D8B030D-6E8A-4147-A177-3AD203B41FA5}">
                      <a16:colId xmlns:a16="http://schemas.microsoft.com/office/drawing/2014/main" val="395792746"/>
                    </a:ext>
                  </a:extLst>
                </a:gridCol>
                <a:gridCol w="1333500">
                  <a:extLst>
                    <a:ext uri="{9D8B030D-6E8A-4147-A177-3AD203B41FA5}">
                      <a16:colId xmlns:a16="http://schemas.microsoft.com/office/drawing/2014/main" val="2369280409"/>
                    </a:ext>
                  </a:extLst>
                </a:gridCol>
                <a:gridCol w="1333500">
                  <a:extLst>
                    <a:ext uri="{9D8B030D-6E8A-4147-A177-3AD203B41FA5}">
                      <a16:colId xmlns:a16="http://schemas.microsoft.com/office/drawing/2014/main" val="2835709134"/>
                    </a:ext>
                  </a:extLst>
                </a:gridCol>
              </a:tblGrid>
              <a:tr h="363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2B75F7"/>
                        </a:gs>
                        <a:gs pos="0">
                          <a:schemeClr val="tx2"/>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1D8EFA"/>
                        </a:gs>
                        <a:gs pos="0">
                          <a:srgbClr val="2C73F8"/>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8000">
                          <a:srgbClr val="0DA8FD"/>
                        </a:gs>
                        <a:gs pos="0">
                          <a:srgbClr val="1F8CFB"/>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8000">
                          <a:srgbClr val="04BFFC"/>
                        </a:gs>
                        <a:gs pos="0">
                          <a:srgbClr val="12A6FE"/>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28C4C9"/>
                        </a:gs>
                        <a:gs pos="0">
                          <a:srgbClr val="00BEFC"/>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a:t>08:00 – 17:00</a:t>
                      </a:r>
                    </a:p>
                  </a:txBody>
                  <a:tcPr marL="182880" marR="182880"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9000">
                          <a:srgbClr val="4FC697"/>
                        </a:gs>
                        <a:gs pos="0">
                          <a:srgbClr val="26C5CB"/>
                        </a:gs>
                      </a:gsLst>
                      <a:lin ang="1800000" scaled="0"/>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a:latin typeface="Arial" panose="020B0604020202020204" pitchFamily="34" charset="0"/>
                          <a:cs typeface="Arial" panose="020B0604020202020204" pitchFamily="34" charset="0"/>
                        </a:rPr>
                        <a:t>Date</a:t>
                      </a:r>
                    </a:p>
                  </a:txBody>
                  <a:tcPr marL="182880" marR="182880"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8000">
                          <a:srgbClr val="74CA63"/>
                        </a:gs>
                        <a:gs pos="0">
                          <a:srgbClr val="4DC69A"/>
                        </a:gs>
                      </a:gsLst>
                      <a:lin ang="1800000" scaled="0"/>
                    </a:gra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a:t>08:00 – 17:00</a:t>
                      </a:r>
                    </a:p>
                  </a:txBody>
                  <a:tcPr marL="182880" marR="18288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gradFill>
                      <a:gsLst>
                        <a:gs pos="98000">
                          <a:schemeClr val="accent5"/>
                        </a:gs>
                        <a:gs pos="0">
                          <a:srgbClr val="71CA65"/>
                        </a:gs>
                      </a:gsLst>
                      <a:lin ang="1800000" scaled="0"/>
                    </a:gradFill>
                  </a:tcPr>
                </a:tc>
                <a:extLst>
                  <a:ext uri="{0D108BD9-81ED-4DB2-BD59-A6C34878D82A}">
                    <a16:rowId xmlns:a16="http://schemas.microsoft.com/office/drawing/2014/main" val="420210182"/>
                  </a:ext>
                </a:extLst>
              </a:tr>
              <a:tr h="2345421">
                <a:tc gridSpan="2">
                  <a:txBody>
                    <a:bodyPr/>
                    <a:lstStyle/>
                    <a:p>
                      <a:pPr>
                        <a:lnSpc>
                          <a:spcPct val="100000"/>
                        </a:lnSpc>
                        <a:spcBef>
                          <a:spcPts val="1200"/>
                        </a:spcBef>
                        <a:spcAft>
                          <a:spcPts val="400"/>
                        </a:spcAft>
                      </a:pPr>
                      <a:r>
                        <a:rPr lang="en-US" sz="1000" b="1" i="0">
                          <a:solidFill>
                            <a:schemeClr val="tx1"/>
                          </a:solidFill>
                          <a:latin typeface="Arial" panose="020B0604020202020204" pitchFamily="34" charset="0"/>
                          <a:cs typeface="Arial" panose="020B0604020202020204" pitchFamily="34" charset="0"/>
                        </a:rPr>
                        <a:t>SET-UP AND INTRODUCTION</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Introduction and session set-up</a:t>
                      </a:r>
                      <a:br>
                        <a:rPr lang="en-US" sz="1000" b="0" i="0">
                          <a:solidFill>
                            <a:schemeClr val="tx1"/>
                          </a:solidFill>
                          <a:latin typeface="Arial" panose="020B0604020202020204" pitchFamily="34" charset="0"/>
                          <a:cs typeface="Arial" panose="020B0604020202020204" pitchFamily="34" charset="0"/>
                        </a:rPr>
                      </a:br>
                      <a:r>
                        <a:rPr lang="en-US" sz="1000" b="0" i="0">
                          <a:solidFill>
                            <a:schemeClr val="tx1"/>
                          </a:solidFill>
                          <a:latin typeface="Arial" panose="020B0604020202020204" pitchFamily="34" charset="0"/>
                          <a:cs typeface="Arial" panose="020B0604020202020204" pitchFamily="34" charset="0"/>
                        </a:rPr>
                        <a:t>(objectives, agenda, and design approach)</a:t>
                      </a:r>
                    </a:p>
                    <a:p>
                      <a:pPr marL="285750" indent="-285750">
                        <a:lnSpc>
                          <a:spcPct val="100000"/>
                        </a:lnSpc>
                        <a:spcAft>
                          <a:spcPts val="400"/>
                        </a:spcAft>
                        <a:buFont typeface="Arial" panose="020B0604020202020204" pitchFamily="34" charset="0"/>
                        <a:buChar char="•"/>
                      </a:pPr>
                      <a:endParaRPr lang="en-US" sz="1000" b="0" i="0">
                        <a:solidFill>
                          <a:schemeClr val="tx1"/>
                        </a:solidFill>
                        <a:latin typeface="Arial" panose="020B0604020202020204" pitchFamily="34" charset="0"/>
                        <a:cs typeface="Arial" panose="020B0604020202020204" pitchFamily="34" charset="0"/>
                      </a:endParaRPr>
                    </a:p>
                    <a:p>
                      <a:pPr marL="0" indent="0">
                        <a:lnSpc>
                          <a:spcPct val="100000"/>
                        </a:lnSpc>
                        <a:spcAft>
                          <a:spcPts val="400"/>
                        </a:spcAft>
                        <a:buFont typeface="Arial" panose="020B0604020202020204" pitchFamily="34" charset="0"/>
                        <a:buNone/>
                      </a:pPr>
                      <a:r>
                        <a:rPr lang="en-US" sz="1000" b="1" i="0">
                          <a:solidFill>
                            <a:schemeClr val="tx1"/>
                          </a:solidFill>
                          <a:latin typeface="Arial" panose="020B0604020202020204" pitchFamily="34" charset="0"/>
                          <a:cs typeface="Arial" panose="020B0604020202020204" pitchFamily="34" charset="0"/>
                        </a:rPr>
                        <a:t>STRATEGY &amp; DIRECTION</a:t>
                      </a:r>
                      <a:endParaRPr lang="en-US" sz="1000" b="0" i="0">
                        <a:solidFill>
                          <a:schemeClr val="tx1"/>
                        </a:solidFill>
                        <a:latin typeface="Arial" panose="020B0604020202020204" pitchFamily="34" charset="0"/>
                        <a:cs typeface="Arial" panose="020B0604020202020204" pitchFamily="34" charset="0"/>
                      </a:endParaRP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Discuss interview themes and identify / prioritize key design issues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Review current strategic plans and discuss implications</a:t>
                      </a:r>
                    </a:p>
                    <a:p>
                      <a:pPr marL="171450" marR="0" lvl="0" indent="-171450" algn="l" defTabSz="914400" rtl="0" eaLnBrk="1" fontAlgn="auto" latinLnBrk="0" hangingPunct="1">
                        <a:lnSpc>
                          <a:spcPct val="100000"/>
                        </a:lnSpc>
                        <a:spcBef>
                          <a:spcPts val="0"/>
                        </a:spcBef>
                        <a:spcAft>
                          <a:spcPts val="400"/>
                        </a:spcAft>
                        <a:buClrTx/>
                        <a:buSzTx/>
                        <a:buFont typeface="Wingdings" pitchFamily="2" charset="2"/>
                        <a:buChar char="§"/>
                        <a:tabLst/>
                        <a:defRPr/>
                      </a:pPr>
                      <a:r>
                        <a:rPr kumimoji="0" lang="en-US" altLang="en-US" sz="1000" b="0" i="0" u="none" strike="noStrike" kern="1200" cap="none" normalizeH="0" baseline="0">
                          <a:ln>
                            <a:noFill/>
                          </a:ln>
                          <a:solidFill>
                            <a:schemeClr val="tx1"/>
                          </a:solidFill>
                          <a:effectLst/>
                          <a:latin typeface="Arial" pitchFamily="34" charset="0"/>
                          <a:ea typeface="ＭＳ Ｐゴシック" pitchFamily="34" charset="-128"/>
                          <a:cs typeface="+mn-cs"/>
                        </a:rPr>
                        <a:t>Identify stakeholders and their requirements</a:t>
                      </a: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nSpc>
                          <a:spcPct val="100000"/>
                        </a:lnSpc>
                        <a:spcAft>
                          <a:spcPts val="400"/>
                        </a:spcAft>
                      </a:pPr>
                      <a:r>
                        <a:rPr lang="en-US" sz="1000" b="1" i="0">
                          <a:solidFill>
                            <a:schemeClr val="tx1"/>
                          </a:solidFill>
                          <a:latin typeface="Arial" panose="020B0604020202020204" pitchFamily="34" charset="0"/>
                          <a:cs typeface="Arial" panose="020B0604020202020204" pitchFamily="34" charset="0"/>
                        </a:rPr>
                        <a:t>WORK</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Analyze the strategic impact of work (categorization and placement)</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nSpc>
                          <a:spcPct val="100000"/>
                        </a:lnSpc>
                        <a:spcAft>
                          <a:spcPts val="400"/>
                        </a:spcAft>
                      </a:pPr>
                      <a:r>
                        <a:rPr lang="en-US" sz="1000" b="1" i="0">
                          <a:solidFill>
                            <a:schemeClr val="tx1"/>
                          </a:solidFill>
                          <a:latin typeface="Arial" panose="020B0604020202020204" pitchFamily="34" charset="0"/>
                          <a:cs typeface="Arial" panose="020B0604020202020204" pitchFamily="34" charset="0"/>
                        </a:rPr>
                        <a:t>STRUCTURE AND GOVERNANCE</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Review current organizing rationale and identify benefits / risks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Explore other organizing options to best enable strategy</a:t>
                      </a: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tc gridSpan="2">
                  <a:txBody>
                    <a:bodyPr/>
                    <a:lstStyle/>
                    <a:p>
                      <a:pPr>
                        <a:lnSpc>
                          <a:spcPct val="100000"/>
                        </a:lnSpc>
                        <a:spcAft>
                          <a:spcPts val="400"/>
                        </a:spcAft>
                      </a:pPr>
                      <a:r>
                        <a:rPr lang="en-US" sz="1000" b="1" i="0">
                          <a:solidFill>
                            <a:schemeClr val="tx1"/>
                          </a:solidFill>
                          <a:latin typeface="Arial" panose="020B0604020202020204" pitchFamily="34" charset="0"/>
                          <a:cs typeface="Arial" panose="020B0604020202020204" pitchFamily="34" charset="0"/>
                        </a:rPr>
                        <a:t>INFORMATION AND METRICS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Identify and design high-level business metrics to drive ANCHORs</a:t>
                      </a:r>
                    </a:p>
                    <a:p>
                      <a:pPr marL="285750" indent="-285750">
                        <a:lnSpc>
                          <a:spcPct val="100000"/>
                        </a:lnSpc>
                        <a:spcAft>
                          <a:spcPts val="400"/>
                        </a:spcAft>
                        <a:buFont typeface="Arial" panose="020B0604020202020204" pitchFamily="34" charset="0"/>
                        <a:buChar char="•"/>
                      </a:pPr>
                      <a:endParaRPr lang="en-US" sz="1000" b="0" i="0">
                        <a:solidFill>
                          <a:schemeClr val="tx1"/>
                        </a:solidFill>
                        <a:latin typeface="Arial" panose="020B0604020202020204" pitchFamily="34" charset="0"/>
                        <a:cs typeface="Arial" panose="020B0604020202020204" pitchFamily="34" charset="0"/>
                      </a:endParaRPr>
                    </a:p>
                    <a:p>
                      <a:pPr marL="0" indent="0">
                        <a:lnSpc>
                          <a:spcPct val="100000"/>
                        </a:lnSpc>
                        <a:spcAft>
                          <a:spcPts val="400"/>
                        </a:spcAft>
                        <a:buFont typeface="Arial" panose="020B0604020202020204" pitchFamily="34" charset="0"/>
                        <a:buNone/>
                      </a:pPr>
                      <a:r>
                        <a:rPr lang="en-US" sz="1000" b="1" i="0">
                          <a:solidFill>
                            <a:schemeClr val="tx1"/>
                          </a:solidFill>
                          <a:latin typeface="Arial" panose="020B0604020202020204" pitchFamily="34" charset="0"/>
                          <a:cs typeface="Arial" panose="020B0604020202020204" pitchFamily="34" charset="0"/>
                        </a:rPr>
                        <a:t>PEOPLE &amp; REWARDS</a:t>
                      </a:r>
                      <a:endParaRPr lang="en-US" sz="1000" b="0" i="0">
                        <a:solidFill>
                          <a:schemeClr val="tx1"/>
                        </a:solidFill>
                        <a:latin typeface="Arial" panose="020B0604020202020204" pitchFamily="34" charset="0"/>
                        <a:cs typeface="Arial" panose="020B0604020202020204" pitchFamily="34" charset="0"/>
                      </a:endParaRP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Strategic behaviors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Estimate staffing shifts / impacts </a:t>
                      </a:r>
                      <a:br>
                        <a:rPr lang="en-US" sz="1000" b="0" i="0">
                          <a:solidFill>
                            <a:schemeClr val="tx1"/>
                          </a:solidFill>
                          <a:latin typeface="Arial" panose="020B0604020202020204" pitchFamily="34" charset="0"/>
                          <a:cs typeface="Arial" panose="020B0604020202020204" pitchFamily="34" charset="0"/>
                        </a:rPr>
                      </a:br>
                      <a:r>
                        <a:rPr lang="en-US" sz="1000" b="0" i="0">
                          <a:solidFill>
                            <a:schemeClr val="tx1"/>
                          </a:solidFill>
                          <a:latin typeface="Arial" panose="020B0604020202020204" pitchFamily="34" charset="0"/>
                          <a:cs typeface="Arial" panose="020B0604020202020204" pitchFamily="34" charset="0"/>
                        </a:rPr>
                        <a:t>(by role and functional area)</a:t>
                      </a:r>
                    </a:p>
                    <a:p>
                      <a:pPr>
                        <a:lnSpc>
                          <a:spcPct val="100000"/>
                        </a:lnSpc>
                        <a:spcAft>
                          <a:spcPts val="400"/>
                        </a:spcAft>
                      </a:pPr>
                      <a:endParaRPr lang="en-US" sz="1000" b="1" i="0">
                        <a:solidFill>
                          <a:schemeClr val="tx1"/>
                        </a:solidFill>
                        <a:latin typeface="Arial" panose="020B0604020202020204" pitchFamily="34" charset="0"/>
                        <a:cs typeface="Arial" panose="020B0604020202020204" pitchFamily="34" charset="0"/>
                      </a:endParaRP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4227546457"/>
                  </a:ext>
                </a:extLst>
              </a:tr>
              <a:tr h="2481419">
                <a:tc gridSpan="2">
                  <a:txBody>
                    <a:bodyPr/>
                    <a:lstStyle/>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Articulate the ANCHORs </a:t>
                      </a:r>
                      <a:br>
                        <a:rPr lang="en-US" sz="1000" b="0" i="0">
                          <a:solidFill>
                            <a:schemeClr val="tx1"/>
                          </a:solidFill>
                          <a:latin typeface="Arial" panose="020B0604020202020204" pitchFamily="34" charset="0"/>
                          <a:cs typeface="Arial" panose="020B0604020202020204" pitchFamily="34" charset="0"/>
                        </a:rPr>
                      </a:br>
                      <a:r>
                        <a:rPr lang="en-US" sz="1000" b="0" i="0">
                          <a:solidFill>
                            <a:schemeClr val="tx1"/>
                          </a:solidFill>
                          <a:latin typeface="Arial" panose="020B0604020202020204" pitchFamily="34" charset="0"/>
                          <a:cs typeface="Arial" panose="020B0604020202020204" pitchFamily="34" charset="0"/>
                        </a:rPr>
                        <a:t>(value offerings)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Agree on trade-offs and design criteria / principles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Identify the differentiating capabilities needed to grow and differentiate</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Prioritize and assess organization’s critical capabilities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Wrap-up Day 1</a:t>
                      </a:r>
                    </a:p>
                  </a:txBody>
                  <a:tcPr marL="182880" marR="182880" marT="137160" marB="137160">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a:lnSpc>
                          <a:spcPct val="100000"/>
                        </a:lnSpc>
                        <a:spcAft>
                          <a:spcPts val="400"/>
                        </a:spcAft>
                      </a:pPr>
                      <a:r>
                        <a:rPr lang="en-US" sz="1000" b="1" i="0">
                          <a:solidFill>
                            <a:schemeClr val="tx1"/>
                          </a:solidFill>
                          <a:latin typeface="Arial" panose="020B0604020202020204" pitchFamily="34" charset="0"/>
                          <a:cs typeface="Arial" panose="020B0604020202020204" pitchFamily="34" charset="0"/>
                        </a:rPr>
                        <a:t>WORK</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Determine the ideal placement of work activities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Consider implications for the optimal operating model</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Wrap-up Day 2</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Evaluate benefits and risks of organizing options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Select best macro design option and develop organization</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Identify and design linkages to enable the business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Finalize high-level role definitions and decision rights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Wrap-up Day 3</a:t>
                      </a:r>
                    </a:p>
                  </a:txBody>
                  <a:tcPr marL="182880" marR="182880" marT="137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tc gridSpan="2">
                  <a:txBody>
                    <a:bodyPr/>
                    <a:lstStyle/>
                    <a:p>
                      <a:pPr>
                        <a:lnSpc>
                          <a:spcPct val="100000"/>
                        </a:lnSpc>
                        <a:spcAft>
                          <a:spcPts val="400"/>
                        </a:spcAft>
                      </a:pPr>
                      <a:r>
                        <a:rPr lang="en-US" sz="1000" b="1" i="0">
                          <a:solidFill>
                            <a:schemeClr val="tx1"/>
                          </a:solidFill>
                          <a:latin typeface="Arial" panose="020B0604020202020204" pitchFamily="34" charset="0"/>
                          <a:cs typeface="Arial" panose="020B0604020202020204" pitchFamily="34" charset="0"/>
                        </a:rPr>
                        <a:t>BRIDGE TO MICRO DESIGN</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Summarize design recommendations </a:t>
                      </a:r>
                      <a:br>
                        <a:rPr lang="en-US" sz="1000" b="0" i="0">
                          <a:solidFill>
                            <a:schemeClr val="tx1"/>
                          </a:solidFill>
                          <a:latin typeface="Arial" panose="020B0604020202020204" pitchFamily="34" charset="0"/>
                          <a:cs typeface="Arial" panose="020B0604020202020204" pitchFamily="34" charset="0"/>
                        </a:rPr>
                      </a:br>
                      <a:r>
                        <a:rPr lang="en-US" sz="1000" b="0" i="0">
                          <a:solidFill>
                            <a:schemeClr val="tx1"/>
                          </a:solidFill>
                          <a:latin typeface="Arial" panose="020B0604020202020204" pitchFamily="34" charset="0"/>
                          <a:cs typeface="Arial" panose="020B0604020202020204" pitchFamily="34" charset="0"/>
                        </a:rPr>
                        <a:t>and identify current misalignments</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Evaluate processes and other cube choices – determine the degree of change required and timing</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Prepare for micro design</a:t>
                      </a:r>
                    </a:p>
                    <a:p>
                      <a:pPr marL="171450" indent="-171450">
                        <a:lnSpc>
                          <a:spcPct val="100000"/>
                        </a:lnSpc>
                        <a:spcAft>
                          <a:spcPts val="400"/>
                        </a:spcAft>
                        <a:buFont typeface="Wingdings" pitchFamily="2" charset="2"/>
                        <a:buChar char="§"/>
                      </a:pPr>
                      <a:r>
                        <a:rPr lang="en-US" sz="1000" b="0" i="0">
                          <a:solidFill>
                            <a:schemeClr val="tx1"/>
                          </a:solidFill>
                          <a:latin typeface="Arial" panose="020B0604020202020204" pitchFamily="34" charset="0"/>
                          <a:cs typeface="Arial" panose="020B0604020202020204" pitchFamily="34" charset="0"/>
                        </a:rPr>
                        <a:t>Close</a:t>
                      </a:r>
                    </a:p>
                  </a:txBody>
                  <a:tcPr marL="182880" marR="182880" marT="137160" marB="137160">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hMerge="1">
                  <a:txBody>
                    <a:bodyPr/>
                    <a:lstStyle/>
                    <a:p>
                      <a:endParaRPr lang="en-US"/>
                    </a:p>
                  </a:txBody>
                  <a:tcPr/>
                </a:tc>
                <a:extLst>
                  <a:ext uri="{0D108BD9-81ED-4DB2-BD59-A6C34878D82A}">
                    <a16:rowId xmlns:a16="http://schemas.microsoft.com/office/drawing/2014/main" val="860493420"/>
                  </a:ext>
                </a:extLst>
              </a:tr>
            </a:tbl>
          </a:graphicData>
        </a:graphic>
      </p:graphicFrame>
      <p:sp>
        <p:nvSpPr>
          <p:cNvPr id="3" name="Text Placeholder 3">
            <a:extLst>
              <a:ext uri="{FF2B5EF4-FFF2-40B4-BE49-F238E27FC236}">
                <a16:creationId xmlns:a16="http://schemas.microsoft.com/office/drawing/2014/main" id="{6B6014B6-715E-DB64-0A9A-D24F8004BD13}"/>
              </a:ext>
            </a:extLst>
          </p:cNvPr>
          <p:cNvSpPr>
            <a:spLocks noGrp="1"/>
          </p:cNvSpPr>
          <p:nvPr>
            <p:ph type="body" sz="quarter" idx="11"/>
          </p:nvPr>
        </p:nvSpPr>
        <p:spPr>
          <a:xfrm>
            <a:off x="876300" y="685800"/>
            <a:ext cx="10668000" cy="423863"/>
          </a:xfrm>
        </p:spPr>
        <p:txBody>
          <a:bodyPr/>
          <a:lstStyle/>
          <a:p>
            <a:r>
              <a:rPr lang="en-US"/>
              <a:t>4 Day</a:t>
            </a:r>
          </a:p>
        </p:txBody>
      </p:sp>
      <p:sp>
        <p:nvSpPr>
          <p:cNvPr id="5" name="TextBox 4">
            <a:extLst>
              <a:ext uri="{FF2B5EF4-FFF2-40B4-BE49-F238E27FC236}">
                <a16:creationId xmlns:a16="http://schemas.microsoft.com/office/drawing/2014/main" id="{A2B93361-57E8-7AC4-2B90-33C43553971D}"/>
              </a:ext>
            </a:extLst>
          </p:cNvPr>
          <p:cNvSpPr txBox="1"/>
          <p:nvPr/>
        </p:nvSpPr>
        <p:spPr>
          <a:xfrm rot="19494983">
            <a:off x="601117" y="2445565"/>
            <a:ext cx="3938108" cy="110799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4800">
                <a:solidFill>
                  <a:srgbClr val="FF0000"/>
                </a:solidFill>
                <a:latin typeface="Arial" panose="020B0604020202020204" pitchFamily="34" charset="0"/>
                <a:cs typeface="Arial" panose="020B0604020202020204" pitchFamily="34" charset="0"/>
              </a:rPr>
              <a:t>EXAMPLE</a:t>
            </a:r>
          </a:p>
          <a:p>
            <a:pPr algn="ctr"/>
            <a:r>
              <a:rPr lang="en-US">
                <a:solidFill>
                  <a:srgbClr val="FF0000"/>
                </a:solidFill>
                <a:latin typeface="Arial" panose="020B0604020202020204" pitchFamily="34" charset="0"/>
                <a:cs typeface="Arial" panose="020B0604020202020204" pitchFamily="34" charset="0"/>
              </a:rPr>
              <a:t>Customize as needed.</a:t>
            </a:r>
          </a:p>
        </p:txBody>
      </p:sp>
    </p:spTree>
    <p:extLst>
      <p:ext uri="{BB962C8B-B14F-4D97-AF65-F5344CB8AC3E}">
        <p14:creationId xmlns:p14="http://schemas.microsoft.com/office/powerpoint/2010/main" val="649198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3625-B26E-3319-ACFC-F63A52BA4DF2}"/>
              </a:ext>
            </a:extLst>
          </p:cNvPr>
          <p:cNvSpPr>
            <a:spLocks noGrp="1"/>
          </p:cNvSpPr>
          <p:nvPr>
            <p:ph type="title"/>
          </p:nvPr>
        </p:nvSpPr>
        <p:spPr>
          <a:xfrm>
            <a:off x="878840" y="258580"/>
            <a:ext cx="10665460" cy="427220"/>
          </a:xfrm>
        </p:spPr>
        <p:txBody>
          <a:bodyPr anchor="t">
            <a:normAutofit/>
          </a:bodyPr>
          <a:lstStyle/>
          <a:p>
            <a:r>
              <a:rPr lang="en-US"/>
              <a:t>Ground Rules</a:t>
            </a:r>
            <a:endParaRPr lang="en-US" sz="1800"/>
          </a:p>
        </p:txBody>
      </p:sp>
      <p:sp>
        <p:nvSpPr>
          <p:cNvPr id="14" name="Content Placeholder 13">
            <a:extLst>
              <a:ext uri="{FF2B5EF4-FFF2-40B4-BE49-F238E27FC236}">
                <a16:creationId xmlns:a16="http://schemas.microsoft.com/office/drawing/2014/main" id="{581A03A7-3388-9EB0-2C14-DBADEA141A85}"/>
              </a:ext>
            </a:extLst>
          </p:cNvPr>
          <p:cNvSpPr>
            <a:spLocks noGrp="1"/>
          </p:cNvSpPr>
          <p:nvPr>
            <p:ph idx="1"/>
          </p:nvPr>
        </p:nvSpPr>
        <p:spPr>
          <a:xfrm>
            <a:off x="878839" y="1257300"/>
            <a:ext cx="5340377" cy="4914900"/>
          </a:xfrm>
        </p:spPr>
        <p:txBody>
          <a:bodyPr>
            <a:normAutofit/>
          </a:bodyPr>
          <a:lstStyle/>
          <a:p>
            <a:pPr marL="285750" indent="-285750">
              <a:lnSpc>
                <a:spcPct val="90000"/>
              </a:lnSpc>
              <a:buFont typeface="Arial" panose="020B0604020202020204" pitchFamily="34" charset="0"/>
              <a:buChar char="•"/>
            </a:pPr>
            <a:r>
              <a:rPr lang="en-US" b="0">
                <a:latin typeface="+mn-lt"/>
                <a:cs typeface="+mn-cs"/>
              </a:rPr>
              <a:t>Open, candid, and balanced discussion </a:t>
            </a:r>
          </a:p>
          <a:p>
            <a:pPr marL="285750" indent="-285750">
              <a:lnSpc>
                <a:spcPct val="90000"/>
              </a:lnSpc>
              <a:buFont typeface="Arial" panose="020B0604020202020204" pitchFamily="34" charset="0"/>
              <a:buChar char="•"/>
            </a:pPr>
            <a:endParaRPr lang="en-US" b="0">
              <a:latin typeface="+mn-lt"/>
              <a:cs typeface="+mn-cs"/>
            </a:endParaRPr>
          </a:p>
          <a:p>
            <a:pPr marL="285750" indent="-285750">
              <a:lnSpc>
                <a:spcPct val="90000"/>
              </a:lnSpc>
              <a:buFont typeface="Arial" panose="020B0604020202020204" pitchFamily="34" charset="0"/>
              <a:buChar char="•"/>
            </a:pPr>
            <a:r>
              <a:rPr lang="en-US" b="0">
                <a:latin typeface="+mn-lt"/>
                <a:cs typeface="+mn-cs"/>
              </a:rPr>
              <a:t>Embrace progress, not perfection ... we’ll focus on 80%</a:t>
            </a:r>
          </a:p>
          <a:p>
            <a:pPr marL="285750" indent="-285750">
              <a:lnSpc>
                <a:spcPct val="90000"/>
              </a:lnSpc>
              <a:buFont typeface="Arial" panose="020B0604020202020204" pitchFamily="34" charset="0"/>
              <a:buChar char="•"/>
            </a:pPr>
            <a:endParaRPr lang="en-US" b="0">
              <a:latin typeface="+mn-lt"/>
              <a:cs typeface="+mn-cs"/>
            </a:endParaRPr>
          </a:p>
          <a:p>
            <a:pPr marL="285750" indent="-285750">
              <a:lnSpc>
                <a:spcPct val="90000"/>
              </a:lnSpc>
              <a:buFont typeface="Arial" panose="020B0604020202020204" pitchFamily="34" charset="0"/>
              <a:buChar char="•"/>
            </a:pPr>
            <a:r>
              <a:rPr lang="en-US" b="0">
                <a:latin typeface="+mn-lt"/>
                <a:cs typeface="+mn-cs"/>
              </a:rPr>
              <a:t>Stay focused on the task at hand; be present</a:t>
            </a:r>
          </a:p>
          <a:p>
            <a:pPr marL="285750" indent="-285750">
              <a:lnSpc>
                <a:spcPct val="90000"/>
              </a:lnSpc>
              <a:buFont typeface="Arial" panose="020B0604020202020204" pitchFamily="34" charset="0"/>
              <a:buChar char="•"/>
            </a:pPr>
            <a:endParaRPr lang="en-US" b="0">
              <a:latin typeface="+mn-lt"/>
              <a:cs typeface="+mn-cs"/>
            </a:endParaRPr>
          </a:p>
          <a:p>
            <a:pPr marL="285750" indent="-285750">
              <a:lnSpc>
                <a:spcPct val="90000"/>
              </a:lnSpc>
              <a:buFont typeface="Arial" panose="020B0604020202020204" pitchFamily="34" charset="0"/>
              <a:buChar char="•"/>
            </a:pPr>
            <a:r>
              <a:rPr lang="en-US" b="0">
                <a:latin typeface="+mn-lt"/>
                <a:cs typeface="+mn-cs"/>
              </a:rPr>
              <a:t>Trust the process</a:t>
            </a:r>
          </a:p>
          <a:p>
            <a:pPr marL="285750" indent="-285750">
              <a:lnSpc>
                <a:spcPct val="90000"/>
              </a:lnSpc>
              <a:buFont typeface="Arial" panose="020B0604020202020204" pitchFamily="34" charset="0"/>
              <a:buChar char="•"/>
            </a:pPr>
            <a:endParaRPr lang="en-US" b="0">
              <a:latin typeface="+mn-lt"/>
              <a:cs typeface="+mn-cs"/>
            </a:endParaRPr>
          </a:p>
          <a:p>
            <a:pPr marL="285750" indent="-285750">
              <a:lnSpc>
                <a:spcPct val="90000"/>
              </a:lnSpc>
              <a:buFont typeface="Arial" panose="020B0604020202020204" pitchFamily="34" charset="0"/>
              <a:buChar char="•"/>
            </a:pPr>
            <a:r>
              <a:rPr lang="en-US" b="0">
                <a:latin typeface="+mn-lt"/>
                <a:cs typeface="+mn-cs"/>
              </a:rPr>
              <a:t>Seek to understand others’ points of view if they differ from yours</a:t>
            </a:r>
          </a:p>
          <a:p>
            <a:pPr>
              <a:lnSpc>
                <a:spcPct val="90000"/>
              </a:lnSpc>
            </a:pPr>
            <a:endParaRPr lang="en-US">
              <a:latin typeface="+mn-lt"/>
              <a:cs typeface="+mn-cs"/>
            </a:endParaRPr>
          </a:p>
        </p:txBody>
      </p:sp>
      <p:pic>
        <p:nvPicPr>
          <p:cNvPr id="22" name="Picture 21" descr="A group of people lifting up colorful blocks&#10;&#10;AI-generated content may be incorrect.">
            <a:extLst>
              <a:ext uri="{FF2B5EF4-FFF2-40B4-BE49-F238E27FC236}">
                <a16:creationId xmlns:a16="http://schemas.microsoft.com/office/drawing/2014/main" id="{16F77250-FEFF-1C4B-6D73-1D7182843F22}"/>
              </a:ext>
            </a:extLst>
          </p:cNvPr>
          <p:cNvPicPr>
            <a:picLocks noChangeAspect="1"/>
          </p:cNvPicPr>
          <p:nvPr/>
        </p:nvPicPr>
        <p:blipFill>
          <a:blip r:embed="rId3">
            <a:extLst>
              <a:ext uri="{837473B0-CC2E-450A-ABE3-18F120FF3D39}">
                <a1611:picAttrSrcUrl xmlns:a1611="http://schemas.microsoft.com/office/drawing/2016/11/main" r:id="rId4"/>
              </a:ext>
            </a:extLst>
          </a:blip>
          <a:srcRect l="11688" r="19832" b="-1"/>
          <a:stretch/>
        </p:blipFill>
        <p:spPr>
          <a:xfrm>
            <a:off x="6400800" y="1257301"/>
            <a:ext cx="5138462" cy="4914900"/>
          </a:xfrm>
          <a:prstGeom prst="rect">
            <a:avLst/>
          </a:prstGeom>
          <a:noFill/>
        </p:spPr>
      </p:pic>
      <p:sp>
        <p:nvSpPr>
          <p:cNvPr id="5" name="Text Placeholder 4">
            <a:extLst>
              <a:ext uri="{FF2B5EF4-FFF2-40B4-BE49-F238E27FC236}">
                <a16:creationId xmlns:a16="http://schemas.microsoft.com/office/drawing/2014/main" id="{8A60AA58-3548-1DE5-7EE1-70226818C979}"/>
              </a:ext>
            </a:extLst>
          </p:cNvPr>
          <p:cNvSpPr>
            <a:spLocks noGrp="1"/>
          </p:cNvSpPr>
          <p:nvPr>
            <p:ph type="body" sz="quarter" idx="11"/>
          </p:nvPr>
        </p:nvSpPr>
        <p:spPr>
          <a:xfrm>
            <a:off x="876300" y="685800"/>
            <a:ext cx="10668000" cy="423863"/>
          </a:xfrm>
        </p:spPr>
        <p:txBody>
          <a:bodyPr>
            <a:normAutofit/>
          </a:bodyPr>
          <a:lstStyle/>
          <a:p>
            <a:r>
              <a:rPr lang="en-US"/>
              <a:t>How we’ll work together</a:t>
            </a:r>
          </a:p>
        </p:txBody>
      </p:sp>
    </p:spTree>
    <p:extLst>
      <p:ext uri="{BB962C8B-B14F-4D97-AF65-F5344CB8AC3E}">
        <p14:creationId xmlns:p14="http://schemas.microsoft.com/office/powerpoint/2010/main" val="36719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1938A-3F5D-02C3-8BEA-F2882745A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7DBD1-5694-7093-0097-20AE62F988F7}"/>
              </a:ext>
            </a:extLst>
          </p:cNvPr>
          <p:cNvSpPr>
            <a:spLocks noGrp="1"/>
          </p:cNvSpPr>
          <p:nvPr>
            <p:ph type="title"/>
          </p:nvPr>
        </p:nvSpPr>
        <p:spPr/>
        <p:txBody>
          <a:bodyPr/>
          <a:lstStyle/>
          <a:p>
            <a:r>
              <a:rPr lang="en-US"/>
              <a:t>The Organizational Cube</a:t>
            </a:r>
          </a:p>
        </p:txBody>
      </p:sp>
      <p:sp>
        <p:nvSpPr>
          <p:cNvPr id="3" name="Text Placeholder 2">
            <a:extLst>
              <a:ext uri="{FF2B5EF4-FFF2-40B4-BE49-F238E27FC236}">
                <a16:creationId xmlns:a16="http://schemas.microsoft.com/office/drawing/2014/main" id="{AEFFB742-6CCE-19FA-9122-9615D41ECDD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7173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BAAFF-1558-2D2A-9476-C68C0BC26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CDE5F-AF34-18D6-74ED-AA81C6A6D545}"/>
              </a:ext>
            </a:extLst>
          </p:cNvPr>
          <p:cNvSpPr>
            <a:spLocks noGrp="1"/>
          </p:cNvSpPr>
          <p:nvPr>
            <p:ph type="title"/>
          </p:nvPr>
        </p:nvSpPr>
        <p:spPr/>
        <p:txBody>
          <a:bodyPr/>
          <a:lstStyle/>
          <a:p>
            <a:r>
              <a:rPr lang="en-US" sz="2800"/>
              <a:t>The Organizational Cube</a:t>
            </a:r>
            <a:endParaRPr lang="en-US"/>
          </a:p>
        </p:txBody>
      </p:sp>
      <p:sp>
        <p:nvSpPr>
          <p:cNvPr id="4" name="Text Placeholder 3">
            <a:extLst>
              <a:ext uri="{FF2B5EF4-FFF2-40B4-BE49-F238E27FC236}">
                <a16:creationId xmlns:a16="http://schemas.microsoft.com/office/drawing/2014/main" id="{A39F38B5-D435-7728-CF73-BD93F2E5CE8B}"/>
              </a:ext>
            </a:extLst>
          </p:cNvPr>
          <p:cNvSpPr>
            <a:spLocks noGrp="1"/>
          </p:cNvSpPr>
          <p:nvPr>
            <p:ph type="body" sz="quarter" idx="11"/>
          </p:nvPr>
        </p:nvSpPr>
        <p:spPr/>
        <p:txBody>
          <a:bodyPr/>
          <a:lstStyle/>
          <a:p>
            <a:endParaRPr lang="en-US"/>
          </a:p>
        </p:txBody>
      </p:sp>
      <p:pic>
        <p:nvPicPr>
          <p:cNvPr id="5" name="Picture 14">
            <a:extLst>
              <a:ext uri="{FF2B5EF4-FFF2-40B4-BE49-F238E27FC236}">
                <a16:creationId xmlns:a16="http://schemas.microsoft.com/office/drawing/2014/main" id="{839B6FA4-1895-11DE-BE8C-0AF6197B618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60685" y="2592038"/>
            <a:ext cx="3467100" cy="2679700"/>
          </a:xfrm>
          <a:prstGeom prst="rect">
            <a:avLst/>
          </a:prstGeom>
        </p:spPr>
      </p:pic>
      <p:sp>
        <p:nvSpPr>
          <p:cNvPr id="6" name="TextBox 5">
            <a:extLst>
              <a:ext uri="{FF2B5EF4-FFF2-40B4-BE49-F238E27FC236}">
                <a16:creationId xmlns:a16="http://schemas.microsoft.com/office/drawing/2014/main" id="{33AC57A4-B9B2-F4BE-06AD-D0446AB886F1}"/>
              </a:ext>
            </a:extLst>
          </p:cNvPr>
          <p:cNvSpPr txBox="1"/>
          <p:nvPr/>
        </p:nvSpPr>
        <p:spPr>
          <a:xfrm>
            <a:off x="6346810" y="4123214"/>
            <a:ext cx="3733652" cy="951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20000"/>
              </a:lnSpc>
            </a:pPr>
            <a:r>
              <a:rPr lang="en-US" sz="1600">
                <a:latin typeface="Arial" panose="020B0604020202020204" pitchFamily="34" charset="0"/>
                <a:cs typeface="Arial" panose="020B0604020202020204" pitchFamily="34" charset="0"/>
              </a:rPr>
              <a:t>Without the right processes and methods, solving the puzzle can be challenging.</a:t>
            </a:r>
          </a:p>
        </p:txBody>
      </p:sp>
      <p:sp>
        <p:nvSpPr>
          <p:cNvPr id="7" name="TextBox 6">
            <a:extLst>
              <a:ext uri="{FF2B5EF4-FFF2-40B4-BE49-F238E27FC236}">
                <a16:creationId xmlns:a16="http://schemas.microsoft.com/office/drawing/2014/main" id="{99F6F083-B2BA-5DD8-F3B0-FCE41F9B8E7E}"/>
              </a:ext>
            </a:extLst>
          </p:cNvPr>
          <p:cNvSpPr txBox="1"/>
          <p:nvPr/>
        </p:nvSpPr>
        <p:spPr>
          <a:xfrm>
            <a:off x="2735179" y="1646414"/>
            <a:ext cx="2938509" cy="656077"/>
          </a:xfrm>
          <a:prstGeom prst="rect">
            <a:avLst/>
          </a:prstGeom>
          <a:noFill/>
        </p:spPr>
        <p:txBody>
          <a:bodyPr wrap="square" rtlCol="0" anchor="t">
            <a:spAutoFit/>
          </a:bodyPr>
          <a:lstStyle/>
          <a:p>
            <a:pPr algn="ctr">
              <a:lnSpc>
                <a:spcPct val="120000"/>
              </a:lnSpc>
            </a:pPr>
            <a:r>
              <a:rPr lang="en-US" sz="1600">
                <a:latin typeface="Arial" panose="020B0604020202020204" pitchFamily="34" charset="0"/>
                <a:ea typeface="+mn-lt"/>
                <a:cs typeface="Arial" panose="020B0604020202020204" pitchFamily="34" charset="0"/>
              </a:rPr>
              <a:t>Organizations are like Rubik’s</a:t>
            </a:r>
            <a:r>
              <a:rPr lang="en-US" sz="1600" baseline="30000">
                <a:latin typeface="Arial" panose="020B0604020202020204" pitchFamily="34" charset="0"/>
                <a:ea typeface="+mn-lt"/>
                <a:cs typeface="Arial" panose="020B0604020202020204" pitchFamily="34" charset="0"/>
              </a:rPr>
              <a:t>®</a:t>
            </a:r>
            <a:r>
              <a:rPr lang="en-US" sz="1600">
                <a:latin typeface="Arial" panose="020B0604020202020204" pitchFamily="34" charset="0"/>
                <a:ea typeface="+mn-lt"/>
                <a:cs typeface="Arial" panose="020B0604020202020204" pitchFamily="34" charset="0"/>
              </a:rPr>
              <a:t> Cubes.</a:t>
            </a:r>
          </a:p>
        </p:txBody>
      </p:sp>
      <p:pic>
        <p:nvPicPr>
          <p:cNvPr id="8" name="Picture 7" descr="A picture containing toiletry&#10;&#10;Description generated with very high confidence">
            <a:extLst>
              <a:ext uri="{FF2B5EF4-FFF2-40B4-BE49-F238E27FC236}">
                <a16:creationId xmlns:a16="http://schemas.microsoft.com/office/drawing/2014/main" id="{65B84914-C0EA-4BE6-01F3-147B7DBDBBC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919591" y="1545185"/>
            <a:ext cx="2387600" cy="2375578"/>
          </a:xfrm>
          <a:prstGeom prst="rect">
            <a:avLst/>
          </a:prstGeom>
        </p:spPr>
      </p:pic>
    </p:spTree>
    <p:extLst>
      <p:ext uri="{BB962C8B-B14F-4D97-AF65-F5344CB8AC3E}">
        <p14:creationId xmlns:p14="http://schemas.microsoft.com/office/powerpoint/2010/main" val="179836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0936F-D870-BF5F-1615-7F61DB9E7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51E49-3BB8-1219-7227-C852FE9E0789}"/>
              </a:ext>
            </a:extLst>
          </p:cNvPr>
          <p:cNvSpPr>
            <a:spLocks noGrp="1"/>
          </p:cNvSpPr>
          <p:nvPr>
            <p:ph type="title"/>
          </p:nvPr>
        </p:nvSpPr>
        <p:spPr/>
        <p:txBody>
          <a:bodyPr/>
          <a:lstStyle/>
          <a:p>
            <a:r>
              <a:rPr lang="en-US" sz="2800"/>
              <a:t>The Organizational Cube</a:t>
            </a:r>
            <a:endParaRPr lang="en-US"/>
          </a:p>
        </p:txBody>
      </p:sp>
      <p:sp>
        <p:nvSpPr>
          <p:cNvPr id="4" name="Text Placeholder 3">
            <a:extLst>
              <a:ext uri="{FF2B5EF4-FFF2-40B4-BE49-F238E27FC236}">
                <a16:creationId xmlns:a16="http://schemas.microsoft.com/office/drawing/2014/main" id="{C42F0609-48E4-4C38-1A4D-DEEEE5462EA7}"/>
              </a:ext>
            </a:extLst>
          </p:cNvPr>
          <p:cNvSpPr>
            <a:spLocks noGrp="1"/>
          </p:cNvSpPr>
          <p:nvPr>
            <p:ph type="body" sz="quarter" idx="11"/>
          </p:nvPr>
        </p:nvSpPr>
        <p:spPr/>
        <p:txBody>
          <a:bodyPr/>
          <a:lstStyle/>
          <a:p>
            <a:endParaRPr lang="en-US"/>
          </a:p>
        </p:txBody>
      </p:sp>
      <p:pic>
        <p:nvPicPr>
          <p:cNvPr id="7" name="Picture 15" descr="A white sign with black text&#10;&#10;Description generated with high confidence">
            <a:extLst>
              <a:ext uri="{FF2B5EF4-FFF2-40B4-BE49-F238E27FC236}">
                <a16:creationId xmlns:a16="http://schemas.microsoft.com/office/drawing/2014/main" id="{AD256377-6CBE-7D32-9E3B-0A3B5D071D75}"/>
              </a:ext>
            </a:extLst>
          </p:cNvPr>
          <p:cNvPicPr>
            <a:picLocks noChangeAspect="1"/>
          </p:cNvPicPr>
          <p:nvPr/>
        </p:nvPicPr>
        <p:blipFill>
          <a:blip r:embed="rId2"/>
          <a:stretch>
            <a:fillRect/>
          </a:stretch>
        </p:blipFill>
        <p:spPr>
          <a:xfrm>
            <a:off x="2530850" y="3363514"/>
            <a:ext cx="2171332" cy="2369525"/>
          </a:xfrm>
          <a:prstGeom prst="rect">
            <a:avLst/>
          </a:prstGeom>
        </p:spPr>
      </p:pic>
      <p:sp>
        <p:nvSpPr>
          <p:cNvPr id="8" name="Rectangle 7">
            <a:extLst>
              <a:ext uri="{FF2B5EF4-FFF2-40B4-BE49-F238E27FC236}">
                <a16:creationId xmlns:a16="http://schemas.microsoft.com/office/drawing/2014/main" id="{3129E358-F0A1-FE44-1AD2-F4BFFA74655B}"/>
              </a:ext>
            </a:extLst>
          </p:cNvPr>
          <p:cNvSpPr/>
          <p:nvPr/>
        </p:nvSpPr>
        <p:spPr>
          <a:xfrm>
            <a:off x="876300" y="1591061"/>
            <a:ext cx="5480433" cy="1837939"/>
          </a:xfrm>
          <a:prstGeom prst="rect">
            <a:avLst/>
          </a:prstGeom>
        </p:spPr>
        <p:txBody>
          <a:bodyPr wrap="square">
            <a:spAutoFit/>
          </a:bodyPr>
          <a:lstStyle/>
          <a:p>
            <a:pPr algn="ctr">
              <a:lnSpc>
                <a:spcPct val="120000"/>
              </a:lnSpc>
            </a:pPr>
            <a:r>
              <a:rPr lang="en-US" sz="1600">
                <a:latin typeface="Arial" panose="020B0604020202020204" pitchFamily="34" charset="0"/>
                <a:cs typeface="Arial" panose="020B0604020202020204" pitchFamily="34" charset="0"/>
              </a:rPr>
              <a:t>Like a Rubik’s</a:t>
            </a:r>
            <a:r>
              <a:rPr lang="en-US" sz="1600" baseline="30000">
                <a:latin typeface="Arial" panose="020B0604020202020204" pitchFamily="34" charset="0"/>
                <a:cs typeface="Arial" panose="020B0604020202020204" pitchFamily="34" charset="0"/>
              </a:rPr>
              <a:t>®</a:t>
            </a:r>
            <a:r>
              <a:rPr lang="en-US" sz="1600">
                <a:latin typeface="Arial" panose="020B0604020202020204" pitchFamily="34" charset="0"/>
                <a:cs typeface="Arial" panose="020B0604020202020204" pitchFamily="34" charset="0"/>
              </a:rPr>
              <a:t> Cube, organizations can be aligned by using right process and tools.</a:t>
            </a:r>
          </a:p>
          <a:p>
            <a:pPr algn="ctr">
              <a:lnSpc>
                <a:spcPct val="120000"/>
              </a:lnSpc>
            </a:pPr>
            <a:endParaRPr lang="en-US" sz="1600">
              <a:latin typeface="Arial" panose="020B0604020202020204" pitchFamily="34" charset="0"/>
              <a:cs typeface="Arial" panose="020B0604020202020204" pitchFamily="34" charset="0"/>
            </a:endParaRPr>
          </a:p>
          <a:p>
            <a:pPr algn="ctr">
              <a:lnSpc>
                <a:spcPct val="120000"/>
              </a:lnSpc>
            </a:pPr>
            <a:r>
              <a:rPr lang="en-US" sz="1600">
                <a:latin typeface="Arial" panose="020B0604020202020204" pitchFamily="34" charset="0"/>
                <a:cs typeface="Arial" panose="020B0604020202020204" pitchFamily="34" charset="0"/>
              </a:rPr>
              <a:t>We’ve outlined the method for solving the organizational cube in our book.</a:t>
            </a:r>
          </a:p>
          <a:p>
            <a:pPr algn="ctr">
              <a:lnSpc>
                <a:spcPct val="120000"/>
              </a:lnSpc>
            </a:pPr>
            <a:endParaRPr lang="en-US" sz="160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C53B3FCD-5294-D484-9FD9-049158979DCA}"/>
              </a:ext>
            </a:extLst>
          </p:cNvPr>
          <p:cNvGrpSpPr/>
          <p:nvPr/>
        </p:nvGrpSpPr>
        <p:grpSpPr>
          <a:xfrm>
            <a:off x="7489820" y="1591061"/>
            <a:ext cx="3372117" cy="2669443"/>
            <a:chOff x="5183358" y="1297683"/>
            <a:chExt cx="3372117" cy="2669443"/>
          </a:xfrm>
        </p:grpSpPr>
        <p:sp>
          <p:nvSpPr>
            <p:cNvPr id="10" name="TextBox 9">
              <a:extLst>
                <a:ext uri="{FF2B5EF4-FFF2-40B4-BE49-F238E27FC236}">
                  <a16:creationId xmlns:a16="http://schemas.microsoft.com/office/drawing/2014/main" id="{4080AE26-0A05-14ED-C63C-8D69D1EA3AD5}"/>
                </a:ext>
              </a:extLst>
            </p:cNvPr>
            <p:cNvSpPr txBox="1"/>
            <p:nvPr/>
          </p:nvSpPr>
          <p:spPr>
            <a:xfrm>
              <a:off x="5183358" y="3536239"/>
              <a:ext cx="337211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solidFill>
                    <a:srgbClr val="4D4D4D"/>
                  </a:solidFill>
                  <a:latin typeface="Arial"/>
                  <a:cs typeface="Arial"/>
                </a:rPr>
                <a:t>The current world record holder for solving the Rubik's Cube is Yusheng Du.</a:t>
              </a:r>
              <a:endParaRPr lang="en-US" sz="1050">
                <a:solidFill>
                  <a:srgbClr val="4D4D4D"/>
                </a:solidFill>
                <a:latin typeface="Arial"/>
                <a:cs typeface="Arial" panose="020B0604020202020204" pitchFamily="34" charset="0"/>
              </a:endParaRPr>
            </a:p>
          </p:txBody>
        </p:sp>
        <p:pic>
          <p:nvPicPr>
            <p:cNvPr id="11" name="Picture 10">
              <a:extLst>
                <a:ext uri="{FF2B5EF4-FFF2-40B4-BE49-F238E27FC236}">
                  <a16:creationId xmlns:a16="http://schemas.microsoft.com/office/drawing/2014/main" id="{F2B3F8F8-26ED-008F-FF8C-C7DEDC69BFE3}"/>
                </a:ext>
              </a:extLst>
            </p:cNvPr>
            <p:cNvPicPr>
              <a:picLocks noChangeAspect="1"/>
            </p:cNvPicPr>
            <p:nvPr/>
          </p:nvPicPr>
          <p:blipFill>
            <a:blip r:embed="rId3"/>
            <a:stretch>
              <a:fillRect/>
            </a:stretch>
          </p:blipFill>
          <p:spPr>
            <a:xfrm>
              <a:off x="5570850" y="1297683"/>
              <a:ext cx="2509779" cy="2196907"/>
            </a:xfrm>
            <a:prstGeom prst="rect">
              <a:avLst/>
            </a:prstGeom>
            <a:ln w="38100">
              <a:solidFill>
                <a:schemeClr val="tx1"/>
              </a:solidFill>
            </a:ln>
          </p:spPr>
        </p:pic>
      </p:grpSp>
    </p:spTree>
    <p:extLst>
      <p:ext uri="{BB962C8B-B14F-4D97-AF65-F5344CB8AC3E}">
        <p14:creationId xmlns:p14="http://schemas.microsoft.com/office/powerpoint/2010/main" val="257840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15FE-8872-C87F-6847-E0C8E05C6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ED769-EB92-3F15-ED1A-7E5A130982E9}"/>
              </a:ext>
            </a:extLst>
          </p:cNvPr>
          <p:cNvSpPr>
            <a:spLocks noGrp="1"/>
          </p:cNvSpPr>
          <p:nvPr>
            <p:ph type="title"/>
          </p:nvPr>
        </p:nvSpPr>
        <p:spPr/>
        <p:txBody>
          <a:bodyPr/>
          <a:lstStyle/>
          <a:p>
            <a:r>
              <a:rPr lang="en-US" sz="2800"/>
              <a:t>Organizations Are Puzzles to be Solved</a:t>
            </a:r>
            <a:endParaRPr lang="en-US"/>
          </a:p>
        </p:txBody>
      </p:sp>
      <p:sp>
        <p:nvSpPr>
          <p:cNvPr id="4" name="Text Placeholder 3">
            <a:extLst>
              <a:ext uri="{FF2B5EF4-FFF2-40B4-BE49-F238E27FC236}">
                <a16:creationId xmlns:a16="http://schemas.microsoft.com/office/drawing/2014/main" id="{3CC68773-B156-35CF-3AE9-65B85F00015B}"/>
              </a:ext>
            </a:extLst>
          </p:cNvPr>
          <p:cNvSpPr>
            <a:spLocks noGrp="1"/>
          </p:cNvSpPr>
          <p:nvPr>
            <p:ph type="body" sz="quarter" idx="11"/>
          </p:nvPr>
        </p:nvSpPr>
        <p:spPr/>
        <p:txBody>
          <a:bodyPr/>
          <a:lstStyle/>
          <a:p>
            <a:r>
              <a:rPr lang="en-US" sz="1800"/>
              <a:t>AlignOrg Solution’s Organization Design Model</a:t>
            </a:r>
          </a:p>
          <a:p>
            <a:endParaRPr lang="en-US"/>
          </a:p>
        </p:txBody>
      </p:sp>
      <p:sp>
        <p:nvSpPr>
          <p:cNvPr id="31" name="Text Placeholder 9">
            <a:extLst>
              <a:ext uri="{FF2B5EF4-FFF2-40B4-BE49-F238E27FC236}">
                <a16:creationId xmlns:a16="http://schemas.microsoft.com/office/drawing/2014/main" id="{17B43F8A-CBD1-A0BC-DDAD-1144019C6469}"/>
              </a:ext>
            </a:extLst>
          </p:cNvPr>
          <p:cNvSpPr txBox="1">
            <a:spLocks/>
          </p:cNvSpPr>
          <p:nvPr/>
        </p:nvSpPr>
        <p:spPr>
          <a:xfrm>
            <a:off x="1219955"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Strategy</a:t>
            </a:r>
          </a:p>
        </p:txBody>
      </p:sp>
      <p:sp>
        <p:nvSpPr>
          <p:cNvPr id="32" name="Text Placeholder 10">
            <a:extLst>
              <a:ext uri="{FF2B5EF4-FFF2-40B4-BE49-F238E27FC236}">
                <a16:creationId xmlns:a16="http://schemas.microsoft.com/office/drawing/2014/main" id="{E62EF41D-E6D9-FCB5-1862-079E5DE39E7B}"/>
              </a:ext>
            </a:extLst>
          </p:cNvPr>
          <p:cNvSpPr txBox="1">
            <a:spLocks/>
          </p:cNvSpPr>
          <p:nvPr/>
        </p:nvSpPr>
        <p:spPr>
          <a:xfrm>
            <a:off x="3603169"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Organizations Implications</a:t>
            </a:r>
          </a:p>
        </p:txBody>
      </p:sp>
      <p:sp>
        <p:nvSpPr>
          <p:cNvPr id="33" name="Text Placeholder 15">
            <a:extLst>
              <a:ext uri="{FF2B5EF4-FFF2-40B4-BE49-F238E27FC236}">
                <a16:creationId xmlns:a16="http://schemas.microsoft.com/office/drawing/2014/main" id="{CCD495D4-D226-5FBC-1C62-FC30F6482BCC}"/>
              </a:ext>
            </a:extLst>
          </p:cNvPr>
          <p:cNvSpPr txBox="1">
            <a:spLocks/>
          </p:cNvSpPr>
          <p:nvPr/>
        </p:nvSpPr>
        <p:spPr>
          <a:xfrm>
            <a:off x="1120045" y="5390209"/>
            <a:ext cx="4605694" cy="636516"/>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a:solidFill>
                  <a:schemeClr val="tx2"/>
                </a:solidFill>
              </a:rPr>
              <a:t>How do we intend to win in the marketplace and what are the organization implications?</a:t>
            </a:r>
          </a:p>
        </p:txBody>
      </p:sp>
      <p:sp>
        <p:nvSpPr>
          <p:cNvPr id="34" name="Text Placeholder 17">
            <a:extLst>
              <a:ext uri="{FF2B5EF4-FFF2-40B4-BE49-F238E27FC236}">
                <a16:creationId xmlns:a16="http://schemas.microsoft.com/office/drawing/2014/main" id="{135EF9A8-57D9-F509-0176-7BB83EBF8B61}"/>
              </a:ext>
            </a:extLst>
          </p:cNvPr>
          <p:cNvSpPr txBox="1">
            <a:spLocks/>
          </p:cNvSpPr>
          <p:nvPr/>
        </p:nvSpPr>
        <p:spPr>
          <a:xfrm>
            <a:off x="6366352"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Macro</a:t>
            </a:r>
          </a:p>
        </p:txBody>
      </p:sp>
      <p:sp>
        <p:nvSpPr>
          <p:cNvPr id="35" name="Text Placeholder 18">
            <a:extLst>
              <a:ext uri="{FF2B5EF4-FFF2-40B4-BE49-F238E27FC236}">
                <a16:creationId xmlns:a16="http://schemas.microsoft.com/office/drawing/2014/main" id="{E02609A6-0A44-7A3D-AB9F-8F58AF6D465F}"/>
              </a:ext>
            </a:extLst>
          </p:cNvPr>
          <p:cNvSpPr txBox="1">
            <a:spLocks/>
          </p:cNvSpPr>
          <p:nvPr/>
        </p:nvSpPr>
        <p:spPr>
          <a:xfrm>
            <a:off x="8696767" y="3151223"/>
            <a:ext cx="2222481" cy="774621"/>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Micro</a:t>
            </a:r>
          </a:p>
        </p:txBody>
      </p:sp>
      <p:grpSp>
        <p:nvGrpSpPr>
          <p:cNvPr id="47" name="Group 46">
            <a:extLst>
              <a:ext uri="{FF2B5EF4-FFF2-40B4-BE49-F238E27FC236}">
                <a16:creationId xmlns:a16="http://schemas.microsoft.com/office/drawing/2014/main" id="{357E0906-A904-DD8E-8742-3F0C4879BB34}"/>
              </a:ext>
            </a:extLst>
          </p:cNvPr>
          <p:cNvGrpSpPr/>
          <p:nvPr/>
        </p:nvGrpSpPr>
        <p:grpSpPr>
          <a:xfrm>
            <a:off x="0" y="1333038"/>
            <a:ext cx="12192000" cy="1606147"/>
            <a:chOff x="0" y="1333038"/>
            <a:chExt cx="12192000" cy="1606147"/>
          </a:xfrm>
        </p:grpSpPr>
        <p:sp>
          <p:nvSpPr>
            <p:cNvPr id="48" name="Rectangle 47">
              <a:extLst>
                <a:ext uri="{FF2B5EF4-FFF2-40B4-BE49-F238E27FC236}">
                  <a16:creationId xmlns:a16="http://schemas.microsoft.com/office/drawing/2014/main" id="{F6564F05-3CF4-17A8-1EB0-4BCD2438C55B}"/>
                </a:ext>
              </a:extLst>
            </p:cNvPr>
            <p:cNvSpPr/>
            <p:nvPr/>
          </p:nvSpPr>
          <p:spPr>
            <a:xfrm>
              <a:off x="0" y="1333038"/>
              <a:ext cx="12192000" cy="1586433"/>
            </a:xfrm>
            <a:prstGeom prst="rect">
              <a:avLst/>
            </a:prstGeom>
            <a:solidFill>
              <a:srgbClr val="EFF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FF1FD"/>
                </a:solidFill>
              </a:endParaRPr>
            </a:p>
          </p:txBody>
        </p:sp>
        <p:sp>
          <p:nvSpPr>
            <p:cNvPr id="49" name="Text Placeholder 9">
              <a:extLst>
                <a:ext uri="{FF2B5EF4-FFF2-40B4-BE49-F238E27FC236}">
                  <a16:creationId xmlns:a16="http://schemas.microsoft.com/office/drawing/2014/main" id="{769DD58D-5325-4F6F-3E7F-C32FE7466A6C}"/>
                </a:ext>
              </a:extLst>
            </p:cNvPr>
            <p:cNvSpPr txBox="1">
              <a:spLocks/>
            </p:cNvSpPr>
            <p:nvPr/>
          </p:nvSpPr>
          <p:spPr>
            <a:xfrm>
              <a:off x="12669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Strategy</a:t>
              </a:r>
            </a:p>
          </p:txBody>
        </p:sp>
        <p:sp>
          <p:nvSpPr>
            <p:cNvPr id="50" name="Text Placeholder 9">
              <a:extLst>
                <a:ext uri="{FF2B5EF4-FFF2-40B4-BE49-F238E27FC236}">
                  <a16:creationId xmlns:a16="http://schemas.microsoft.com/office/drawing/2014/main" id="{E26434B6-2E76-25A0-9F1A-FCDDE60B3F8B}"/>
                </a:ext>
              </a:extLst>
            </p:cNvPr>
            <p:cNvSpPr txBox="1">
              <a:spLocks/>
            </p:cNvSpPr>
            <p:nvPr/>
          </p:nvSpPr>
          <p:spPr>
            <a:xfrm>
              <a:off x="36190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Capabilities</a:t>
              </a:r>
            </a:p>
          </p:txBody>
        </p:sp>
        <p:sp>
          <p:nvSpPr>
            <p:cNvPr id="51" name="Text Placeholder 9">
              <a:extLst>
                <a:ext uri="{FF2B5EF4-FFF2-40B4-BE49-F238E27FC236}">
                  <a16:creationId xmlns:a16="http://schemas.microsoft.com/office/drawing/2014/main" id="{3E7BACCE-84E7-361D-05CC-B307690BFCDE}"/>
                </a:ext>
              </a:extLst>
            </p:cNvPr>
            <p:cNvSpPr txBox="1">
              <a:spLocks/>
            </p:cNvSpPr>
            <p:nvPr/>
          </p:nvSpPr>
          <p:spPr>
            <a:xfrm>
              <a:off x="6380606" y="1333039"/>
              <a:ext cx="4544455"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Aligning Organizing Choices</a:t>
              </a:r>
            </a:p>
          </p:txBody>
        </p:sp>
        <p:sp>
          <p:nvSpPr>
            <p:cNvPr id="52" name="Triangle 51">
              <a:extLst>
                <a:ext uri="{FF2B5EF4-FFF2-40B4-BE49-F238E27FC236}">
                  <a16:creationId xmlns:a16="http://schemas.microsoft.com/office/drawing/2014/main" id="{10F56087-0007-7966-E840-5488F23D63B8}"/>
                </a:ext>
              </a:extLst>
            </p:cNvPr>
            <p:cNvSpPr/>
            <p:nvPr/>
          </p:nvSpPr>
          <p:spPr>
            <a:xfrm rot="5400000">
              <a:off x="5949656"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58E1FFA4-526C-7592-0658-DFC969B7E172}"/>
                </a:ext>
              </a:extLst>
            </p:cNvPr>
            <p:cNvSpPr/>
            <p:nvPr/>
          </p:nvSpPr>
          <p:spPr>
            <a:xfrm rot="5400000">
              <a:off x="794127" y="2008459"/>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1077FDE1-3314-A550-95DE-E48088D74C94}"/>
                </a:ext>
              </a:extLst>
            </p:cNvPr>
            <p:cNvSpPr/>
            <p:nvPr/>
          </p:nvSpPr>
          <p:spPr>
            <a:xfrm rot="5400000">
              <a:off x="11028438"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473DE2EC-F45D-0E9F-E6DC-7106D614F2E3}"/>
                </a:ext>
              </a:extLst>
            </p:cNvPr>
            <p:cNvSpPr txBox="1"/>
            <p:nvPr/>
          </p:nvSpPr>
          <p:spPr>
            <a:xfrm rot="16200000">
              <a:off x="-350778" y="2028390"/>
              <a:ext cx="1483037" cy="338554"/>
            </a:xfrm>
            <a:prstGeom prst="rect">
              <a:avLst/>
            </a:prstGeom>
            <a:noFill/>
          </p:spPr>
          <p:txBody>
            <a:bodyPr wrap="square" rtlCol="0">
              <a:spAutoFit/>
            </a:bodyPr>
            <a:lstStyle/>
            <a:p>
              <a:r>
                <a:rPr lang="en-US" sz="1600" b="1"/>
                <a:t>Environment</a:t>
              </a:r>
              <a:endParaRPr lang="en-US" b="1"/>
            </a:p>
          </p:txBody>
        </p:sp>
        <p:sp>
          <p:nvSpPr>
            <p:cNvPr id="56" name="TextBox 55">
              <a:extLst>
                <a:ext uri="{FF2B5EF4-FFF2-40B4-BE49-F238E27FC236}">
                  <a16:creationId xmlns:a16="http://schemas.microsoft.com/office/drawing/2014/main" id="{AD80E10B-596B-BE43-EACD-9F3459ED0CBB}"/>
                </a:ext>
              </a:extLst>
            </p:cNvPr>
            <p:cNvSpPr txBox="1"/>
            <p:nvPr/>
          </p:nvSpPr>
          <p:spPr>
            <a:xfrm rot="16200000">
              <a:off x="10973892" y="1956978"/>
              <a:ext cx="1483037" cy="338554"/>
            </a:xfrm>
            <a:prstGeom prst="rect">
              <a:avLst/>
            </a:prstGeom>
            <a:noFill/>
          </p:spPr>
          <p:txBody>
            <a:bodyPr wrap="square" rtlCol="0">
              <a:spAutoFit/>
            </a:bodyPr>
            <a:lstStyle/>
            <a:p>
              <a:pPr algn="ctr"/>
              <a:r>
                <a:rPr lang="en-US" sz="1600" b="1"/>
                <a:t>Results</a:t>
              </a:r>
              <a:endParaRPr lang="en-US" b="1"/>
            </a:p>
          </p:txBody>
        </p:sp>
      </p:grpSp>
      <p:sp>
        <p:nvSpPr>
          <p:cNvPr id="57" name="Text Placeholder 15">
            <a:extLst>
              <a:ext uri="{FF2B5EF4-FFF2-40B4-BE49-F238E27FC236}">
                <a16:creationId xmlns:a16="http://schemas.microsoft.com/office/drawing/2014/main" id="{D58E69D0-2569-F65E-03CC-F65078002A27}"/>
              </a:ext>
            </a:extLst>
          </p:cNvPr>
          <p:cNvSpPr txBox="1">
            <a:spLocks/>
          </p:cNvSpPr>
          <p:nvPr/>
        </p:nvSpPr>
        <p:spPr>
          <a:xfrm>
            <a:off x="6313582" y="5390209"/>
            <a:ext cx="4605694" cy="636516"/>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a:solidFill>
                  <a:schemeClr val="tx2"/>
                </a:solidFill>
              </a:rPr>
              <a:t>How do we organize to best leverage organization capabilities?</a:t>
            </a:r>
          </a:p>
        </p:txBody>
      </p:sp>
      <p:sp>
        <p:nvSpPr>
          <p:cNvPr id="62" name="Text Placeholder 11">
            <a:extLst>
              <a:ext uri="{FF2B5EF4-FFF2-40B4-BE49-F238E27FC236}">
                <a16:creationId xmlns:a16="http://schemas.microsoft.com/office/drawing/2014/main" id="{A16133F3-03F7-9031-AE85-25C258814DE1}"/>
              </a:ext>
            </a:extLst>
          </p:cNvPr>
          <p:cNvSpPr txBox="1">
            <a:spLocks/>
          </p:cNvSpPr>
          <p:nvPr/>
        </p:nvSpPr>
        <p:spPr>
          <a:xfrm>
            <a:off x="1219954" y="4105429"/>
            <a:ext cx="2222481" cy="1311104"/>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0"/>
              </a:spcBef>
              <a:buFont typeface="Arial" panose="020B0604020202020204" pitchFamily="34" charset="0"/>
              <a:buNone/>
              <a:defRPr sz="1200" b="0" i="0" kern="1100" spc="-50" baseline="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1"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Business</a:t>
            </a: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 Why will we be chosen over our competitors?</a:t>
            </a:r>
          </a:p>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1"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Function/COE</a:t>
            </a: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 Why does the business rely upon us?</a:t>
            </a:r>
          </a:p>
        </p:txBody>
      </p:sp>
      <p:sp>
        <p:nvSpPr>
          <p:cNvPr id="63" name="Text Placeholder 12">
            <a:extLst>
              <a:ext uri="{FF2B5EF4-FFF2-40B4-BE49-F238E27FC236}">
                <a16:creationId xmlns:a16="http://schemas.microsoft.com/office/drawing/2014/main" id="{6660F16E-74DD-2945-599B-32800A81D196}"/>
              </a:ext>
            </a:extLst>
          </p:cNvPr>
          <p:cNvSpPr txBox="1">
            <a:spLocks/>
          </p:cNvSpPr>
          <p:nvPr/>
        </p:nvSpPr>
        <p:spPr>
          <a:xfrm>
            <a:off x="3603169" y="4079105"/>
            <a:ext cx="2222481" cy="1311104"/>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0"/>
              </a:spcBef>
              <a:buFont typeface="Arial" panose="020B0604020202020204" pitchFamily="34" charset="0"/>
              <a:buNone/>
              <a:defRPr sz="1200" b="0" i="0" kern="1100" spc="-50" baseline="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How do we create Differentiation By Design?</a:t>
            </a:r>
          </a:p>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In what areas will we maximize operational effectiveness?</a:t>
            </a:r>
          </a:p>
        </p:txBody>
      </p:sp>
      <p:sp>
        <p:nvSpPr>
          <p:cNvPr id="64" name="Text Placeholder 13">
            <a:extLst>
              <a:ext uri="{FF2B5EF4-FFF2-40B4-BE49-F238E27FC236}">
                <a16:creationId xmlns:a16="http://schemas.microsoft.com/office/drawing/2014/main" id="{48EBFDF4-990D-2ABD-B719-C17D816BFC44}"/>
              </a:ext>
            </a:extLst>
          </p:cNvPr>
          <p:cNvSpPr txBox="1">
            <a:spLocks/>
          </p:cNvSpPr>
          <p:nvPr/>
        </p:nvSpPr>
        <p:spPr>
          <a:xfrm>
            <a:off x="6349986" y="4105429"/>
            <a:ext cx="2238847" cy="1311104"/>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0"/>
              </a:spcBef>
              <a:buFont typeface="Arial" panose="020B0604020202020204" pitchFamily="34" charset="0"/>
              <a:buNone/>
              <a:defRPr sz="1200" b="0" i="0" kern="1100" spc="-50" baseline="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What Operating Model will deliver organization capabilities best? </a:t>
            </a:r>
          </a:p>
        </p:txBody>
      </p:sp>
      <p:sp>
        <p:nvSpPr>
          <p:cNvPr id="65" name="Text Placeholder 14">
            <a:extLst>
              <a:ext uri="{FF2B5EF4-FFF2-40B4-BE49-F238E27FC236}">
                <a16:creationId xmlns:a16="http://schemas.microsoft.com/office/drawing/2014/main" id="{A535DC85-98A3-42A3-567D-E70D95491D11}"/>
              </a:ext>
            </a:extLst>
          </p:cNvPr>
          <p:cNvSpPr txBox="1">
            <a:spLocks/>
          </p:cNvSpPr>
          <p:nvPr/>
        </p:nvSpPr>
        <p:spPr>
          <a:xfrm>
            <a:off x="8696767" y="4105429"/>
            <a:ext cx="2222481" cy="1311104"/>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0"/>
              </a:spcBef>
              <a:buFont typeface="Arial" panose="020B0604020202020204" pitchFamily="34" charset="0"/>
              <a:buNone/>
              <a:defRPr sz="1200" b="0" i="0" kern="1100" spc="-50" baseline="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400" b="0" i="0" u="none" strike="noStrike" kern="1100" cap="none" spc="-5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How do we operationalize the strategy and nest organization capabilities deep into the business?</a:t>
            </a:r>
          </a:p>
        </p:txBody>
      </p:sp>
      <p:sp>
        <p:nvSpPr>
          <p:cNvPr id="66" name="Rounded Rectangle 65">
            <a:extLst>
              <a:ext uri="{FF2B5EF4-FFF2-40B4-BE49-F238E27FC236}">
                <a16:creationId xmlns:a16="http://schemas.microsoft.com/office/drawing/2014/main" id="{4623693F-1B59-6966-D48D-65DEB275334B}"/>
              </a:ext>
            </a:extLst>
          </p:cNvPr>
          <p:cNvSpPr/>
          <p:nvPr/>
        </p:nvSpPr>
        <p:spPr>
          <a:xfrm>
            <a:off x="3629560" y="6038850"/>
            <a:ext cx="4363672" cy="266700"/>
          </a:xfrm>
          <a:prstGeom prst="roundRect">
            <a:avLst/>
          </a:prstGeom>
          <a:solidFill>
            <a:schemeClr val="accent6"/>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rPr>
              <a:t>Alignment among these choices drives results.</a:t>
            </a:r>
          </a:p>
        </p:txBody>
      </p:sp>
    </p:spTree>
    <p:extLst>
      <p:ext uri="{BB962C8B-B14F-4D97-AF65-F5344CB8AC3E}">
        <p14:creationId xmlns:p14="http://schemas.microsoft.com/office/powerpoint/2010/main" val="244522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027F-B44E-F021-6B10-5A060034C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3B3EE-8D0B-A1BC-E4FF-5149CECBE18E}"/>
              </a:ext>
            </a:extLst>
          </p:cNvPr>
          <p:cNvSpPr>
            <a:spLocks noGrp="1"/>
          </p:cNvSpPr>
          <p:nvPr>
            <p:ph type="title"/>
          </p:nvPr>
        </p:nvSpPr>
        <p:spPr/>
        <p:txBody>
          <a:bodyPr/>
          <a:lstStyle/>
          <a:p>
            <a:r>
              <a:rPr lang="en-US" sz="2800"/>
              <a:t>Organizations Are Puzzles to be Solved</a:t>
            </a:r>
            <a:endParaRPr lang="en-US"/>
          </a:p>
        </p:txBody>
      </p:sp>
      <p:sp>
        <p:nvSpPr>
          <p:cNvPr id="4" name="Text Placeholder 3">
            <a:extLst>
              <a:ext uri="{FF2B5EF4-FFF2-40B4-BE49-F238E27FC236}">
                <a16:creationId xmlns:a16="http://schemas.microsoft.com/office/drawing/2014/main" id="{C710575E-5F6F-36E4-072B-A0F358C28ADF}"/>
              </a:ext>
            </a:extLst>
          </p:cNvPr>
          <p:cNvSpPr>
            <a:spLocks noGrp="1"/>
          </p:cNvSpPr>
          <p:nvPr>
            <p:ph type="body" sz="quarter" idx="11"/>
          </p:nvPr>
        </p:nvSpPr>
        <p:spPr/>
        <p:txBody>
          <a:bodyPr/>
          <a:lstStyle/>
          <a:p>
            <a:r>
              <a:rPr lang="en-US" sz="1800"/>
              <a:t>AlignOrg Solution’s Organization Design Model</a:t>
            </a:r>
          </a:p>
          <a:p>
            <a:endParaRPr lang="en-US"/>
          </a:p>
        </p:txBody>
      </p:sp>
      <p:pic>
        <p:nvPicPr>
          <p:cNvPr id="30" name="Picture 29">
            <a:extLst>
              <a:ext uri="{FF2B5EF4-FFF2-40B4-BE49-F238E27FC236}">
                <a16:creationId xmlns:a16="http://schemas.microsoft.com/office/drawing/2014/main" id="{F1CF12FE-4899-EE0C-F302-37A687BDC4F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29619" y="3923256"/>
            <a:ext cx="2826362" cy="2261264"/>
          </a:xfrm>
          <a:prstGeom prst="rect">
            <a:avLst/>
          </a:prstGeom>
        </p:spPr>
      </p:pic>
      <p:sp>
        <p:nvSpPr>
          <p:cNvPr id="31" name="Text Placeholder 9">
            <a:extLst>
              <a:ext uri="{FF2B5EF4-FFF2-40B4-BE49-F238E27FC236}">
                <a16:creationId xmlns:a16="http://schemas.microsoft.com/office/drawing/2014/main" id="{16EBD32D-F090-29E5-13AE-FA53A76EC53E}"/>
              </a:ext>
            </a:extLst>
          </p:cNvPr>
          <p:cNvSpPr txBox="1">
            <a:spLocks/>
          </p:cNvSpPr>
          <p:nvPr/>
        </p:nvSpPr>
        <p:spPr>
          <a:xfrm>
            <a:off x="1219955"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Strategy</a:t>
            </a:r>
          </a:p>
        </p:txBody>
      </p:sp>
      <p:sp>
        <p:nvSpPr>
          <p:cNvPr id="32" name="Text Placeholder 10">
            <a:extLst>
              <a:ext uri="{FF2B5EF4-FFF2-40B4-BE49-F238E27FC236}">
                <a16:creationId xmlns:a16="http://schemas.microsoft.com/office/drawing/2014/main" id="{243FD3CD-1DF8-34A0-FAA4-A77653F7083E}"/>
              </a:ext>
            </a:extLst>
          </p:cNvPr>
          <p:cNvSpPr txBox="1">
            <a:spLocks/>
          </p:cNvSpPr>
          <p:nvPr/>
        </p:nvSpPr>
        <p:spPr>
          <a:xfrm>
            <a:off x="3603169"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Organizations Implications</a:t>
            </a:r>
          </a:p>
        </p:txBody>
      </p:sp>
      <p:sp>
        <p:nvSpPr>
          <p:cNvPr id="33" name="Text Placeholder 15">
            <a:extLst>
              <a:ext uri="{FF2B5EF4-FFF2-40B4-BE49-F238E27FC236}">
                <a16:creationId xmlns:a16="http://schemas.microsoft.com/office/drawing/2014/main" id="{27FC7BEE-E439-30CB-6F8D-CA7BB103A973}"/>
              </a:ext>
            </a:extLst>
          </p:cNvPr>
          <p:cNvSpPr txBox="1">
            <a:spLocks/>
          </p:cNvSpPr>
          <p:nvPr/>
        </p:nvSpPr>
        <p:spPr>
          <a:xfrm>
            <a:off x="1897859" y="4205235"/>
            <a:ext cx="3089154"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599">
                <a:solidFill>
                  <a:schemeClr val="tx2"/>
                </a:solidFill>
              </a:rPr>
              <a:t>Alignment is achieved by following the design sequence</a:t>
            </a:r>
          </a:p>
        </p:txBody>
      </p:sp>
      <p:sp>
        <p:nvSpPr>
          <p:cNvPr id="34" name="Text Placeholder 17">
            <a:extLst>
              <a:ext uri="{FF2B5EF4-FFF2-40B4-BE49-F238E27FC236}">
                <a16:creationId xmlns:a16="http://schemas.microsoft.com/office/drawing/2014/main" id="{0A91A733-0B01-E1DA-61E8-74711D2FCC4E}"/>
              </a:ext>
            </a:extLst>
          </p:cNvPr>
          <p:cNvSpPr txBox="1">
            <a:spLocks/>
          </p:cNvSpPr>
          <p:nvPr/>
        </p:nvSpPr>
        <p:spPr>
          <a:xfrm>
            <a:off x="6366352"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Macro</a:t>
            </a:r>
          </a:p>
        </p:txBody>
      </p:sp>
      <p:sp>
        <p:nvSpPr>
          <p:cNvPr id="35" name="Text Placeholder 18">
            <a:extLst>
              <a:ext uri="{FF2B5EF4-FFF2-40B4-BE49-F238E27FC236}">
                <a16:creationId xmlns:a16="http://schemas.microsoft.com/office/drawing/2014/main" id="{C1DFC53E-2FA9-6F6E-C745-F712454284F7}"/>
              </a:ext>
            </a:extLst>
          </p:cNvPr>
          <p:cNvSpPr txBox="1">
            <a:spLocks/>
          </p:cNvSpPr>
          <p:nvPr/>
        </p:nvSpPr>
        <p:spPr>
          <a:xfrm>
            <a:off x="8696767" y="3151223"/>
            <a:ext cx="2222481" cy="774621"/>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Micro</a:t>
            </a:r>
          </a:p>
        </p:txBody>
      </p:sp>
      <p:sp>
        <p:nvSpPr>
          <p:cNvPr id="36" name="Text Placeholder 15">
            <a:extLst>
              <a:ext uri="{FF2B5EF4-FFF2-40B4-BE49-F238E27FC236}">
                <a16:creationId xmlns:a16="http://schemas.microsoft.com/office/drawing/2014/main" id="{E495E4B0-4123-E43E-E1BA-7A1E22639CFA}"/>
              </a:ext>
            </a:extLst>
          </p:cNvPr>
          <p:cNvSpPr txBox="1">
            <a:spLocks/>
          </p:cNvSpPr>
          <p:nvPr/>
        </p:nvSpPr>
        <p:spPr>
          <a:xfrm>
            <a:off x="5278825" y="5438929"/>
            <a:ext cx="6620016"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tx2"/>
                </a:solidFill>
              </a:rPr>
              <a:t>How do we organize to best leverage organization capabilities?</a:t>
            </a:r>
          </a:p>
        </p:txBody>
      </p:sp>
      <p:grpSp>
        <p:nvGrpSpPr>
          <p:cNvPr id="47" name="Group 46">
            <a:extLst>
              <a:ext uri="{FF2B5EF4-FFF2-40B4-BE49-F238E27FC236}">
                <a16:creationId xmlns:a16="http://schemas.microsoft.com/office/drawing/2014/main" id="{E4B1F70C-E502-FE5D-3024-3CE223CD837C}"/>
              </a:ext>
            </a:extLst>
          </p:cNvPr>
          <p:cNvGrpSpPr/>
          <p:nvPr/>
        </p:nvGrpSpPr>
        <p:grpSpPr>
          <a:xfrm>
            <a:off x="0" y="1333038"/>
            <a:ext cx="12192000" cy="1606147"/>
            <a:chOff x="0" y="1333038"/>
            <a:chExt cx="12192000" cy="1606147"/>
          </a:xfrm>
        </p:grpSpPr>
        <p:sp>
          <p:nvSpPr>
            <p:cNvPr id="48" name="Rectangle 47">
              <a:extLst>
                <a:ext uri="{FF2B5EF4-FFF2-40B4-BE49-F238E27FC236}">
                  <a16:creationId xmlns:a16="http://schemas.microsoft.com/office/drawing/2014/main" id="{88EA7F22-35D1-7DD6-B6D8-25FC9020BFC7}"/>
                </a:ext>
              </a:extLst>
            </p:cNvPr>
            <p:cNvSpPr/>
            <p:nvPr/>
          </p:nvSpPr>
          <p:spPr>
            <a:xfrm>
              <a:off x="0" y="1333038"/>
              <a:ext cx="12192000" cy="1586433"/>
            </a:xfrm>
            <a:prstGeom prst="rect">
              <a:avLst/>
            </a:prstGeom>
            <a:solidFill>
              <a:srgbClr val="EFF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FF1FD"/>
                </a:solidFill>
              </a:endParaRPr>
            </a:p>
          </p:txBody>
        </p:sp>
        <p:sp>
          <p:nvSpPr>
            <p:cNvPr id="49" name="Text Placeholder 9">
              <a:extLst>
                <a:ext uri="{FF2B5EF4-FFF2-40B4-BE49-F238E27FC236}">
                  <a16:creationId xmlns:a16="http://schemas.microsoft.com/office/drawing/2014/main" id="{72AE9632-2B69-252B-CDF5-58D1DA0764AF}"/>
                </a:ext>
              </a:extLst>
            </p:cNvPr>
            <p:cNvSpPr txBox="1">
              <a:spLocks/>
            </p:cNvSpPr>
            <p:nvPr/>
          </p:nvSpPr>
          <p:spPr>
            <a:xfrm>
              <a:off x="12669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Strategy</a:t>
              </a:r>
            </a:p>
          </p:txBody>
        </p:sp>
        <p:sp>
          <p:nvSpPr>
            <p:cNvPr id="50" name="Text Placeholder 9">
              <a:extLst>
                <a:ext uri="{FF2B5EF4-FFF2-40B4-BE49-F238E27FC236}">
                  <a16:creationId xmlns:a16="http://schemas.microsoft.com/office/drawing/2014/main" id="{6128F196-5D9F-7A04-8FCE-EEB5B0869D1D}"/>
                </a:ext>
              </a:extLst>
            </p:cNvPr>
            <p:cNvSpPr txBox="1">
              <a:spLocks/>
            </p:cNvSpPr>
            <p:nvPr/>
          </p:nvSpPr>
          <p:spPr>
            <a:xfrm>
              <a:off x="36190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Capabilities</a:t>
              </a:r>
            </a:p>
          </p:txBody>
        </p:sp>
        <p:sp>
          <p:nvSpPr>
            <p:cNvPr id="51" name="Text Placeholder 9">
              <a:extLst>
                <a:ext uri="{FF2B5EF4-FFF2-40B4-BE49-F238E27FC236}">
                  <a16:creationId xmlns:a16="http://schemas.microsoft.com/office/drawing/2014/main" id="{70486642-B98B-5730-3B28-43A93975B95F}"/>
                </a:ext>
              </a:extLst>
            </p:cNvPr>
            <p:cNvSpPr txBox="1">
              <a:spLocks/>
            </p:cNvSpPr>
            <p:nvPr/>
          </p:nvSpPr>
          <p:spPr>
            <a:xfrm>
              <a:off x="6380606" y="1333039"/>
              <a:ext cx="4544455"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Aligning Organizing Choices</a:t>
              </a:r>
            </a:p>
          </p:txBody>
        </p:sp>
        <p:sp>
          <p:nvSpPr>
            <p:cNvPr id="52" name="Triangle 51">
              <a:extLst>
                <a:ext uri="{FF2B5EF4-FFF2-40B4-BE49-F238E27FC236}">
                  <a16:creationId xmlns:a16="http://schemas.microsoft.com/office/drawing/2014/main" id="{5D233AAB-424B-73BC-3822-536ECEAC9705}"/>
                </a:ext>
              </a:extLst>
            </p:cNvPr>
            <p:cNvSpPr/>
            <p:nvPr/>
          </p:nvSpPr>
          <p:spPr>
            <a:xfrm rot="5400000">
              <a:off x="5949656"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39ACD213-C33E-E247-D47E-CBDFC0D2AD76}"/>
                </a:ext>
              </a:extLst>
            </p:cNvPr>
            <p:cNvSpPr/>
            <p:nvPr/>
          </p:nvSpPr>
          <p:spPr>
            <a:xfrm rot="5400000">
              <a:off x="794127" y="2008459"/>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A537950D-5E25-1734-6F17-3BD9D425D5C0}"/>
                </a:ext>
              </a:extLst>
            </p:cNvPr>
            <p:cNvSpPr/>
            <p:nvPr/>
          </p:nvSpPr>
          <p:spPr>
            <a:xfrm rot="5400000">
              <a:off x="11028438"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8FBDD21E-9AA1-3DEE-80E7-9E7E540D7D95}"/>
                </a:ext>
              </a:extLst>
            </p:cNvPr>
            <p:cNvSpPr txBox="1"/>
            <p:nvPr/>
          </p:nvSpPr>
          <p:spPr>
            <a:xfrm rot="16200000">
              <a:off x="-350778" y="2028390"/>
              <a:ext cx="1483037" cy="338554"/>
            </a:xfrm>
            <a:prstGeom prst="rect">
              <a:avLst/>
            </a:prstGeom>
            <a:noFill/>
          </p:spPr>
          <p:txBody>
            <a:bodyPr wrap="square" rtlCol="0">
              <a:spAutoFit/>
            </a:bodyPr>
            <a:lstStyle/>
            <a:p>
              <a:r>
                <a:rPr lang="en-US" sz="1600" b="1"/>
                <a:t>Environment</a:t>
              </a:r>
              <a:endParaRPr lang="en-US" b="1"/>
            </a:p>
          </p:txBody>
        </p:sp>
        <p:sp>
          <p:nvSpPr>
            <p:cNvPr id="56" name="TextBox 55">
              <a:extLst>
                <a:ext uri="{FF2B5EF4-FFF2-40B4-BE49-F238E27FC236}">
                  <a16:creationId xmlns:a16="http://schemas.microsoft.com/office/drawing/2014/main" id="{0241370D-C2EF-C921-9BB8-DC0B8E5C3F99}"/>
                </a:ext>
              </a:extLst>
            </p:cNvPr>
            <p:cNvSpPr txBox="1"/>
            <p:nvPr/>
          </p:nvSpPr>
          <p:spPr>
            <a:xfrm rot="16200000">
              <a:off x="10973892" y="1956978"/>
              <a:ext cx="1483037" cy="338554"/>
            </a:xfrm>
            <a:prstGeom prst="rect">
              <a:avLst/>
            </a:prstGeom>
            <a:noFill/>
          </p:spPr>
          <p:txBody>
            <a:bodyPr wrap="square" rtlCol="0">
              <a:spAutoFit/>
            </a:bodyPr>
            <a:lstStyle/>
            <a:p>
              <a:pPr algn="ctr"/>
              <a:r>
                <a:rPr lang="en-US" sz="1600" b="1"/>
                <a:t>Results</a:t>
              </a:r>
              <a:endParaRPr lang="en-US" b="1"/>
            </a:p>
          </p:txBody>
        </p:sp>
      </p:grpSp>
    </p:spTree>
    <p:extLst>
      <p:ext uri="{BB962C8B-B14F-4D97-AF65-F5344CB8AC3E}">
        <p14:creationId xmlns:p14="http://schemas.microsoft.com/office/powerpoint/2010/main" val="3597699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3C557-E56F-9202-A037-2D758DDA8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5592B3-4204-808D-F1A0-DD4D7F0D623A}"/>
              </a:ext>
            </a:extLst>
          </p:cNvPr>
          <p:cNvSpPr>
            <a:spLocks noGrp="1"/>
          </p:cNvSpPr>
          <p:nvPr>
            <p:ph type="title"/>
          </p:nvPr>
        </p:nvSpPr>
        <p:spPr/>
        <p:txBody>
          <a:bodyPr/>
          <a:lstStyle/>
          <a:p>
            <a:r>
              <a:rPr lang="en-US"/>
              <a:t>Organizing Choices</a:t>
            </a:r>
          </a:p>
        </p:txBody>
      </p:sp>
      <p:sp>
        <p:nvSpPr>
          <p:cNvPr id="5" name="AutoShape 19">
            <a:extLst>
              <a:ext uri="{FF2B5EF4-FFF2-40B4-BE49-F238E27FC236}">
                <a16:creationId xmlns:a16="http://schemas.microsoft.com/office/drawing/2014/main" id="{548250BB-C661-0B10-AF02-66A8D918EF91}"/>
              </a:ext>
            </a:extLst>
          </p:cNvPr>
          <p:cNvSpPr>
            <a:spLocks noChangeArrowheads="1"/>
          </p:cNvSpPr>
          <p:nvPr/>
        </p:nvSpPr>
        <p:spPr bwMode="auto">
          <a:xfrm>
            <a:off x="7823616" y="1790343"/>
            <a:ext cx="4166952" cy="2065362"/>
          </a:xfrm>
          <a:prstGeom prst="roundRect">
            <a:avLst>
              <a:gd name="adj" fmla="val 34167"/>
            </a:avLst>
          </a:prstGeom>
          <a:noFill/>
          <a:ln w="9525">
            <a:noFill/>
            <a:round/>
            <a:headEnd/>
            <a:tailEnd/>
          </a:ln>
          <a:effectLst/>
        </p:spPr>
        <p:txBody>
          <a:bodyPr wrap="square" lIns="0" tIns="0" rIns="0" bIns="0" anchor="ctr"/>
          <a:lstStyle/>
          <a:p>
            <a:pPr algn="ctr" eaLnBrk="0" hangingPunct="0">
              <a:lnSpc>
                <a:spcPct val="85000"/>
              </a:lnSpc>
              <a:spcAft>
                <a:spcPts val="400"/>
              </a:spcAft>
            </a:pPr>
            <a:r>
              <a:rPr lang="en-AU" altLang="en-US" sz="1865" b="1">
                <a:solidFill>
                  <a:schemeClr val="accent4"/>
                </a:solidFill>
                <a:latin typeface="Arial" panose="020B0604020202020204" pitchFamily="34" charset="0"/>
                <a:cs typeface="Arial" panose="020B0604020202020204" pitchFamily="34" charset="0"/>
              </a:rPr>
              <a:t>B. Structure and Governance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The way work is organized.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Jobs, groupings of workers, accountabilities and reporting relationships.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Linking mechanisms.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What decisions are made, where they are made, how they are made.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Policies and controls.  </a:t>
            </a:r>
            <a:endParaRPr lang="en-AU" altLang="en-US" sz="1332">
              <a:latin typeface="Arial" panose="020B0604020202020204" pitchFamily="34" charset="0"/>
              <a:cs typeface="Arial" panose="020B0604020202020204" pitchFamily="34" charset="0"/>
            </a:endParaRPr>
          </a:p>
        </p:txBody>
      </p:sp>
      <p:sp>
        <p:nvSpPr>
          <p:cNvPr id="6" name="AutoShape 19">
            <a:extLst>
              <a:ext uri="{FF2B5EF4-FFF2-40B4-BE49-F238E27FC236}">
                <a16:creationId xmlns:a16="http://schemas.microsoft.com/office/drawing/2014/main" id="{83BE701B-3651-2703-D2A4-84A8EAA24B7B}"/>
              </a:ext>
            </a:extLst>
          </p:cNvPr>
          <p:cNvSpPr>
            <a:spLocks noChangeArrowheads="1"/>
          </p:cNvSpPr>
          <p:nvPr/>
        </p:nvSpPr>
        <p:spPr bwMode="auto">
          <a:xfrm>
            <a:off x="3275397" y="5276779"/>
            <a:ext cx="5834743" cy="1190568"/>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solidFill>
                  <a:schemeClr val="accent2"/>
                </a:solidFill>
                <a:effectLst>
                  <a:innerShdw blurRad="114300">
                    <a:prstClr val="black">
                      <a:alpha val="75000"/>
                    </a:prstClr>
                  </a:innerShdw>
                </a:effectLst>
                <a:latin typeface="Arial" panose="020B0604020202020204" pitchFamily="34" charset="0"/>
                <a:cs typeface="Arial" panose="020B0604020202020204" pitchFamily="34" charset="0"/>
              </a:rPr>
              <a:t>D. People and Rewards</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Competencies, attraction, selection, orientation, assimilation, skill development, skill certification, knowledge sharing and knowledge transfer.</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Performance contracting, feedback, career development and succession planning.</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members are recognized and compensated (formally and informally).</a:t>
            </a:r>
            <a:endParaRPr lang="en-AU" altLang="en-US" sz="1332">
              <a:latin typeface="Arial" panose="020B0604020202020204" pitchFamily="34" charset="0"/>
              <a:cs typeface="Arial" panose="020B0604020202020204" pitchFamily="34" charset="0"/>
            </a:endParaRPr>
          </a:p>
        </p:txBody>
      </p:sp>
      <p:sp>
        <p:nvSpPr>
          <p:cNvPr id="7" name="AutoShape 19">
            <a:extLst>
              <a:ext uri="{FF2B5EF4-FFF2-40B4-BE49-F238E27FC236}">
                <a16:creationId xmlns:a16="http://schemas.microsoft.com/office/drawing/2014/main" id="{D72F61EB-E324-17E3-132C-A93FD68B3EF8}"/>
              </a:ext>
            </a:extLst>
          </p:cNvPr>
          <p:cNvSpPr>
            <a:spLocks noChangeArrowheads="1"/>
          </p:cNvSpPr>
          <p:nvPr/>
        </p:nvSpPr>
        <p:spPr bwMode="auto">
          <a:xfrm>
            <a:off x="7823615" y="3757384"/>
            <a:ext cx="4166951" cy="1466546"/>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defRPr/>
            </a:pPr>
            <a:r>
              <a:rPr lang="en-AU" sz="1865" b="1">
                <a:solidFill>
                  <a:schemeClr val="accent1"/>
                </a:solidFill>
                <a:latin typeface="Arial" panose="020B0604020202020204" pitchFamily="34" charset="0"/>
                <a:cs typeface="Arial" panose="020B0604020202020204" pitchFamily="34" charset="0"/>
              </a:rPr>
              <a:t>C. Information and Metrics</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Information needed to make decisions. </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How info will be collected, documented, stored, retrieved, viewed, analyzed, exchanged, reported and distributed.</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Includes customer information systems, financial systems and measurement systems.  </a:t>
            </a:r>
          </a:p>
        </p:txBody>
      </p:sp>
      <p:sp>
        <p:nvSpPr>
          <p:cNvPr id="8" name="AutoShape 19">
            <a:extLst>
              <a:ext uri="{FF2B5EF4-FFF2-40B4-BE49-F238E27FC236}">
                <a16:creationId xmlns:a16="http://schemas.microsoft.com/office/drawing/2014/main" id="{3EE492A6-E419-473D-0F25-910EF6AED21F}"/>
              </a:ext>
            </a:extLst>
          </p:cNvPr>
          <p:cNvSpPr>
            <a:spLocks noChangeArrowheads="1"/>
          </p:cNvSpPr>
          <p:nvPr/>
        </p:nvSpPr>
        <p:spPr bwMode="auto">
          <a:xfrm>
            <a:off x="580299" y="1980456"/>
            <a:ext cx="4052233" cy="1685142"/>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6"/>
                </a:solidFill>
                <a:latin typeface="Arial" panose="020B0604020202020204" pitchFamily="34" charset="0"/>
                <a:cs typeface="Arial" panose="020B0604020202020204" pitchFamily="34" charset="0"/>
              </a:rPr>
              <a:t>F. Leadership and Culture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Shared assumptions, beliefs, behaviors and norms of the workforce.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Other “cube” choices influence culture and mold beliefs and behaviors.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Leadership behavior exerts a strong force on culture. </a:t>
            </a:r>
            <a:endParaRPr lang="en-AU" altLang="en-US" sz="1332">
              <a:latin typeface="Arial" panose="020B0604020202020204" pitchFamily="34" charset="0"/>
              <a:cs typeface="Arial" panose="020B0604020202020204" pitchFamily="34" charset="0"/>
            </a:endParaRPr>
          </a:p>
        </p:txBody>
      </p:sp>
      <p:sp>
        <p:nvSpPr>
          <p:cNvPr id="9" name="AutoShape 19">
            <a:extLst>
              <a:ext uri="{FF2B5EF4-FFF2-40B4-BE49-F238E27FC236}">
                <a16:creationId xmlns:a16="http://schemas.microsoft.com/office/drawing/2014/main" id="{8EDD28F0-C783-0D6A-BD5C-7618836CB2E1}"/>
              </a:ext>
            </a:extLst>
          </p:cNvPr>
          <p:cNvSpPr>
            <a:spLocks noChangeArrowheads="1"/>
          </p:cNvSpPr>
          <p:nvPr/>
        </p:nvSpPr>
        <p:spPr bwMode="auto">
          <a:xfrm>
            <a:off x="580299" y="3691425"/>
            <a:ext cx="4052232" cy="145132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5"/>
                </a:solidFill>
                <a:latin typeface="Arial"/>
                <a:cs typeface="Arial"/>
              </a:rPr>
              <a:t>E. Continuous Alignment</a:t>
            </a:r>
            <a:endParaRPr lang="en-AU" altLang="en-US" sz="1865" b="1">
              <a:solidFill>
                <a:schemeClr val="accent5"/>
              </a:solidFill>
              <a:latin typeface="Arial" panose="020B0604020202020204" pitchFamily="34" charset="0"/>
              <a:cs typeface="Arial" panose="020B0604020202020204" pitchFamily="34" charset="0"/>
            </a:endParaRP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the organization evaluates itself and learns and improves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Systems that keep the processes controlled and improving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Needs result from environmental shifts, design drift, and/or deteriorating performance.</a:t>
            </a:r>
            <a:endParaRPr lang="en-AU" altLang="en-US" sz="1332">
              <a:latin typeface="Arial" panose="020B0604020202020204" pitchFamily="34" charset="0"/>
              <a:cs typeface="Arial" panose="020B0604020202020204" pitchFamily="34" charset="0"/>
            </a:endParaRPr>
          </a:p>
        </p:txBody>
      </p:sp>
      <p:pic>
        <p:nvPicPr>
          <p:cNvPr id="10" name="Picture 9" descr="A diagram of a cube with different colored squares&#10;&#10;Description automatically generated">
            <a:extLst>
              <a:ext uri="{FF2B5EF4-FFF2-40B4-BE49-F238E27FC236}">
                <a16:creationId xmlns:a16="http://schemas.microsoft.com/office/drawing/2014/main" id="{3A69E93A-30AE-E991-49DB-6FE555AE8A18}"/>
              </a:ext>
            </a:extLst>
          </p:cNvPr>
          <p:cNvPicPr>
            <a:picLocks noChangeAspect="1"/>
          </p:cNvPicPr>
          <p:nvPr/>
        </p:nvPicPr>
        <p:blipFill>
          <a:blip r:embed="rId2"/>
          <a:srcRect l="5280" t="8924" r="5437" b="11872"/>
          <a:stretch/>
        </p:blipFill>
        <p:spPr>
          <a:xfrm>
            <a:off x="4415190" y="2021703"/>
            <a:ext cx="3408425" cy="3023716"/>
          </a:xfrm>
          <a:prstGeom prst="rect">
            <a:avLst/>
          </a:prstGeom>
        </p:spPr>
      </p:pic>
      <p:sp>
        <p:nvSpPr>
          <p:cNvPr id="11" name="AutoShape 19">
            <a:extLst>
              <a:ext uri="{FF2B5EF4-FFF2-40B4-BE49-F238E27FC236}">
                <a16:creationId xmlns:a16="http://schemas.microsoft.com/office/drawing/2014/main" id="{4D00B649-08FB-D7EA-785F-7E5CC470509A}"/>
              </a:ext>
            </a:extLst>
          </p:cNvPr>
          <p:cNvSpPr>
            <a:spLocks noChangeArrowheads="1"/>
          </p:cNvSpPr>
          <p:nvPr/>
        </p:nvSpPr>
        <p:spPr bwMode="auto">
          <a:xfrm>
            <a:off x="2967669" y="684799"/>
            <a:ext cx="6450201" cy="137380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latin typeface="Arial" panose="020B0604020202020204" pitchFamily="34" charset="0"/>
                <a:cs typeface="Arial" panose="020B0604020202020204" pitchFamily="34" charset="0"/>
              </a:rPr>
              <a:t>A. Work</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products and services are produced. </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Work processes – Sequence of activities and what each person is responsible for.</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Tasks, methods, procedures and systems needed to do it.</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Enabling technologies, equipment, physical facilities and layout.  </a:t>
            </a:r>
            <a:endParaRPr lang="en-AU" altLang="en-US" sz="1332"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166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E7C1-5C81-48E9-6F29-6E1521F78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51D4C-E6F3-EF43-19F8-B086FEFC9DE9}"/>
              </a:ext>
            </a:extLst>
          </p:cNvPr>
          <p:cNvSpPr>
            <a:spLocks noGrp="1"/>
          </p:cNvSpPr>
          <p:nvPr>
            <p:ph type="title"/>
          </p:nvPr>
        </p:nvSpPr>
        <p:spPr/>
        <p:txBody>
          <a:bodyPr/>
          <a:lstStyle/>
          <a:p>
            <a:r>
              <a:rPr lang="en-US" sz="2800"/>
              <a:t>Organization Transformation Roadmap</a:t>
            </a:r>
            <a:endParaRPr lang="en-US"/>
          </a:p>
        </p:txBody>
      </p:sp>
      <p:sp>
        <p:nvSpPr>
          <p:cNvPr id="4" name="Text Placeholder 3">
            <a:extLst>
              <a:ext uri="{FF2B5EF4-FFF2-40B4-BE49-F238E27FC236}">
                <a16:creationId xmlns:a16="http://schemas.microsoft.com/office/drawing/2014/main" id="{CFC685A9-6C79-265D-0F46-94B3E11F366A}"/>
              </a:ext>
            </a:extLst>
          </p:cNvPr>
          <p:cNvSpPr>
            <a:spLocks noGrp="1"/>
          </p:cNvSpPr>
          <p:nvPr>
            <p:ph type="body" sz="quarter" idx="11"/>
          </p:nvPr>
        </p:nvSpPr>
        <p:spPr/>
        <p:txBody>
          <a:bodyPr/>
          <a:lstStyle/>
          <a:p>
            <a:r>
              <a:rPr lang="en-US"/>
              <a:t>The AlignOrg Approach</a:t>
            </a:r>
          </a:p>
        </p:txBody>
      </p:sp>
      <p:grpSp>
        <p:nvGrpSpPr>
          <p:cNvPr id="64" name="Group 63">
            <a:extLst>
              <a:ext uri="{FF2B5EF4-FFF2-40B4-BE49-F238E27FC236}">
                <a16:creationId xmlns:a16="http://schemas.microsoft.com/office/drawing/2014/main" id="{0102B328-5B64-06AD-4D4C-E12AE010B2E5}"/>
              </a:ext>
            </a:extLst>
          </p:cNvPr>
          <p:cNvGrpSpPr/>
          <p:nvPr/>
        </p:nvGrpSpPr>
        <p:grpSpPr>
          <a:xfrm>
            <a:off x="1178218" y="4991704"/>
            <a:ext cx="1641729" cy="970601"/>
            <a:chOff x="946644" y="4375911"/>
            <a:chExt cx="1278890" cy="971498"/>
          </a:xfrm>
        </p:grpSpPr>
        <p:sp>
          <p:nvSpPr>
            <p:cNvPr id="65" name="Rectangle 64">
              <a:extLst>
                <a:ext uri="{FF2B5EF4-FFF2-40B4-BE49-F238E27FC236}">
                  <a16:creationId xmlns:a16="http://schemas.microsoft.com/office/drawing/2014/main" id="{697541F3-0AD7-BD59-8F88-70668DF79016}"/>
                </a:ext>
              </a:extLst>
            </p:cNvPr>
            <p:cNvSpPr/>
            <p:nvPr/>
          </p:nvSpPr>
          <p:spPr>
            <a:xfrm>
              <a:off x="946644" y="4591811"/>
              <a:ext cx="1275079" cy="755598"/>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will the initiative be set-up for success?</a:t>
              </a:r>
            </a:p>
          </p:txBody>
        </p:sp>
        <p:sp>
          <p:nvSpPr>
            <p:cNvPr id="66" name="Rectangle 65">
              <a:extLst>
                <a:ext uri="{FF2B5EF4-FFF2-40B4-BE49-F238E27FC236}">
                  <a16:creationId xmlns:a16="http://schemas.microsoft.com/office/drawing/2014/main" id="{3E078ED6-EC92-0CE8-24F0-C38F49DB4B80}"/>
                </a:ext>
              </a:extLst>
            </p:cNvPr>
            <p:cNvSpPr/>
            <p:nvPr/>
          </p:nvSpPr>
          <p:spPr>
            <a:xfrm>
              <a:off x="950454" y="4375911"/>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2131" i="1">
                <a:solidFill>
                  <a:srgbClr val="192957"/>
                </a:solidFill>
                <a:latin typeface="Arial" panose="020B0604020202020204"/>
              </a:endParaRPr>
            </a:p>
          </p:txBody>
        </p:sp>
      </p:grpSp>
      <p:grpSp>
        <p:nvGrpSpPr>
          <p:cNvPr id="67" name="Group 66">
            <a:extLst>
              <a:ext uri="{FF2B5EF4-FFF2-40B4-BE49-F238E27FC236}">
                <a16:creationId xmlns:a16="http://schemas.microsoft.com/office/drawing/2014/main" id="{8F64D456-0375-19D6-529B-107BB07FD8AE}"/>
              </a:ext>
            </a:extLst>
          </p:cNvPr>
          <p:cNvGrpSpPr/>
          <p:nvPr/>
        </p:nvGrpSpPr>
        <p:grpSpPr>
          <a:xfrm>
            <a:off x="3162408" y="4987174"/>
            <a:ext cx="1645000" cy="973772"/>
            <a:chOff x="2469121" y="4383370"/>
            <a:chExt cx="1277620" cy="974675"/>
          </a:xfrm>
        </p:grpSpPr>
        <p:sp>
          <p:nvSpPr>
            <p:cNvPr id="68" name="Rectangle 67">
              <a:extLst>
                <a:ext uri="{FF2B5EF4-FFF2-40B4-BE49-F238E27FC236}">
                  <a16:creationId xmlns:a16="http://schemas.microsoft.com/office/drawing/2014/main" id="{9C3E349C-7F0D-D89D-1C30-01CD39BED413}"/>
                </a:ext>
              </a:extLst>
            </p:cNvPr>
            <p:cNvSpPr/>
            <p:nvPr/>
          </p:nvSpPr>
          <p:spPr>
            <a:xfrm>
              <a:off x="2469121" y="4602445"/>
              <a:ext cx="1275080" cy="755600"/>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does your organization intend to “win”?</a:t>
              </a:r>
            </a:p>
          </p:txBody>
        </p:sp>
        <p:sp>
          <p:nvSpPr>
            <p:cNvPr id="69" name="Rectangle 68">
              <a:extLst>
                <a:ext uri="{FF2B5EF4-FFF2-40B4-BE49-F238E27FC236}">
                  <a16:creationId xmlns:a16="http://schemas.microsoft.com/office/drawing/2014/main" id="{82BEC798-F528-B802-DFBA-279985690421}"/>
                </a:ext>
              </a:extLst>
            </p:cNvPr>
            <p:cNvSpPr/>
            <p:nvPr/>
          </p:nvSpPr>
          <p:spPr>
            <a:xfrm>
              <a:off x="2471661" y="4383370"/>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0" name="Group 69">
            <a:extLst>
              <a:ext uri="{FF2B5EF4-FFF2-40B4-BE49-F238E27FC236}">
                <a16:creationId xmlns:a16="http://schemas.microsoft.com/office/drawing/2014/main" id="{107FE620-D7E4-5A2B-7800-3A5624BD7BF4}"/>
              </a:ext>
            </a:extLst>
          </p:cNvPr>
          <p:cNvGrpSpPr/>
          <p:nvPr/>
        </p:nvGrpSpPr>
        <p:grpSpPr>
          <a:xfrm>
            <a:off x="5149819" y="4993249"/>
            <a:ext cx="1644978" cy="1187447"/>
            <a:chOff x="4030794" y="4394339"/>
            <a:chExt cx="1281419" cy="1188545"/>
          </a:xfrm>
        </p:grpSpPr>
        <p:sp>
          <p:nvSpPr>
            <p:cNvPr id="71" name="Rectangle 70">
              <a:extLst>
                <a:ext uri="{FF2B5EF4-FFF2-40B4-BE49-F238E27FC236}">
                  <a16:creationId xmlns:a16="http://schemas.microsoft.com/office/drawing/2014/main" id="{B0BFAAE5-B753-EB6E-42C5-7BFE94151D4C}"/>
                </a:ext>
              </a:extLst>
            </p:cNvPr>
            <p:cNvSpPr/>
            <p:nvPr/>
          </p:nvSpPr>
          <p:spPr>
            <a:xfrm>
              <a:off x="4030794" y="4611772"/>
              <a:ext cx="1275080" cy="971112"/>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should work and resources be configured to best enable strategy?</a:t>
              </a:r>
            </a:p>
          </p:txBody>
        </p:sp>
        <p:sp>
          <p:nvSpPr>
            <p:cNvPr id="72" name="Rectangle 71">
              <a:extLst>
                <a:ext uri="{FF2B5EF4-FFF2-40B4-BE49-F238E27FC236}">
                  <a16:creationId xmlns:a16="http://schemas.microsoft.com/office/drawing/2014/main" id="{C9525443-3FA2-401B-B153-3B08E02DE89E}"/>
                </a:ext>
              </a:extLst>
            </p:cNvPr>
            <p:cNvSpPr/>
            <p:nvPr/>
          </p:nvSpPr>
          <p:spPr>
            <a:xfrm>
              <a:off x="4037133" y="4394339"/>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3" name="Group 72">
            <a:extLst>
              <a:ext uri="{FF2B5EF4-FFF2-40B4-BE49-F238E27FC236}">
                <a16:creationId xmlns:a16="http://schemas.microsoft.com/office/drawing/2014/main" id="{C1B56939-B964-810F-C043-CD3EABD3FBC6}"/>
              </a:ext>
            </a:extLst>
          </p:cNvPr>
          <p:cNvGrpSpPr/>
          <p:nvPr/>
        </p:nvGrpSpPr>
        <p:grpSpPr>
          <a:xfrm>
            <a:off x="7110617" y="4993249"/>
            <a:ext cx="1660497" cy="1591050"/>
            <a:chOff x="5605764" y="4383692"/>
            <a:chExt cx="1308714" cy="1592524"/>
          </a:xfrm>
        </p:grpSpPr>
        <p:sp>
          <p:nvSpPr>
            <p:cNvPr id="74" name="Rectangle 73">
              <a:extLst>
                <a:ext uri="{FF2B5EF4-FFF2-40B4-BE49-F238E27FC236}">
                  <a16:creationId xmlns:a16="http://schemas.microsoft.com/office/drawing/2014/main" id="{B38502F5-A4B0-B3E0-4C60-47712A5369AF}"/>
                </a:ext>
              </a:extLst>
            </p:cNvPr>
            <p:cNvSpPr/>
            <p:nvPr/>
          </p:nvSpPr>
          <p:spPr>
            <a:xfrm>
              <a:off x="5620554" y="4574073"/>
              <a:ext cx="1293924" cy="1402143"/>
            </a:xfrm>
            <a:prstGeom prst="rect">
              <a:avLst/>
            </a:prstGeom>
          </p:spPr>
          <p:txBody>
            <a:bodyPr wrap="square" lIns="0" tIns="0" rIns="0" bIns="107900">
              <a:spAutoFit/>
            </a:bodyPr>
            <a:lstStyle/>
            <a:p>
              <a:pPr algn="ctr" defTabSz="1218072">
                <a:spcAft>
                  <a:spcPts val="599"/>
                </a:spcAft>
                <a:defRPr/>
              </a:pPr>
              <a:r>
                <a:rPr lang="en-US" sz="1399" i="1">
                  <a:solidFill>
                    <a:srgbClr val="192957"/>
                  </a:solidFill>
                  <a:latin typeface="Arial" panose="020B0604020202020204" pitchFamily="34" charset="0"/>
                  <a:cs typeface="Arial" panose="020B0604020202020204" pitchFamily="34" charset="0"/>
                </a:rPr>
                <a:t>How will the new organization work and what capabilities need to be redesigned to drive execution?</a:t>
              </a:r>
            </a:p>
          </p:txBody>
        </p:sp>
        <p:sp>
          <p:nvSpPr>
            <p:cNvPr id="75" name="Rectangle 74">
              <a:extLst>
                <a:ext uri="{FF2B5EF4-FFF2-40B4-BE49-F238E27FC236}">
                  <a16:creationId xmlns:a16="http://schemas.microsoft.com/office/drawing/2014/main" id="{D461F6FA-F460-0B6F-9BFC-FD8A8F1B9785}"/>
                </a:ext>
              </a:extLst>
            </p:cNvPr>
            <p:cNvSpPr/>
            <p:nvPr/>
          </p:nvSpPr>
          <p:spPr>
            <a:xfrm>
              <a:off x="5605764" y="4383692"/>
              <a:ext cx="1275080" cy="127000"/>
            </a:xfrm>
            <a:prstGeom prst="rect">
              <a:avLst/>
            </a:prstGeom>
            <a:solidFill>
              <a:srgbClr val="3C5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grpSp>
        <p:nvGrpSpPr>
          <p:cNvPr id="76" name="Group 75">
            <a:extLst>
              <a:ext uri="{FF2B5EF4-FFF2-40B4-BE49-F238E27FC236}">
                <a16:creationId xmlns:a16="http://schemas.microsoft.com/office/drawing/2014/main" id="{ECC8FDCD-86FF-C406-0073-366B02EFFB8D}"/>
              </a:ext>
            </a:extLst>
          </p:cNvPr>
          <p:cNvGrpSpPr/>
          <p:nvPr/>
        </p:nvGrpSpPr>
        <p:grpSpPr>
          <a:xfrm>
            <a:off x="9089169" y="4993244"/>
            <a:ext cx="1652294" cy="1401101"/>
            <a:chOff x="7194564" y="4383692"/>
            <a:chExt cx="1288145" cy="1402399"/>
          </a:xfrm>
        </p:grpSpPr>
        <p:sp>
          <p:nvSpPr>
            <p:cNvPr id="77" name="Rectangle 76">
              <a:extLst>
                <a:ext uri="{FF2B5EF4-FFF2-40B4-BE49-F238E27FC236}">
                  <a16:creationId xmlns:a16="http://schemas.microsoft.com/office/drawing/2014/main" id="{89CE9AA1-2F54-99BF-A6D1-D00DA41EAB31}"/>
                </a:ext>
              </a:extLst>
            </p:cNvPr>
            <p:cNvSpPr/>
            <p:nvPr/>
          </p:nvSpPr>
          <p:spPr>
            <a:xfrm>
              <a:off x="7207629" y="4599463"/>
              <a:ext cx="1275080" cy="1186628"/>
            </a:xfrm>
            <a:prstGeom prst="rect">
              <a:avLst/>
            </a:prstGeom>
          </p:spPr>
          <p:txBody>
            <a:bodyPr wrap="square" lIns="0" tIns="0" rIns="0" bIns="107900">
              <a:spAutoFit/>
            </a:bodyPr>
            <a:lstStyle/>
            <a:p>
              <a:pPr algn="ctr" defTabSz="1218072">
                <a:spcAft>
                  <a:spcPts val="599"/>
                </a:spcAft>
                <a:defRPr/>
              </a:pPr>
              <a:r>
                <a:rPr lang="en-US" sz="1399" i="1">
                  <a:solidFill>
                    <a:srgbClr val="192957"/>
                  </a:solidFill>
                  <a:latin typeface="Arial" panose="020B0604020202020204" pitchFamily="34" charset="0"/>
                  <a:cs typeface="Arial" panose="020B0604020202020204" pitchFamily="34" charset="0"/>
                </a:rPr>
                <a:t>How do we manage the change so we can realize the benefits of the new design?</a:t>
              </a:r>
            </a:p>
          </p:txBody>
        </p:sp>
        <p:sp>
          <p:nvSpPr>
            <p:cNvPr id="78" name="Rectangle 77">
              <a:extLst>
                <a:ext uri="{FF2B5EF4-FFF2-40B4-BE49-F238E27FC236}">
                  <a16:creationId xmlns:a16="http://schemas.microsoft.com/office/drawing/2014/main" id="{A7D381CE-B2C8-3BE8-32E3-4547F9166675}"/>
                </a:ext>
              </a:extLst>
            </p:cNvPr>
            <p:cNvSpPr/>
            <p:nvPr/>
          </p:nvSpPr>
          <p:spPr>
            <a:xfrm>
              <a:off x="7194564" y="4383692"/>
              <a:ext cx="1275080" cy="127000"/>
            </a:xfrm>
            <a:prstGeom prst="rect">
              <a:avLst/>
            </a:prstGeom>
            <a:solidFill>
              <a:srgbClr val="3C59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pic>
        <p:nvPicPr>
          <p:cNvPr id="3" name="Picture 2" descr="A diagram of a business process&#10;&#10;AI-generated content may be incorrect.">
            <a:extLst>
              <a:ext uri="{FF2B5EF4-FFF2-40B4-BE49-F238E27FC236}">
                <a16:creationId xmlns:a16="http://schemas.microsoft.com/office/drawing/2014/main" id="{D765E2E0-305D-BA69-F741-AFB1988AA3EC}"/>
              </a:ext>
            </a:extLst>
          </p:cNvPr>
          <p:cNvPicPr>
            <a:picLocks noChangeAspect="1"/>
          </p:cNvPicPr>
          <p:nvPr/>
        </p:nvPicPr>
        <p:blipFill>
          <a:blip r:embed="rId2"/>
          <a:stretch>
            <a:fillRect/>
          </a:stretch>
        </p:blipFill>
        <p:spPr>
          <a:xfrm>
            <a:off x="0" y="1266716"/>
            <a:ext cx="12192000" cy="3492500"/>
          </a:xfrm>
          <a:prstGeom prst="rect">
            <a:avLst/>
          </a:prstGeom>
        </p:spPr>
      </p:pic>
    </p:spTree>
    <p:extLst>
      <p:ext uri="{BB962C8B-B14F-4D97-AF65-F5344CB8AC3E}">
        <p14:creationId xmlns:p14="http://schemas.microsoft.com/office/powerpoint/2010/main" val="102488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32BE27-1294-5DAE-788F-AEA9855C8464}"/>
              </a:ext>
            </a:extLst>
          </p:cNvPr>
          <p:cNvSpPr>
            <a:spLocks noGrp="1"/>
          </p:cNvSpPr>
          <p:nvPr>
            <p:ph type="title"/>
          </p:nvPr>
        </p:nvSpPr>
        <p:spPr/>
        <p:txBody>
          <a:bodyPr/>
          <a:lstStyle/>
          <a:p>
            <a:r>
              <a:rPr lang="en-US"/>
              <a:t>Alignment Leaders</a:t>
            </a:r>
          </a:p>
        </p:txBody>
      </p:sp>
      <p:sp>
        <p:nvSpPr>
          <p:cNvPr id="5" name="TextBox 4">
            <a:extLst>
              <a:ext uri="{FF2B5EF4-FFF2-40B4-BE49-F238E27FC236}">
                <a16:creationId xmlns:a16="http://schemas.microsoft.com/office/drawing/2014/main" id="{FC8E23D0-B933-48DB-88B4-DAC6A49DD7C4}"/>
              </a:ext>
            </a:extLst>
          </p:cNvPr>
          <p:cNvSpPr txBox="1"/>
          <p:nvPr/>
        </p:nvSpPr>
        <p:spPr>
          <a:xfrm>
            <a:off x="4160507" y="2259380"/>
            <a:ext cx="7242171" cy="1754326"/>
          </a:xfrm>
          <a:prstGeom prst="rect">
            <a:avLst/>
          </a:prstGeom>
          <a:noFill/>
        </p:spPr>
        <p:txBody>
          <a:bodyPr wrap="square">
            <a:spAutoFit/>
          </a:bodyPr>
          <a:lstStyle/>
          <a:p>
            <a:pPr>
              <a:defRPr/>
            </a:pPr>
            <a:r>
              <a:rPr lang="en-US">
                <a:latin typeface="Arial" panose="020B0604020202020204" pitchFamily="34" charset="0"/>
                <a:cs typeface="Arial" panose="020B0604020202020204" pitchFamily="34" charset="0"/>
              </a:rPr>
              <a:t>“Our belief is that all enterprise leaders should consider themselves </a:t>
            </a:r>
            <a:r>
              <a:rPr lang="en-US" b="1">
                <a:solidFill>
                  <a:schemeClr val="accent1"/>
                </a:solidFill>
                <a:latin typeface="Arial" panose="020B0604020202020204" pitchFamily="34" charset="0"/>
                <a:cs typeface="Arial" panose="020B0604020202020204" pitchFamily="34" charset="0"/>
              </a:rPr>
              <a:t>Alignment Leaders</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along with the other roles they play. </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a:p>
            <a:pPr>
              <a:defRPr/>
            </a:pPr>
            <a:r>
              <a:rPr lang="en-US">
                <a:latin typeface="Arial" panose="020B0604020202020204" pitchFamily="34" charset="0"/>
                <a:cs typeface="Arial" panose="020B0604020202020204" pitchFamily="34" charset="0"/>
              </a:rPr>
              <a:t>“The only way leaders will generate sustainable enhancements to organizational performance is by ensuring that all the elements of their organization are optimally aligned to strategy.”</a:t>
            </a:r>
          </a:p>
        </p:txBody>
      </p:sp>
      <p:pic>
        <p:nvPicPr>
          <p:cNvPr id="6" name="Picture 52" descr="Book Sample.png">
            <a:extLst>
              <a:ext uri="{FF2B5EF4-FFF2-40B4-BE49-F238E27FC236}">
                <a16:creationId xmlns:a16="http://schemas.microsoft.com/office/drawing/2014/main" id="{C0A80022-FD74-63ED-8264-1230D4499A1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9322" y="1270714"/>
            <a:ext cx="3698883" cy="4035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C097127-452B-C304-0E0B-992762B7EC7B}"/>
              </a:ext>
            </a:extLst>
          </p:cNvPr>
          <p:cNvSpPr txBox="1"/>
          <p:nvPr/>
        </p:nvSpPr>
        <p:spPr>
          <a:xfrm>
            <a:off x="2347217" y="5792885"/>
            <a:ext cx="7497565" cy="318100"/>
          </a:xfrm>
          <a:prstGeom prst="rect">
            <a:avLst/>
          </a:prstGeom>
          <a:noFill/>
        </p:spPr>
        <p:txBody>
          <a:bodyPr wrap="none" rtlCol="0">
            <a:spAutoFit/>
          </a:bodyPr>
          <a:lstStyle/>
          <a:p>
            <a:r>
              <a:rPr lang="en-US" sz="1467"/>
              <a:t>Excerpts From: </a:t>
            </a:r>
            <a:r>
              <a:rPr lang="en-US" sz="1467" i="1"/>
              <a:t>Mastering the Cube</a:t>
            </a:r>
            <a:r>
              <a:rPr lang="en-US" sz="1467"/>
              <a:t> by Reed Deshler, Kreig Smith and Alyson Von Feldt</a:t>
            </a:r>
          </a:p>
        </p:txBody>
      </p:sp>
    </p:spTree>
    <p:extLst>
      <p:ext uri="{BB962C8B-B14F-4D97-AF65-F5344CB8AC3E}">
        <p14:creationId xmlns:p14="http://schemas.microsoft.com/office/powerpoint/2010/main" val="355372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20A18-201F-6E46-52A1-E292D61CD25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7CE8F18-139B-C243-83BE-E8F0C688AC99}"/>
              </a:ext>
            </a:extLst>
          </p:cNvPr>
          <p:cNvSpPr>
            <a:spLocks noGrp="1"/>
          </p:cNvSpPr>
          <p:nvPr>
            <p:ph type="title"/>
          </p:nvPr>
        </p:nvSpPr>
        <p:spPr/>
        <p:txBody>
          <a:bodyPr anchor="ctr">
            <a:normAutofit/>
          </a:bodyPr>
          <a:lstStyle/>
          <a:p>
            <a:r>
              <a:rPr lang="en-US"/>
              <a:t>Alignment Leader Voting Criteria</a:t>
            </a:r>
          </a:p>
        </p:txBody>
      </p:sp>
      <p:pic>
        <p:nvPicPr>
          <p:cNvPr id="3074" name="Picture 2" descr="Common Criteria - Testing &amp; Certification | Secura Cybersecurity">
            <a:extLst>
              <a:ext uri="{FF2B5EF4-FFF2-40B4-BE49-F238E27FC236}">
                <a16:creationId xmlns:a16="http://schemas.microsoft.com/office/drawing/2014/main" id="{EE994C31-8801-4B4C-3CC2-8C469444E4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79" r="13648" b="2"/>
          <a:stretch/>
        </p:blipFill>
        <p:spPr bwMode="auto">
          <a:xfrm>
            <a:off x="6942183" y="1257300"/>
            <a:ext cx="4106817" cy="3480436"/>
          </a:xfrm>
          <a:prstGeom prst="roundRect">
            <a:avLst/>
          </a:prstGeom>
          <a:solidFill>
            <a:srgbClr val="FFFFFF"/>
          </a:solidFill>
        </p:spPr>
      </p:pic>
      <p:sp>
        <p:nvSpPr>
          <p:cNvPr id="2" name="TextBox 1">
            <a:extLst>
              <a:ext uri="{FF2B5EF4-FFF2-40B4-BE49-F238E27FC236}">
                <a16:creationId xmlns:a16="http://schemas.microsoft.com/office/drawing/2014/main" id="{9B907DC9-A010-48EB-FAFE-E48D76798C63}"/>
              </a:ext>
            </a:extLst>
          </p:cNvPr>
          <p:cNvSpPr txBox="1"/>
          <p:nvPr/>
        </p:nvSpPr>
        <p:spPr>
          <a:xfrm>
            <a:off x="883920" y="1257300"/>
            <a:ext cx="5135880" cy="4352544"/>
          </a:xfrm>
          <a:prstGeom prst="rect">
            <a:avLst/>
          </a:prstGeom>
        </p:spPr>
        <p:txBody>
          <a:bodyPr rtlCol="0" anchor="t">
            <a:normAutofit/>
          </a:bodyPr>
          <a:lstStyle/>
          <a:p>
            <a:pPr marL="342900" indent="-342900">
              <a:spcAft>
                <a:spcPts val="1200"/>
              </a:spcAft>
              <a:buFont typeface="Wingdings" pitchFamily="2" charset="2"/>
              <a:buChar char="§"/>
            </a:pPr>
            <a:r>
              <a:rPr lang="en-US" kern="1200">
                <a:effectLst/>
              </a:rPr>
              <a:t>Who keeps the team focused on designing to the future state?</a:t>
            </a:r>
          </a:p>
          <a:p>
            <a:pPr marL="342900" indent="-342900">
              <a:spcAft>
                <a:spcPts val="1200"/>
              </a:spcAft>
              <a:buFont typeface="Wingdings" pitchFamily="2" charset="2"/>
              <a:buChar char="§"/>
            </a:pPr>
            <a:r>
              <a:rPr lang="en-US" kern="1200">
                <a:effectLst/>
              </a:rPr>
              <a:t>Who keeps the team focused on strategy?</a:t>
            </a:r>
          </a:p>
          <a:p>
            <a:pPr marL="342900" indent="-342900">
              <a:spcAft>
                <a:spcPts val="1200"/>
              </a:spcAft>
              <a:buFont typeface="Wingdings" pitchFamily="2" charset="2"/>
              <a:buChar char="§"/>
            </a:pPr>
            <a:r>
              <a:rPr lang="en-US" kern="1200"/>
              <a:t>Who stretches your team to find insights in less-obvious places?</a:t>
            </a:r>
          </a:p>
          <a:p>
            <a:pPr marL="342900" indent="-342900">
              <a:spcAft>
                <a:spcPts val="1200"/>
              </a:spcAft>
              <a:buFont typeface="Wingdings" pitchFamily="2" charset="2"/>
              <a:buChar char="§"/>
            </a:pPr>
            <a:r>
              <a:rPr lang="en-US" kern="1200"/>
              <a:t>Who thinks systemically, considering the impacts “above”, ”below” and around decisions?</a:t>
            </a:r>
          </a:p>
          <a:p>
            <a:pPr marL="342900" indent="-342900">
              <a:spcAft>
                <a:spcPts val="1200"/>
              </a:spcAft>
              <a:buFont typeface="Wingdings" pitchFamily="2" charset="2"/>
              <a:buChar char="§"/>
            </a:pPr>
            <a:r>
              <a:rPr lang="en-US" kern="1200"/>
              <a:t>Who considers the whole cube as they consider solutions?</a:t>
            </a:r>
          </a:p>
          <a:p>
            <a:endParaRPr lang="en-US" sz="2000" kern="1200"/>
          </a:p>
        </p:txBody>
      </p:sp>
    </p:spTree>
    <p:extLst>
      <p:ext uri="{BB962C8B-B14F-4D97-AF65-F5344CB8AC3E}">
        <p14:creationId xmlns:p14="http://schemas.microsoft.com/office/powerpoint/2010/main" val="1139643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C17E-65AD-BD67-5697-03840D4F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9ED19-65F8-D406-0C1D-808B29715819}"/>
              </a:ext>
            </a:extLst>
          </p:cNvPr>
          <p:cNvSpPr>
            <a:spLocks noGrp="1"/>
          </p:cNvSpPr>
          <p:nvPr>
            <p:ph type="title"/>
          </p:nvPr>
        </p:nvSpPr>
        <p:spPr/>
        <p:txBody>
          <a:bodyPr/>
          <a:lstStyle/>
          <a:p>
            <a:r>
              <a:rPr lang="en-US" sz="2800"/>
              <a:t>Organization Transformation: Key Activities</a:t>
            </a:r>
            <a:endParaRPr lang="en-US"/>
          </a:p>
        </p:txBody>
      </p:sp>
      <p:graphicFrame>
        <p:nvGraphicFramePr>
          <p:cNvPr id="30" name="Table 6">
            <a:extLst>
              <a:ext uri="{FF2B5EF4-FFF2-40B4-BE49-F238E27FC236}">
                <a16:creationId xmlns:a16="http://schemas.microsoft.com/office/drawing/2014/main" id="{66F6FF77-A775-5880-3C3B-8DF1D00378A8}"/>
              </a:ext>
            </a:extLst>
          </p:cNvPr>
          <p:cNvGraphicFramePr>
            <a:graphicFrameLocks noGrp="1"/>
          </p:cNvGraphicFramePr>
          <p:nvPr>
            <p:extLst>
              <p:ext uri="{D42A27DB-BD31-4B8C-83A1-F6EECF244321}">
                <p14:modId xmlns:p14="http://schemas.microsoft.com/office/powerpoint/2010/main" val="1120025114"/>
              </p:ext>
            </p:extLst>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4079EFC3-E75E-A907-9EE3-3AEA5F100FB5}"/>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739D4D3C-FD93-C106-3B44-FD232828CD91}"/>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5981BD84-3EB6-12C6-4E2F-A8C856FB578D}"/>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9C4173F7-A4EB-4F84-97EC-C2ED8DD02C06}"/>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447F0DBE-0F75-A4F7-82AB-E6D60502E4F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7686630E-754F-0491-5883-F17C1D8BA44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C9BD4370-7155-126E-4122-44C7BBFCEC7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AA35052F-A992-A530-A184-B2FAE15C3063}"/>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B22A5AD3-4861-114F-E913-54618306C8BB}"/>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57C0160-DED3-835E-30B7-4BD0551E4F8B}"/>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9CAC6B5-7B28-51B7-F1ED-F3163FB67884}"/>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982BD99-0133-5A49-C50E-F13CE9F30B8D}"/>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75B4F8B6-9BDB-BFF5-6238-830A8A543D3B}"/>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5B84120A-C1CD-6CFE-D293-D4090AC29EAF}"/>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A7C23C3F-CA6E-26EA-8BDA-58CD154EC500}"/>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30F21444-0E64-FB31-AB85-7853F9C45A2B}"/>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238B296D-14BC-B78D-AC72-F7433044190C}"/>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E4C47446-959E-869D-1364-1D0571B191CF}"/>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C7C3026C-783A-55E9-583F-A08B4FC72805}"/>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7B565850-8638-D8D9-9C74-D0735643839E}"/>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5B6070EC-CD44-BC49-6B0B-245A3217BE7B}"/>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23813825-9D82-B3CD-A8BF-D48F0A5B735B}"/>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1E95ACDD-BFCD-65AC-91AC-31E0EC8D6D35}"/>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9F6B977D-3329-102B-3618-974E399A4CDF}"/>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DD480E1C-B15C-EC79-3485-44BB6EE3F4BF}"/>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7ABA4997-8BC6-6C3D-3C11-C49C5D038486}"/>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4959E5C-6134-070E-FAE5-338F9762952D}"/>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9241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27FBB-8363-222C-EE47-EF7C402E3A68}"/>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4C58382D-BBF4-8832-055A-36BF1D5B357C}"/>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979BBF0A-F404-852B-9FC0-ABCD4BD12391}"/>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143AF6D0-C612-6940-F4A1-4D6A5739AFC6}"/>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74C43589-8449-262B-533C-E37B7E74BCA3}"/>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098C32FD-A5E5-7D2D-6D07-96A332A802BD}"/>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F0C4C721-2741-9331-AA0C-B9CA3B79849C}"/>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32ED4333-483F-D4F8-51F8-03DE3410FEB1}"/>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F3E84F19-6833-E03F-3B35-C5DDFCB76559}"/>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117BDFE1-1FF4-590C-0FAE-2D2D869C93E3}"/>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A2D21363-70E6-852E-7BBC-71CABACE454F}"/>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EBE619A0-40DF-8F9E-61D4-E5564180AB47}"/>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3B67A2B4-6483-41AC-52BD-4A78C7979A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B08BA32E-A8D0-AD9F-C174-32B0E18CABF1}"/>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69687381-5C8E-85DC-99A6-0BD3F5232A79}"/>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A9686F97-B0CD-6282-CF47-682608A48F6A}"/>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27B44E09-7986-68D7-6AD2-554BEC415578}"/>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28D06EED-DAEB-AF39-7C24-075F4B2C52C8}"/>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6BD0A4EA-A2D4-9D22-F0D4-917FFDA346F8}"/>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CCCE86D2-FF0D-D949-1010-3961C04CF77D}"/>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F41D4482-6937-B06E-2115-73E8370F0F85}"/>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26214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95090-1D8C-3E85-79DE-9716A4BB8D66}"/>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609F8E30-BE34-A6AC-D58C-B9386DF22441}"/>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DB5AEFB0-13B9-3832-D43D-75E63DA0F3C1}"/>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5A3CD1E0-39E1-4574-EA5F-3AEE26BA0869}"/>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CB349ED4-3AE1-A299-5CF5-BA77C68582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11455914-C0DC-D594-3577-A68143771C16}"/>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8B57EBD1-8314-DA9F-2AD0-D9CF85B5443A}"/>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0732A457-AA76-D345-DC5E-FC494243214D}"/>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7FB3B9C4-7953-F991-B4B2-53711794D0D6}"/>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EA9A0F98-F848-4BA4-8EB1-83050E83431F}"/>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6F284D93-0ADE-20C2-FA21-D52FF93D7CA6}"/>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FA8F50BE-9528-8EFF-1574-74BAB7BE0908}"/>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EECFF7CA-F87B-F39C-827A-DE6B7F9A45EC}"/>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5B839A46-B235-8103-8168-300D2486F8B3}"/>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12599F2F-6E74-9AA5-540C-C47052B832C4}"/>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D6C84346-016D-0526-35C9-9BD8B8668AF0}"/>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CEBF074C-D1A2-6574-8497-47C774142EA4}"/>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4F706AFC-C6DE-AAEF-7D82-217B55F76286}"/>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934A8FB6-CD04-8DE1-47A7-9D383B6BC2F6}"/>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43C15D89-CCB4-C5C0-001A-F7C24BAD56E5}"/>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2BDFA1FA-786B-4EA4-94BC-5D9AF2A5EC5F}"/>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54C9186C-BFE5-9FDF-AE73-828D72DF378D}"/>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11D19B93-1FE3-F25A-D044-A8E6EDF59FED}"/>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6662F589-F79A-73F5-9A65-EB25E2510A5C}"/>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EC9B3685-77EB-2D85-AE32-A8F390E02FBB}"/>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10B3E165-C05B-D8FF-06C4-18544B95DD8A}"/>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EF6B04D6-CF6C-29F0-2DD5-578757F422BC}"/>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2939B9E2-0692-CB8B-B951-DFB07EA681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spTree>
    <p:extLst>
      <p:ext uri="{BB962C8B-B14F-4D97-AF65-F5344CB8AC3E}">
        <p14:creationId xmlns:p14="http://schemas.microsoft.com/office/powerpoint/2010/main" val="1096827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1CA3-38AE-97ED-4D98-C20FE0F92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5E3B9-3FAD-7BB4-E0BE-3D84DCCA7E93}"/>
              </a:ext>
            </a:extLst>
          </p:cNvPr>
          <p:cNvSpPr>
            <a:spLocks noGrp="1"/>
          </p:cNvSpPr>
          <p:nvPr>
            <p:ph type="title"/>
          </p:nvPr>
        </p:nvSpPr>
        <p:spPr/>
        <p:txBody>
          <a:bodyPr/>
          <a:lstStyle/>
          <a:p>
            <a:r>
              <a:rPr lang="en-US"/>
              <a:t>Strategy</a:t>
            </a:r>
          </a:p>
        </p:txBody>
      </p:sp>
      <p:sp>
        <p:nvSpPr>
          <p:cNvPr id="3" name="Text Placeholder 2">
            <a:extLst>
              <a:ext uri="{FF2B5EF4-FFF2-40B4-BE49-F238E27FC236}">
                <a16:creationId xmlns:a16="http://schemas.microsoft.com/office/drawing/2014/main" id="{9BEE39C5-6904-4112-532E-ADB75C915F82}"/>
              </a:ext>
            </a:extLst>
          </p:cNvPr>
          <p:cNvSpPr>
            <a:spLocks noGrp="1"/>
          </p:cNvSpPr>
          <p:nvPr>
            <p:ph type="body" sz="quarter" idx="10"/>
          </p:nvPr>
        </p:nvSpPr>
        <p:spPr/>
        <p:txBody>
          <a:bodyPr/>
          <a:lstStyle/>
          <a:p>
            <a:r>
              <a:rPr lang="en-US" dirty="0"/>
              <a:t>Stakeholder Analysis</a:t>
            </a:r>
          </a:p>
        </p:txBody>
      </p:sp>
    </p:spTree>
    <p:extLst>
      <p:ext uri="{BB962C8B-B14F-4D97-AF65-F5344CB8AC3E}">
        <p14:creationId xmlns:p14="http://schemas.microsoft.com/office/powerpoint/2010/main" val="1533822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E5F5E-9C9C-F666-3602-B834DDC48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5267C-21CC-FDC1-37BE-B06D86A9DFBA}"/>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4C1A2851-F669-7D69-E7B5-3C4C0FA08503}"/>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0550AA8F-07C2-5DF4-A0E7-12E71800CD35}"/>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C0D8B67B-3C61-7138-B496-3C0EAB1C3D41}"/>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1D38B283-1A94-F495-A6CA-5BD4202DBD52}"/>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58324D8E-6E00-DF4A-9788-A3373954238C}"/>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75E85D26-6AB6-7815-3AB9-49E15D2C9290}"/>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D1E1EB5C-D646-B1B8-570C-6C881411BB0D}"/>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A2C3A442-9ACA-A2D1-9C63-5EA095E6E7B5}"/>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5C01E2DA-688A-95AF-CCF2-0AE34C10BB7C}"/>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1910167A-74C7-4268-C107-3F4744D794AA}"/>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72574CAF-60A6-E495-B89A-0418362E41C2}"/>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8A7D33E0-8B41-65EF-4AFD-109F04DFA1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5F9C1C58-BE9E-7313-204B-536047481803}"/>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B29F3EB3-756C-5A31-EB60-96F533619C32}"/>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CE8B098B-5BD0-004E-075E-8C74EC5BAF0C}"/>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83F46879-62B9-9232-018E-F8EAA71586B4}"/>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FCD4F257-D0A8-DE32-7FA2-0757F8D0C3C4}"/>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5CED6615-7D7B-060D-B033-3A331689CB41}"/>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DC4B6A54-5CF8-7727-C3E5-59FDF115D622}"/>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B8B27B73-A279-1588-6401-3EBCB550FB45}"/>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52939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3BAD6-E60A-34AC-DE8F-4988C443E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E1D80-530D-F1B2-30D4-AA4716137D57}"/>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8B6B7A5C-0682-6FC4-25CD-C4592DFF5DA5}"/>
              </a:ext>
            </a:extLst>
          </p:cNvPr>
          <p:cNvSpPr>
            <a:spLocks noGrp="1"/>
          </p:cNvSpPr>
          <p:nvPr>
            <p:ph type="body" sz="quarter" idx="11"/>
          </p:nvPr>
        </p:nvSpPr>
        <p:spPr/>
        <p:txBody>
          <a:bodyPr/>
          <a:lstStyle/>
          <a:p>
            <a:r>
              <a:rPr lang="en-US" sz="1800"/>
              <a:t>Strategy Clarification</a:t>
            </a:r>
          </a:p>
          <a:p>
            <a:endParaRPr lang="en-US"/>
          </a:p>
        </p:txBody>
      </p:sp>
      <p:pic>
        <p:nvPicPr>
          <p:cNvPr id="5" name="Picture 4" descr="A colorful cube with many squares&#10;&#10;Description automatically generated">
            <a:extLst>
              <a:ext uri="{FF2B5EF4-FFF2-40B4-BE49-F238E27FC236}">
                <a16:creationId xmlns:a16="http://schemas.microsoft.com/office/drawing/2014/main" id="{64750A3A-CA91-5787-6D29-E8CBD99AB76B}"/>
              </a:ext>
            </a:extLst>
          </p:cNvPr>
          <p:cNvPicPr>
            <a:picLocks noChangeAspect="1"/>
          </p:cNvPicPr>
          <p:nvPr/>
        </p:nvPicPr>
        <p:blipFill>
          <a:blip r:embed="rId2"/>
          <a:stretch>
            <a:fillRect/>
          </a:stretch>
        </p:blipFill>
        <p:spPr>
          <a:xfrm>
            <a:off x="5863278" y="879203"/>
            <a:ext cx="5449882" cy="5449882"/>
          </a:xfrm>
          <a:prstGeom prst="rect">
            <a:avLst/>
          </a:prstGeom>
        </p:spPr>
      </p:pic>
      <p:sp>
        <p:nvSpPr>
          <p:cNvPr id="6" name="TextBox 5">
            <a:extLst>
              <a:ext uri="{FF2B5EF4-FFF2-40B4-BE49-F238E27FC236}">
                <a16:creationId xmlns:a16="http://schemas.microsoft.com/office/drawing/2014/main" id="{CCB1A850-7D88-5DA2-19AA-D7D797E60AAB}"/>
              </a:ext>
            </a:extLst>
          </p:cNvPr>
          <p:cNvSpPr txBox="1"/>
          <p:nvPr/>
        </p:nvSpPr>
        <p:spPr>
          <a:xfrm>
            <a:off x="2890925" y="1586471"/>
            <a:ext cx="3129353" cy="584775"/>
          </a:xfrm>
          <a:prstGeom prst="rect">
            <a:avLst/>
          </a:prstGeom>
          <a:noFill/>
        </p:spPr>
        <p:txBody>
          <a:bodyPr wrap="square" rtlCol="0" anchor="t">
            <a:spAutoFit/>
          </a:bodyPr>
          <a:lstStyle/>
          <a:p>
            <a:pPr>
              <a:buClr>
                <a:schemeClr val="tx2"/>
              </a:buClr>
              <a:defRPr/>
            </a:pPr>
            <a:r>
              <a:rPr lang="en-US" sz="1600">
                <a:latin typeface="Arial"/>
                <a:ea typeface="ＭＳ Ｐゴシック"/>
                <a:cs typeface="ＭＳ Ｐゴシック" charset="0"/>
              </a:rPr>
              <a:t>Identification of </a:t>
            </a:r>
            <a:r>
              <a:rPr lang="en-US" sz="1600" b="1">
                <a:solidFill>
                  <a:schemeClr val="tx2"/>
                </a:solidFill>
                <a:latin typeface="Arial"/>
                <a:ea typeface="ＭＳ Ｐゴシック"/>
                <a:cs typeface="ＭＳ Ｐゴシック" charset="0"/>
              </a:rPr>
              <a:t>stakeholder priorities</a:t>
            </a:r>
            <a:endParaRPr lang="en-US" sz="1600" b="1">
              <a:solidFill>
                <a:schemeClr val="tx2"/>
              </a:solidFill>
              <a:latin typeface="Arial" charset="0"/>
              <a:ea typeface="ＭＳ Ｐゴシック" charset="0"/>
              <a:cs typeface="ＭＳ Ｐゴシック" charset="0"/>
            </a:endParaRPr>
          </a:p>
        </p:txBody>
      </p:sp>
      <p:sp>
        <p:nvSpPr>
          <p:cNvPr id="7" name="Rectangle 6">
            <a:extLst>
              <a:ext uri="{FF2B5EF4-FFF2-40B4-BE49-F238E27FC236}">
                <a16:creationId xmlns:a16="http://schemas.microsoft.com/office/drawing/2014/main" id="{5C0C5938-5AFC-D8C0-1BC2-DFC15B0DED05}"/>
              </a:ext>
            </a:extLst>
          </p:cNvPr>
          <p:cNvSpPr/>
          <p:nvPr/>
        </p:nvSpPr>
        <p:spPr>
          <a:xfrm>
            <a:off x="2859570" y="3147447"/>
            <a:ext cx="3628942" cy="584775"/>
          </a:xfrm>
          <a:prstGeom prst="rect">
            <a:avLst/>
          </a:prstGeom>
        </p:spPr>
        <p:txBody>
          <a:bodyPr wrap="square" anchor="t">
            <a:spAutoFit/>
          </a:bodyPr>
          <a:lstStyle/>
          <a:p>
            <a:pPr>
              <a:buClr>
                <a:schemeClr val="tx2"/>
              </a:buClr>
              <a:defRPr/>
            </a:pPr>
            <a:r>
              <a:rPr lang="en-US" sz="1600">
                <a:latin typeface="Arial" charset="0"/>
                <a:ea typeface="ＭＳ Ｐゴシック" charset="0"/>
                <a:cs typeface="ＭＳ Ｐゴシック" charset="0"/>
              </a:rPr>
              <a:t>Articulation of </a:t>
            </a:r>
            <a:r>
              <a:rPr lang="en-US" sz="1600" b="1">
                <a:solidFill>
                  <a:schemeClr val="tx2"/>
                </a:solidFill>
                <a:latin typeface="Arial" charset="0"/>
                <a:ea typeface="ＭＳ Ｐゴシック" charset="0"/>
                <a:cs typeface="ＭＳ Ｐゴシック" charset="0"/>
              </a:rPr>
              <a:t>ANCHOR </a:t>
            </a:r>
          </a:p>
          <a:p>
            <a:pPr>
              <a:buClr>
                <a:schemeClr val="tx2"/>
              </a:buClr>
              <a:defRPr/>
            </a:pPr>
            <a:r>
              <a:rPr lang="en-US" sz="1600" b="1">
                <a:solidFill>
                  <a:schemeClr val="tx2"/>
                </a:solidFill>
                <a:latin typeface="Arial"/>
                <a:ea typeface="ＭＳ Ｐゴシック"/>
                <a:cs typeface="ＭＳ Ｐゴシック" charset="0"/>
              </a:rPr>
              <a:t>and trade-offs</a:t>
            </a:r>
            <a:endParaRPr lang="en-US" sz="1600" b="1">
              <a:solidFill>
                <a:schemeClr val="tx2"/>
              </a:solidFill>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9CF62A89-7C1F-5B15-C49B-0C72712CAA2E}"/>
              </a:ext>
            </a:extLst>
          </p:cNvPr>
          <p:cNvSpPr/>
          <p:nvPr/>
        </p:nvSpPr>
        <p:spPr>
          <a:xfrm>
            <a:off x="2781011" y="4999282"/>
            <a:ext cx="3032950" cy="338554"/>
          </a:xfrm>
          <a:prstGeom prst="rect">
            <a:avLst/>
          </a:prstGeom>
        </p:spPr>
        <p:txBody>
          <a:bodyPr wrap="square" anchor="t">
            <a:spAutoFit/>
          </a:bodyPr>
          <a:lstStyle/>
          <a:p>
            <a:pPr>
              <a:buClr>
                <a:schemeClr val="tx2"/>
              </a:buClr>
              <a:defRPr/>
            </a:pPr>
            <a:r>
              <a:rPr lang="en-US" sz="1600" b="1">
                <a:solidFill>
                  <a:schemeClr val="tx2"/>
                </a:solidFill>
                <a:latin typeface="Arial"/>
                <a:ea typeface="ＭＳ Ｐゴシック"/>
                <a:cs typeface="ＭＳ Ｐゴシック" charset="0"/>
              </a:rPr>
              <a:t>Capabilities</a:t>
            </a:r>
            <a:r>
              <a:rPr lang="en-US" sz="1600" b="1">
                <a:latin typeface="Arial"/>
                <a:ea typeface="ＭＳ Ｐゴシック"/>
                <a:cs typeface="ＭＳ Ｐゴシック" charset="0"/>
              </a:rPr>
              <a:t> </a:t>
            </a:r>
            <a:r>
              <a:rPr lang="en-US" sz="1600">
                <a:latin typeface="Arial"/>
                <a:ea typeface="ＭＳ Ｐゴシック"/>
                <a:cs typeface="ＭＳ Ｐゴシック" charset="0"/>
              </a:rPr>
              <a:t>required</a:t>
            </a:r>
            <a:endParaRPr lang="en-US" sz="1600">
              <a:latin typeface="Arial" charset="0"/>
              <a:ea typeface="ＭＳ Ｐゴシック" charset="0"/>
              <a:cs typeface="ＭＳ Ｐゴシック" charset="0"/>
            </a:endParaRPr>
          </a:p>
        </p:txBody>
      </p:sp>
      <p:pic>
        <p:nvPicPr>
          <p:cNvPr id="9" name="Graphic 13">
            <a:extLst>
              <a:ext uri="{FF2B5EF4-FFF2-40B4-BE49-F238E27FC236}">
                <a16:creationId xmlns:a16="http://schemas.microsoft.com/office/drawing/2014/main" id="{353D2DEF-75C3-B378-734F-47BE0549AD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4284" y="4479854"/>
            <a:ext cx="1377411" cy="1377411"/>
          </a:xfrm>
          <a:prstGeom prst="rect">
            <a:avLst/>
          </a:prstGeom>
        </p:spPr>
      </p:pic>
      <p:pic>
        <p:nvPicPr>
          <p:cNvPr id="12" name="Graphic 10">
            <a:extLst>
              <a:ext uri="{FF2B5EF4-FFF2-40B4-BE49-F238E27FC236}">
                <a16:creationId xmlns:a16="http://schemas.microsoft.com/office/drawing/2014/main" id="{5BAE060F-17E9-1A75-BA61-BC9FC8ED97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54284" y="1213018"/>
            <a:ext cx="1305501" cy="1331681"/>
          </a:xfrm>
          <a:prstGeom prst="rect">
            <a:avLst/>
          </a:prstGeom>
        </p:spPr>
      </p:pic>
      <p:pic>
        <p:nvPicPr>
          <p:cNvPr id="13" name="Graphic 26">
            <a:extLst>
              <a:ext uri="{FF2B5EF4-FFF2-40B4-BE49-F238E27FC236}">
                <a16:creationId xmlns:a16="http://schemas.microsoft.com/office/drawing/2014/main" id="{8B9AEB59-D36B-0049-34D2-D7B3CB94F6D8}"/>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r="21511"/>
          <a:stretch/>
        </p:blipFill>
        <p:spPr>
          <a:xfrm>
            <a:off x="1416865" y="2648054"/>
            <a:ext cx="1242920" cy="1583562"/>
          </a:xfrm>
          <a:prstGeom prst="rect">
            <a:avLst/>
          </a:prstGeom>
        </p:spPr>
      </p:pic>
    </p:spTree>
    <p:extLst>
      <p:ext uri="{BB962C8B-B14F-4D97-AF65-F5344CB8AC3E}">
        <p14:creationId xmlns:p14="http://schemas.microsoft.com/office/powerpoint/2010/main" val="3323273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CA15-B1F6-B06B-1A51-8D2BBB68A766}"/>
              </a:ext>
            </a:extLst>
          </p:cNvPr>
          <p:cNvSpPr>
            <a:spLocks noGrp="1"/>
          </p:cNvSpPr>
          <p:nvPr>
            <p:ph type="title"/>
          </p:nvPr>
        </p:nvSpPr>
        <p:spPr/>
        <p:txBody>
          <a:bodyPr/>
          <a:lstStyle/>
          <a:p>
            <a:r>
              <a:rPr lang="en-US"/>
              <a:t>Stakeholder Identification</a:t>
            </a:r>
          </a:p>
        </p:txBody>
      </p:sp>
      <p:sp>
        <p:nvSpPr>
          <p:cNvPr id="3" name="Content Placeholder 2">
            <a:extLst>
              <a:ext uri="{FF2B5EF4-FFF2-40B4-BE49-F238E27FC236}">
                <a16:creationId xmlns:a16="http://schemas.microsoft.com/office/drawing/2014/main" id="{7CF29F7C-BA5A-507B-C6CA-26E5DCC34A8C}"/>
              </a:ext>
            </a:extLst>
          </p:cNvPr>
          <p:cNvSpPr>
            <a:spLocks noGrp="1"/>
          </p:cNvSpPr>
          <p:nvPr>
            <p:ph idx="1"/>
          </p:nvPr>
        </p:nvSpPr>
        <p:spPr>
          <a:xfrm>
            <a:off x="876299" y="1327785"/>
            <a:ext cx="4805309" cy="4844415"/>
          </a:xfrm>
        </p:spPr>
        <p:txBody>
          <a:bodyPr/>
          <a:lstStyle/>
          <a:p>
            <a:pPr marL="0" indent="0">
              <a:buNone/>
            </a:pPr>
            <a:r>
              <a:rPr lang="en-US" b="0">
                <a:latin typeface="Arial"/>
                <a:cs typeface="Arial"/>
              </a:rPr>
              <a:t>“Any group or individual who can affect or is affected by the achievement of the organization’s objectives.” </a:t>
            </a:r>
            <a:endParaRPr lang="en-US" b="0"/>
          </a:p>
          <a:p>
            <a:pPr marL="0" indent="0">
              <a:buNone/>
            </a:pPr>
            <a:endParaRPr lang="en-US" b="0"/>
          </a:p>
          <a:p>
            <a:pPr marL="0" indent="0">
              <a:buNone/>
            </a:pPr>
            <a:r>
              <a:rPr lang="en-US" b="0">
                <a:latin typeface="Arial"/>
                <a:cs typeface="Arial"/>
              </a:rPr>
              <a:t>-R. Edward Freeman</a:t>
            </a:r>
            <a:br>
              <a:rPr lang="en-US" b="0">
                <a:latin typeface="Arial"/>
                <a:cs typeface="Arial"/>
              </a:rPr>
            </a:br>
            <a:endParaRPr lang="en-US" b="0">
              <a:latin typeface="Arial"/>
              <a:cs typeface="Arial"/>
            </a:endParaRPr>
          </a:p>
          <a:p>
            <a:pPr marL="0" indent="0">
              <a:lnSpc>
                <a:spcPct val="100000"/>
              </a:lnSpc>
              <a:spcBef>
                <a:spcPts val="0"/>
              </a:spcBef>
              <a:buNone/>
            </a:pPr>
            <a:r>
              <a:rPr lang="en-US" b="0">
                <a:latin typeface="Arial"/>
                <a:cs typeface="Arial"/>
              </a:rPr>
              <a:t>Professor, Darden School of Business</a:t>
            </a:r>
          </a:p>
          <a:p>
            <a:pPr marL="0" indent="0">
              <a:lnSpc>
                <a:spcPct val="100000"/>
              </a:lnSpc>
              <a:spcBef>
                <a:spcPts val="0"/>
              </a:spcBef>
              <a:buNone/>
            </a:pPr>
            <a:r>
              <a:rPr lang="en-US" b="0">
                <a:latin typeface="Arial"/>
                <a:cs typeface="Arial"/>
              </a:rPr>
              <a:t>University of Virginia</a:t>
            </a:r>
          </a:p>
          <a:p>
            <a:endParaRPr lang="en-US"/>
          </a:p>
        </p:txBody>
      </p:sp>
      <p:sp>
        <p:nvSpPr>
          <p:cNvPr id="4" name="Text Placeholder 3">
            <a:extLst>
              <a:ext uri="{FF2B5EF4-FFF2-40B4-BE49-F238E27FC236}">
                <a16:creationId xmlns:a16="http://schemas.microsoft.com/office/drawing/2014/main" id="{F11890E5-2F69-5ACC-58E8-A1C576104949}"/>
              </a:ext>
            </a:extLst>
          </p:cNvPr>
          <p:cNvSpPr>
            <a:spLocks noGrp="1"/>
          </p:cNvSpPr>
          <p:nvPr>
            <p:ph type="body" sz="quarter" idx="11"/>
          </p:nvPr>
        </p:nvSpPr>
        <p:spPr/>
        <p:txBody>
          <a:bodyPr/>
          <a:lstStyle/>
          <a:p>
            <a:endParaRPr lang="en-US"/>
          </a:p>
        </p:txBody>
      </p:sp>
      <p:pic>
        <p:nvPicPr>
          <p:cNvPr id="5" name="Picture 4" descr="Sea of hands in the middle">
            <a:extLst>
              <a:ext uri="{FF2B5EF4-FFF2-40B4-BE49-F238E27FC236}">
                <a16:creationId xmlns:a16="http://schemas.microsoft.com/office/drawing/2014/main" id="{D0BEC16E-3295-1BD8-9BD7-DD515CEF94F3}"/>
              </a:ext>
            </a:extLst>
          </p:cNvPr>
          <p:cNvPicPr>
            <a:picLocks noChangeAspect="1"/>
          </p:cNvPicPr>
          <p:nvPr/>
        </p:nvPicPr>
        <p:blipFill>
          <a:blip r:embed="rId2"/>
          <a:stretch>
            <a:fillRect/>
          </a:stretch>
        </p:blipFill>
        <p:spPr>
          <a:xfrm>
            <a:off x="5775960" y="1257300"/>
            <a:ext cx="5768340" cy="3844621"/>
          </a:xfrm>
          <a:prstGeom prst="roundRect">
            <a:avLst/>
          </a:prstGeom>
        </p:spPr>
      </p:pic>
    </p:spTree>
    <p:extLst>
      <p:ext uri="{BB962C8B-B14F-4D97-AF65-F5344CB8AC3E}">
        <p14:creationId xmlns:p14="http://schemas.microsoft.com/office/powerpoint/2010/main" val="3690090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C0901-2646-7B15-E7F0-A7FE436DC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D4065-98F4-5989-DB5F-A9B81939F596}"/>
              </a:ext>
            </a:extLst>
          </p:cNvPr>
          <p:cNvSpPr>
            <a:spLocks noGrp="1"/>
          </p:cNvSpPr>
          <p:nvPr>
            <p:ph type="title"/>
          </p:nvPr>
        </p:nvSpPr>
        <p:spPr/>
        <p:txBody>
          <a:bodyPr/>
          <a:lstStyle/>
          <a:p>
            <a:r>
              <a:rPr lang="en-US"/>
              <a:t>Stakeholder Identification</a:t>
            </a:r>
          </a:p>
        </p:txBody>
      </p:sp>
      <p:sp>
        <p:nvSpPr>
          <p:cNvPr id="3" name="Content Placeholder 2">
            <a:extLst>
              <a:ext uri="{FF2B5EF4-FFF2-40B4-BE49-F238E27FC236}">
                <a16:creationId xmlns:a16="http://schemas.microsoft.com/office/drawing/2014/main" id="{44BD1D57-F702-4BD4-2A05-0D99B02FA587}"/>
              </a:ext>
            </a:extLst>
          </p:cNvPr>
          <p:cNvSpPr>
            <a:spLocks noGrp="1"/>
          </p:cNvSpPr>
          <p:nvPr>
            <p:ph idx="1"/>
          </p:nvPr>
        </p:nvSpPr>
        <p:spPr/>
        <p:txBody>
          <a:bodyPr/>
          <a:lstStyle/>
          <a:p>
            <a:pPr algn="ctr"/>
            <a:r>
              <a:rPr kumimoji="0" lang="en-US" b="1" i="0" u="none" strike="noStrike" kern="1200" cap="none" spc="0" normalizeH="0" baseline="0" noProof="0">
                <a:ln>
                  <a:noFill/>
                </a:ln>
                <a:effectLst/>
                <a:uLnTx/>
                <a:uFillTx/>
                <a:latin typeface="Arial" panose="020B0604020202020204"/>
                <a:ea typeface="+mn-ea"/>
                <a:cs typeface="+mn-cs"/>
              </a:rPr>
              <a:t>Ryanair</a:t>
            </a:r>
            <a:r>
              <a:rPr kumimoji="0" lang="en-US" b="0" i="0" u="none" strike="noStrike" kern="1200" cap="none" spc="0" normalizeH="0" baseline="0" noProof="0">
                <a:ln>
                  <a:noFill/>
                </a:ln>
                <a:effectLst/>
                <a:uLnTx/>
                <a:uFillTx/>
                <a:latin typeface="Arial" panose="020B0604020202020204"/>
                <a:ea typeface="+mn-ea"/>
                <a:cs typeface="+mn-cs"/>
              </a:rPr>
              <a:t> is an Irish budget airline founded in 1984, headquartered in Swords, Dublin, Ireland, with its primary operational bases at Dublin and London Stansted airports. </a:t>
            </a:r>
            <a:endParaRPr kumimoji="0" lang="en-US" b="1" i="0" u="none" strike="noStrike" kern="1200" cap="none" spc="0" normalizeH="0" baseline="0" noProof="0">
              <a:ln>
                <a:noFill/>
              </a:ln>
              <a:effectLst/>
              <a:uLnTx/>
              <a:uFillTx/>
              <a:latin typeface="Arial" panose="020B0604020202020204"/>
              <a:ea typeface="+mn-ea"/>
              <a:cs typeface="+mn-cs"/>
            </a:endParaRPr>
          </a:p>
          <a:p>
            <a:endParaRPr lang="en-US"/>
          </a:p>
        </p:txBody>
      </p:sp>
      <p:sp>
        <p:nvSpPr>
          <p:cNvPr id="4" name="Text Placeholder 3">
            <a:extLst>
              <a:ext uri="{FF2B5EF4-FFF2-40B4-BE49-F238E27FC236}">
                <a16:creationId xmlns:a16="http://schemas.microsoft.com/office/drawing/2014/main" id="{B03C98DE-680A-E3A8-A971-FDFDD358E117}"/>
              </a:ext>
            </a:extLst>
          </p:cNvPr>
          <p:cNvSpPr>
            <a:spLocks noGrp="1"/>
          </p:cNvSpPr>
          <p:nvPr>
            <p:ph type="body" sz="quarter" idx="11"/>
          </p:nvPr>
        </p:nvSpPr>
        <p:spPr/>
        <p:txBody>
          <a:bodyPr/>
          <a:lstStyle/>
          <a:p>
            <a:r>
              <a:rPr lang="en-US"/>
              <a:t>Example</a:t>
            </a:r>
          </a:p>
        </p:txBody>
      </p:sp>
      <p:pic>
        <p:nvPicPr>
          <p:cNvPr id="5" name="Graphic 16">
            <a:extLst>
              <a:ext uri="{FF2B5EF4-FFF2-40B4-BE49-F238E27FC236}">
                <a16:creationId xmlns:a16="http://schemas.microsoft.com/office/drawing/2014/main" id="{B147D394-42B0-8D26-0D99-7EB21347C82F}"/>
              </a:ext>
            </a:extLst>
          </p:cNvPr>
          <p:cNvPicPr>
            <a:picLocks noChangeAspect="1"/>
          </p:cNvPicPr>
          <p:nvPr/>
        </p:nvPicPr>
        <p:blipFill rotWithShape="1">
          <a:blip>
            <a:extLst>
              <a:ext uri="{96DAC541-7B7A-43D3-8B79-37D633B846F1}">
                <asvg:svgBlip xmlns:asvg="http://schemas.microsoft.com/office/drawing/2016/SVG/main" r:embed="rId2"/>
              </a:ext>
            </a:extLst>
          </a:blip>
          <a:srcRect l="-374" t="30790" r="374" b="1650"/>
          <a:stretch/>
        </p:blipFill>
        <p:spPr>
          <a:xfrm>
            <a:off x="3419511" y="2137962"/>
            <a:ext cx="5571418" cy="2582075"/>
          </a:xfrm>
          <a:prstGeom prst="roundRect">
            <a:avLst/>
          </a:prstGeom>
        </p:spPr>
      </p:pic>
    </p:spTree>
    <p:extLst>
      <p:ext uri="{BB962C8B-B14F-4D97-AF65-F5344CB8AC3E}">
        <p14:creationId xmlns:p14="http://schemas.microsoft.com/office/powerpoint/2010/main" val="988710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E2F0-5AEA-B296-926A-357DD844A486}"/>
              </a:ext>
            </a:extLst>
          </p:cNvPr>
          <p:cNvSpPr>
            <a:spLocks noGrp="1"/>
          </p:cNvSpPr>
          <p:nvPr>
            <p:ph type="title"/>
          </p:nvPr>
        </p:nvSpPr>
        <p:spPr/>
        <p:txBody>
          <a:bodyPr/>
          <a:lstStyle/>
          <a:p>
            <a:r>
              <a:rPr lang="en-US"/>
              <a:t>Stakeholder Identification</a:t>
            </a:r>
          </a:p>
        </p:txBody>
      </p:sp>
      <p:sp>
        <p:nvSpPr>
          <p:cNvPr id="4" name="Content Placeholder 1">
            <a:extLst>
              <a:ext uri="{FF2B5EF4-FFF2-40B4-BE49-F238E27FC236}">
                <a16:creationId xmlns:a16="http://schemas.microsoft.com/office/drawing/2014/main" id="{B1955179-1278-D3EA-E693-18F77345696E}"/>
              </a:ext>
            </a:extLst>
          </p:cNvPr>
          <p:cNvSpPr txBox="1">
            <a:spLocks/>
          </p:cNvSpPr>
          <p:nvPr/>
        </p:nvSpPr>
        <p:spPr>
          <a:xfrm>
            <a:off x="828999" y="1242766"/>
            <a:ext cx="8724900" cy="665823"/>
          </a:xfrm>
          <a:prstGeom prst="rect">
            <a:avLst/>
          </a:prstGeom>
        </p:spPr>
        <p:txBody>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Who places requirements on your organization? </a:t>
            </a:r>
          </a:p>
          <a:p>
            <a:endParaRPr lang="en-US"/>
          </a:p>
        </p:txBody>
      </p:sp>
      <p:grpSp>
        <p:nvGrpSpPr>
          <p:cNvPr id="53" name="Group 52">
            <a:extLst>
              <a:ext uri="{FF2B5EF4-FFF2-40B4-BE49-F238E27FC236}">
                <a16:creationId xmlns:a16="http://schemas.microsoft.com/office/drawing/2014/main" id="{504EB047-80DA-CAEB-E1E2-9FAF844D1459}"/>
              </a:ext>
            </a:extLst>
          </p:cNvPr>
          <p:cNvGrpSpPr/>
          <p:nvPr/>
        </p:nvGrpSpPr>
        <p:grpSpPr>
          <a:xfrm>
            <a:off x="2690509" y="3199192"/>
            <a:ext cx="1351583" cy="815608"/>
            <a:chOff x="1065490" y="5324894"/>
            <a:chExt cx="1734391" cy="1048788"/>
          </a:xfrm>
        </p:grpSpPr>
        <p:sp>
          <p:nvSpPr>
            <p:cNvPr id="54" name="TextBox 53">
              <a:extLst>
                <a:ext uri="{FF2B5EF4-FFF2-40B4-BE49-F238E27FC236}">
                  <a16:creationId xmlns:a16="http://schemas.microsoft.com/office/drawing/2014/main" id="{A1EFFF9F-7B76-4C74-2EB8-B5DA6691D6EC}"/>
                </a:ext>
              </a:extLst>
            </p:cNvPr>
            <p:cNvSpPr txBox="1"/>
            <p:nvPr/>
          </p:nvSpPr>
          <p:spPr>
            <a:xfrm>
              <a:off x="1239715" y="5324894"/>
              <a:ext cx="1560166" cy="1048788"/>
            </a:xfrm>
            <a:prstGeom prst="rect">
              <a:avLst/>
            </a:prstGeom>
            <a:noFill/>
          </p:spPr>
          <p:txBody>
            <a:bodyPr wrap="square" rtlCol="0">
              <a:spAutoFit/>
            </a:bodyPr>
            <a:lstStyle/>
            <a:p>
              <a:pPr defTabSz="685800">
                <a:defRPr/>
              </a:pPr>
              <a:r>
                <a:rPr lang="en-US" sz="1200" kern="0">
                  <a:solidFill>
                    <a:srgbClr val="000000"/>
                  </a:solidFill>
                  <a:latin typeface="Arial" panose="020B0604020202020204" pitchFamily="34" charset="0"/>
                  <a:cs typeface="Arial" panose="020B0604020202020204" pitchFamily="34" charset="0"/>
                </a:rPr>
                <a:t>Prioritized</a:t>
              </a:r>
            </a:p>
            <a:p>
              <a:pPr defTabSz="685800">
                <a:defRPr/>
              </a:pPr>
              <a:endParaRPr lang="en-US" sz="1100" kern="0">
                <a:solidFill>
                  <a:srgbClr val="000000"/>
                </a:solidFill>
                <a:latin typeface="Arial" panose="020B0604020202020204" pitchFamily="34" charset="0"/>
                <a:cs typeface="Arial" panose="020B0604020202020204" pitchFamily="34" charset="0"/>
              </a:endParaRPr>
            </a:p>
            <a:p>
              <a:pPr defTabSz="685800">
                <a:defRPr/>
              </a:pPr>
              <a:endParaRPr lang="en-US" sz="1200" kern="0">
                <a:solidFill>
                  <a:srgbClr val="000000"/>
                </a:solidFill>
                <a:latin typeface="Arial" panose="020B0604020202020204" pitchFamily="34" charset="0"/>
                <a:cs typeface="Arial" panose="020B0604020202020204" pitchFamily="34" charset="0"/>
              </a:endParaRPr>
            </a:p>
            <a:p>
              <a:pPr defTabSz="685800">
                <a:defRPr/>
              </a:pPr>
              <a:r>
                <a:rPr lang="en-US" sz="1200" kern="0">
                  <a:solidFill>
                    <a:srgbClr val="000000"/>
                  </a:solidFill>
                  <a:latin typeface="Arial" panose="020B0604020202020204" pitchFamily="34" charset="0"/>
                  <a:cs typeface="Arial" panose="020B0604020202020204" pitchFamily="34" charset="0"/>
                </a:rPr>
                <a:t>Non-prioritized</a:t>
              </a:r>
            </a:p>
          </p:txBody>
        </p:sp>
        <p:sp>
          <p:nvSpPr>
            <p:cNvPr id="55" name="Oval 54">
              <a:extLst>
                <a:ext uri="{FF2B5EF4-FFF2-40B4-BE49-F238E27FC236}">
                  <a16:creationId xmlns:a16="http://schemas.microsoft.com/office/drawing/2014/main" id="{647B3EA5-B2DC-ED82-7984-23D8638A1A8D}"/>
                </a:ext>
              </a:extLst>
            </p:cNvPr>
            <p:cNvSpPr/>
            <p:nvPr/>
          </p:nvSpPr>
          <p:spPr>
            <a:xfrm>
              <a:off x="1065490" y="5424747"/>
              <a:ext cx="174225" cy="178241"/>
            </a:xfrm>
            <a:prstGeom prst="ellipse">
              <a:avLst/>
            </a:prstGeom>
            <a:solidFill>
              <a:srgbClr val="F7AA04"/>
            </a:solidFill>
            <a:ln w="10795" cap="flat" cmpd="sng" algn="ctr">
              <a:noFill/>
              <a:prstDash val="solid"/>
            </a:ln>
            <a:effectLst/>
          </p:spPr>
          <p:txBody>
            <a:bodyPr rtlCol="0" anchor="ctr"/>
            <a:lstStyle/>
            <a:p>
              <a:pPr algn="ctr" defTabSz="685800">
                <a:defRPr/>
              </a:pPr>
              <a:endParaRPr lang="en-US" sz="1350" kern="0">
                <a:solidFill>
                  <a:srgbClr val="FFFFFF"/>
                </a:solidFill>
                <a:latin typeface="Arial"/>
              </a:endParaRPr>
            </a:p>
          </p:txBody>
        </p:sp>
        <p:sp>
          <p:nvSpPr>
            <p:cNvPr id="56" name="Oval 55">
              <a:extLst>
                <a:ext uri="{FF2B5EF4-FFF2-40B4-BE49-F238E27FC236}">
                  <a16:creationId xmlns:a16="http://schemas.microsoft.com/office/drawing/2014/main" id="{9BC6991F-962E-5188-4F35-6B2A83F1C71F}"/>
                </a:ext>
              </a:extLst>
            </p:cNvPr>
            <p:cNvSpPr/>
            <p:nvPr/>
          </p:nvSpPr>
          <p:spPr>
            <a:xfrm>
              <a:off x="1065994" y="6113330"/>
              <a:ext cx="174225" cy="178241"/>
            </a:xfrm>
            <a:prstGeom prst="ellipse">
              <a:avLst/>
            </a:prstGeom>
            <a:solidFill>
              <a:srgbClr val="234F8A"/>
            </a:solidFill>
            <a:ln w="10795" cap="flat" cmpd="sng" algn="ctr">
              <a:solidFill>
                <a:srgbClr val="FFFFFF"/>
              </a:solidFill>
              <a:prstDash val="solid"/>
            </a:ln>
            <a:effectLst/>
          </p:spPr>
          <p:txBody>
            <a:bodyPr rtlCol="0" anchor="ctr"/>
            <a:lstStyle/>
            <a:p>
              <a:pPr algn="ctr" defTabSz="685800">
                <a:defRPr/>
              </a:pPr>
              <a:endParaRPr lang="en-US" sz="1350" kern="0">
                <a:solidFill>
                  <a:srgbClr val="FFFFFF"/>
                </a:solidFill>
                <a:latin typeface="Arial"/>
              </a:endParaRPr>
            </a:p>
          </p:txBody>
        </p:sp>
      </p:grpSp>
      <p:grpSp>
        <p:nvGrpSpPr>
          <p:cNvPr id="136" name="Group 135">
            <a:extLst>
              <a:ext uri="{FF2B5EF4-FFF2-40B4-BE49-F238E27FC236}">
                <a16:creationId xmlns:a16="http://schemas.microsoft.com/office/drawing/2014/main" id="{4CE05A3F-C6E9-1D6C-5526-1259B639B883}"/>
              </a:ext>
            </a:extLst>
          </p:cNvPr>
          <p:cNvGrpSpPr/>
          <p:nvPr/>
        </p:nvGrpSpPr>
        <p:grpSpPr>
          <a:xfrm>
            <a:off x="5870149" y="1126270"/>
            <a:ext cx="4776542" cy="4735149"/>
            <a:chOff x="4440970" y="1117874"/>
            <a:chExt cx="3791322" cy="3485116"/>
          </a:xfrm>
        </p:grpSpPr>
        <p:pic>
          <p:nvPicPr>
            <p:cNvPr id="137" name="Graphic 4">
              <a:extLst>
                <a:ext uri="{FF2B5EF4-FFF2-40B4-BE49-F238E27FC236}">
                  <a16:creationId xmlns:a16="http://schemas.microsoft.com/office/drawing/2014/main" id="{BFF11FED-566A-3F3B-6D53-3B77A5A71E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568414" flipH="1">
              <a:off x="4879917" y="3284491"/>
              <a:ext cx="961501" cy="940463"/>
            </a:xfrm>
            <a:prstGeom prst="rect">
              <a:avLst/>
            </a:prstGeom>
          </p:spPr>
        </p:pic>
        <p:grpSp>
          <p:nvGrpSpPr>
            <p:cNvPr id="138" name="Group 137">
              <a:extLst>
                <a:ext uri="{FF2B5EF4-FFF2-40B4-BE49-F238E27FC236}">
                  <a16:creationId xmlns:a16="http://schemas.microsoft.com/office/drawing/2014/main" id="{FE297982-17E0-F525-FCD1-5959D19F6D0B}"/>
                </a:ext>
              </a:extLst>
            </p:cNvPr>
            <p:cNvGrpSpPr/>
            <p:nvPr/>
          </p:nvGrpSpPr>
          <p:grpSpPr>
            <a:xfrm>
              <a:off x="4440970" y="1117874"/>
              <a:ext cx="3791322" cy="3485116"/>
              <a:chOff x="2172963" y="1137862"/>
              <a:chExt cx="5261705" cy="5052167"/>
            </a:xfrm>
          </p:grpSpPr>
          <p:cxnSp>
            <p:nvCxnSpPr>
              <p:cNvPr id="139" name="Straight Connector 138">
                <a:extLst>
                  <a:ext uri="{FF2B5EF4-FFF2-40B4-BE49-F238E27FC236}">
                    <a16:creationId xmlns:a16="http://schemas.microsoft.com/office/drawing/2014/main" id="{23146C12-EFAB-4C15-F92B-B223E7529EBA}"/>
                  </a:ext>
                </a:extLst>
              </p:cNvPr>
              <p:cNvCxnSpPr>
                <a:cxnSpLocks/>
              </p:cNvCxnSpPr>
              <p:nvPr/>
            </p:nvCxnSpPr>
            <p:spPr>
              <a:xfrm flipH="1">
                <a:off x="5480283" y="2847746"/>
                <a:ext cx="269999" cy="212727"/>
              </a:xfrm>
              <a:prstGeom prst="line">
                <a:avLst/>
              </a:prstGeom>
              <a:noFill/>
              <a:ln w="17145" cap="flat" cmpd="sng" algn="ctr">
                <a:solidFill>
                  <a:srgbClr val="971B2F">
                    <a:shade val="95000"/>
                    <a:alpha val="50000"/>
                    <a:satMod val="150000"/>
                  </a:srgbClr>
                </a:solidFill>
                <a:prstDash val="solid"/>
              </a:ln>
              <a:effectLst/>
            </p:spPr>
          </p:cxnSp>
          <p:cxnSp>
            <p:nvCxnSpPr>
              <p:cNvPr id="140" name="Straight Connector 139">
                <a:extLst>
                  <a:ext uri="{FF2B5EF4-FFF2-40B4-BE49-F238E27FC236}">
                    <a16:creationId xmlns:a16="http://schemas.microsoft.com/office/drawing/2014/main" id="{3C5F0FFC-901F-72F0-74D5-DB7324CB69C7}"/>
                  </a:ext>
                </a:extLst>
              </p:cNvPr>
              <p:cNvCxnSpPr>
                <a:cxnSpLocks/>
              </p:cNvCxnSpPr>
              <p:nvPr/>
            </p:nvCxnSpPr>
            <p:spPr>
              <a:xfrm flipH="1" flipV="1">
                <a:off x="5688044" y="3802959"/>
                <a:ext cx="609150" cy="12334"/>
              </a:xfrm>
              <a:prstGeom prst="line">
                <a:avLst/>
              </a:prstGeom>
              <a:noFill/>
              <a:ln w="17145" cap="flat" cmpd="sng" algn="ctr">
                <a:solidFill>
                  <a:srgbClr val="971B2F">
                    <a:shade val="95000"/>
                    <a:alpha val="50000"/>
                    <a:satMod val="150000"/>
                  </a:srgbClr>
                </a:solidFill>
                <a:prstDash val="solid"/>
              </a:ln>
              <a:effectLst/>
            </p:spPr>
          </p:cxnSp>
          <p:cxnSp>
            <p:nvCxnSpPr>
              <p:cNvPr id="141" name="Straight Connector 140">
                <a:extLst>
                  <a:ext uri="{FF2B5EF4-FFF2-40B4-BE49-F238E27FC236}">
                    <a16:creationId xmlns:a16="http://schemas.microsoft.com/office/drawing/2014/main" id="{5C11B2F6-6688-5B5A-FDD0-6A2696FDE5B8}"/>
                  </a:ext>
                </a:extLst>
              </p:cNvPr>
              <p:cNvCxnSpPr>
                <a:cxnSpLocks/>
              </p:cNvCxnSpPr>
              <p:nvPr/>
            </p:nvCxnSpPr>
            <p:spPr>
              <a:xfrm flipV="1">
                <a:off x="3468739" y="3802959"/>
                <a:ext cx="407259" cy="1"/>
              </a:xfrm>
              <a:prstGeom prst="line">
                <a:avLst/>
              </a:prstGeom>
              <a:noFill/>
              <a:ln w="17145" cap="flat" cmpd="sng" algn="ctr">
                <a:solidFill>
                  <a:srgbClr val="971B2F">
                    <a:shade val="95000"/>
                    <a:alpha val="50000"/>
                    <a:satMod val="150000"/>
                  </a:srgbClr>
                </a:solidFill>
                <a:prstDash val="solid"/>
              </a:ln>
              <a:effectLst/>
            </p:spPr>
          </p:cxnSp>
          <p:cxnSp>
            <p:nvCxnSpPr>
              <p:cNvPr id="142" name="Straight Connector 141">
                <a:extLst>
                  <a:ext uri="{FF2B5EF4-FFF2-40B4-BE49-F238E27FC236}">
                    <a16:creationId xmlns:a16="http://schemas.microsoft.com/office/drawing/2014/main" id="{D40BFA80-475A-EF86-0175-CFD496BBAEAE}"/>
                  </a:ext>
                </a:extLst>
              </p:cNvPr>
              <p:cNvCxnSpPr>
                <a:cxnSpLocks/>
              </p:cNvCxnSpPr>
              <p:nvPr/>
            </p:nvCxnSpPr>
            <p:spPr>
              <a:xfrm>
                <a:off x="4770080" y="2372311"/>
                <a:ext cx="0" cy="398278"/>
              </a:xfrm>
              <a:prstGeom prst="line">
                <a:avLst/>
              </a:prstGeom>
              <a:noFill/>
              <a:ln w="17145" cap="flat" cmpd="sng" algn="ctr">
                <a:solidFill>
                  <a:srgbClr val="971B2F">
                    <a:shade val="95000"/>
                    <a:alpha val="50000"/>
                    <a:satMod val="150000"/>
                  </a:srgbClr>
                </a:solidFill>
                <a:prstDash val="solid"/>
              </a:ln>
              <a:effectLst/>
            </p:spPr>
          </p:cxnSp>
          <p:cxnSp>
            <p:nvCxnSpPr>
              <p:cNvPr id="143" name="Straight Connector 142">
                <a:extLst>
                  <a:ext uri="{FF2B5EF4-FFF2-40B4-BE49-F238E27FC236}">
                    <a16:creationId xmlns:a16="http://schemas.microsoft.com/office/drawing/2014/main" id="{EF33F504-F29B-868F-CC89-30E0B0D53E70}"/>
                  </a:ext>
                </a:extLst>
              </p:cNvPr>
              <p:cNvCxnSpPr>
                <a:cxnSpLocks/>
              </p:cNvCxnSpPr>
              <p:nvPr/>
            </p:nvCxnSpPr>
            <p:spPr>
              <a:xfrm>
                <a:off x="3812348" y="2954710"/>
                <a:ext cx="282325" cy="217820"/>
              </a:xfrm>
              <a:prstGeom prst="line">
                <a:avLst/>
              </a:prstGeom>
              <a:noFill/>
              <a:ln w="17145" cap="flat" cmpd="sng" algn="ctr">
                <a:solidFill>
                  <a:srgbClr val="971B2F">
                    <a:shade val="95000"/>
                    <a:alpha val="50000"/>
                    <a:satMod val="150000"/>
                  </a:srgbClr>
                </a:solidFill>
                <a:prstDash val="solid"/>
              </a:ln>
              <a:effectLst/>
            </p:spPr>
          </p:cxnSp>
          <p:pic>
            <p:nvPicPr>
              <p:cNvPr id="144" name="Graphic 10">
                <a:extLst>
                  <a:ext uri="{FF2B5EF4-FFF2-40B4-BE49-F238E27FC236}">
                    <a16:creationId xmlns:a16="http://schemas.microsoft.com/office/drawing/2014/main" id="{DBF697AC-BF9C-0D2E-E8E8-1FEFB0E71D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5461822" y="1872674"/>
                <a:ext cx="1334398" cy="1363334"/>
              </a:xfrm>
              <a:prstGeom prst="rect">
                <a:avLst/>
              </a:prstGeom>
            </p:spPr>
          </p:pic>
          <p:pic>
            <p:nvPicPr>
              <p:cNvPr id="145" name="Graphic 22">
                <a:extLst>
                  <a:ext uri="{FF2B5EF4-FFF2-40B4-BE49-F238E27FC236}">
                    <a16:creationId xmlns:a16="http://schemas.microsoft.com/office/drawing/2014/main" id="{4B293565-95AC-1F69-9DC2-46C86559EC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48874" y="2761329"/>
                <a:ext cx="1846145" cy="1883836"/>
              </a:xfrm>
              <a:prstGeom prst="rect">
                <a:avLst/>
              </a:prstGeom>
            </p:spPr>
          </p:pic>
          <p:pic>
            <p:nvPicPr>
              <p:cNvPr id="146" name="Graphic 10">
                <a:extLst>
                  <a:ext uri="{FF2B5EF4-FFF2-40B4-BE49-F238E27FC236}">
                    <a16:creationId xmlns:a16="http://schemas.microsoft.com/office/drawing/2014/main" id="{F1894955-FAD5-ACF7-935C-5EAC13F0C7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651691" flipH="1">
                <a:off x="5997655" y="3054153"/>
                <a:ext cx="1334398" cy="1363334"/>
              </a:xfrm>
              <a:prstGeom prst="rect">
                <a:avLst/>
              </a:prstGeom>
            </p:spPr>
          </p:pic>
          <p:pic>
            <p:nvPicPr>
              <p:cNvPr id="147" name="Graphic 4">
                <a:extLst>
                  <a:ext uri="{FF2B5EF4-FFF2-40B4-BE49-F238E27FC236}">
                    <a16:creationId xmlns:a16="http://schemas.microsoft.com/office/drawing/2014/main" id="{2FE21482-0658-85B5-B6DF-8CE2546F5F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461822" y="4313724"/>
                <a:ext cx="1334398" cy="1363334"/>
              </a:xfrm>
              <a:prstGeom prst="rect">
                <a:avLst/>
              </a:prstGeom>
            </p:spPr>
          </p:pic>
          <p:pic>
            <p:nvPicPr>
              <p:cNvPr id="148" name="Graphic 4">
                <a:extLst>
                  <a:ext uri="{FF2B5EF4-FFF2-40B4-BE49-F238E27FC236}">
                    <a16:creationId xmlns:a16="http://schemas.microsoft.com/office/drawing/2014/main" id="{AA6C3E6F-04ED-FC6E-D4E7-546C172546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729184" flipH="1">
                <a:off x="4103178" y="4822358"/>
                <a:ext cx="1334398" cy="1363334"/>
              </a:xfrm>
              <a:prstGeom prst="rect">
                <a:avLst/>
              </a:prstGeom>
            </p:spPr>
          </p:pic>
          <p:pic>
            <p:nvPicPr>
              <p:cNvPr id="149" name="Graphic 148">
                <a:extLst>
                  <a:ext uri="{FF2B5EF4-FFF2-40B4-BE49-F238E27FC236}">
                    <a16:creationId xmlns:a16="http://schemas.microsoft.com/office/drawing/2014/main" id="{F61D9CC9-8694-8B0A-F46C-C42B71A6D2B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2722994" y="1872674"/>
                <a:ext cx="1334398" cy="1363334"/>
              </a:xfrm>
              <a:prstGeom prst="rect">
                <a:avLst/>
              </a:prstGeom>
            </p:spPr>
          </p:pic>
          <p:pic>
            <p:nvPicPr>
              <p:cNvPr id="150" name="Graphic 20">
                <a:extLst>
                  <a:ext uri="{FF2B5EF4-FFF2-40B4-BE49-F238E27FC236}">
                    <a16:creationId xmlns:a16="http://schemas.microsoft.com/office/drawing/2014/main" id="{253D0AF6-CFBA-1579-9F8A-74AE845D4A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8988770" flipH="1">
                <a:off x="2255588" y="3054153"/>
                <a:ext cx="1334398" cy="1363334"/>
              </a:xfrm>
              <a:prstGeom prst="rect">
                <a:avLst/>
              </a:prstGeom>
            </p:spPr>
          </p:pic>
          <p:pic>
            <p:nvPicPr>
              <p:cNvPr id="151" name="Graphic 26">
                <a:extLst>
                  <a:ext uri="{FF2B5EF4-FFF2-40B4-BE49-F238E27FC236}">
                    <a16:creationId xmlns:a16="http://schemas.microsoft.com/office/drawing/2014/main" id="{2CF1E93B-0F63-D2E7-83E0-97A28E969DF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0656" y="4100055"/>
                <a:ext cx="381000" cy="390525"/>
              </a:xfrm>
              <a:prstGeom prst="rect">
                <a:avLst/>
              </a:prstGeom>
            </p:spPr>
          </p:pic>
          <p:pic>
            <p:nvPicPr>
              <p:cNvPr id="152" name="Graphic 26">
                <a:extLst>
                  <a:ext uri="{FF2B5EF4-FFF2-40B4-BE49-F238E27FC236}">
                    <a16:creationId xmlns:a16="http://schemas.microsoft.com/office/drawing/2014/main" id="{8E16A30B-662A-7EC2-992A-711CFAD4C0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75688" y="4374726"/>
                <a:ext cx="381000" cy="390525"/>
              </a:xfrm>
              <a:prstGeom prst="rect">
                <a:avLst/>
              </a:prstGeom>
            </p:spPr>
          </p:pic>
          <p:pic>
            <p:nvPicPr>
              <p:cNvPr id="153" name="Graphic 18">
                <a:extLst>
                  <a:ext uri="{FF2B5EF4-FFF2-40B4-BE49-F238E27FC236}">
                    <a16:creationId xmlns:a16="http://schemas.microsoft.com/office/drawing/2014/main" id="{202DBF62-8035-5703-8C8C-476150DA4D0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8849284" flipH="1">
                <a:off x="4098989" y="1177320"/>
                <a:ext cx="1334398" cy="1363334"/>
              </a:xfrm>
              <a:prstGeom prst="rect">
                <a:avLst/>
              </a:prstGeom>
            </p:spPr>
          </p:pic>
          <p:sp>
            <p:nvSpPr>
              <p:cNvPr id="154" name="TextBox 153">
                <a:extLst>
                  <a:ext uri="{FF2B5EF4-FFF2-40B4-BE49-F238E27FC236}">
                    <a16:creationId xmlns:a16="http://schemas.microsoft.com/office/drawing/2014/main" id="{7F669B7B-189A-F4DD-4FB7-85B003AF98DD}"/>
                  </a:ext>
                </a:extLst>
              </p:cNvPr>
              <p:cNvSpPr txBox="1"/>
              <p:nvPr/>
            </p:nvSpPr>
            <p:spPr>
              <a:xfrm>
                <a:off x="4222686" y="1783388"/>
                <a:ext cx="1089808"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Customers</a:t>
                </a:r>
              </a:p>
            </p:txBody>
          </p:sp>
          <p:sp>
            <p:nvSpPr>
              <p:cNvPr id="155" name="TextBox 154">
                <a:extLst>
                  <a:ext uri="{FF2B5EF4-FFF2-40B4-BE49-F238E27FC236}">
                    <a16:creationId xmlns:a16="http://schemas.microsoft.com/office/drawing/2014/main" id="{FD9BCF7D-A189-BA92-6532-B41FD2603F0E}"/>
                  </a:ext>
                </a:extLst>
              </p:cNvPr>
              <p:cNvSpPr txBox="1"/>
              <p:nvPr/>
            </p:nvSpPr>
            <p:spPr>
              <a:xfrm>
                <a:off x="3016038" y="4742220"/>
                <a:ext cx="1089808"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Suppliers</a:t>
                </a:r>
              </a:p>
            </p:txBody>
          </p:sp>
          <p:sp>
            <p:nvSpPr>
              <p:cNvPr id="156" name="TextBox 155">
                <a:extLst>
                  <a:ext uri="{FF2B5EF4-FFF2-40B4-BE49-F238E27FC236}">
                    <a16:creationId xmlns:a16="http://schemas.microsoft.com/office/drawing/2014/main" id="{4C9ECD59-863C-5CB9-1AC1-E119C610C554}"/>
                  </a:ext>
                </a:extLst>
              </p:cNvPr>
              <p:cNvSpPr txBox="1"/>
              <p:nvPr/>
            </p:nvSpPr>
            <p:spPr>
              <a:xfrm>
                <a:off x="5472586" y="4733780"/>
                <a:ext cx="1089808"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Airports</a:t>
                </a:r>
              </a:p>
            </p:txBody>
          </p:sp>
          <p:sp>
            <p:nvSpPr>
              <p:cNvPr id="157" name="TextBox 156">
                <a:extLst>
                  <a:ext uri="{FF2B5EF4-FFF2-40B4-BE49-F238E27FC236}">
                    <a16:creationId xmlns:a16="http://schemas.microsoft.com/office/drawing/2014/main" id="{973147C2-E074-6B40-7A85-2EE96277B477}"/>
                  </a:ext>
                </a:extLst>
              </p:cNvPr>
              <p:cNvSpPr txBox="1"/>
              <p:nvPr/>
            </p:nvSpPr>
            <p:spPr>
              <a:xfrm>
                <a:off x="5451535" y="2472493"/>
                <a:ext cx="1211365"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Shareholders</a:t>
                </a:r>
              </a:p>
            </p:txBody>
          </p:sp>
          <p:sp>
            <p:nvSpPr>
              <p:cNvPr id="158" name="TextBox 157">
                <a:extLst>
                  <a:ext uri="{FF2B5EF4-FFF2-40B4-BE49-F238E27FC236}">
                    <a16:creationId xmlns:a16="http://schemas.microsoft.com/office/drawing/2014/main" id="{048D1CC8-2D3A-7337-E0A4-ACEE8C10A793}"/>
                  </a:ext>
                </a:extLst>
              </p:cNvPr>
              <p:cNvSpPr txBox="1"/>
              <p:nvPr/>
            </p:nvSpPr>
            <p:spPr>
              <a:xfrm>
                <a:off x="4242536" y="5164857"/>
                <a:ext cx="1089808"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Unions</a:t>
                </a:r>
              </a:p>
            </p:txBody>
          </p:sp>
          <p:sp>
            <p:nvSpPr>
              <p:cNvPr id="159" name="TextBox 158">
                <a:extLst>
                  <a:ext uri="{FF2B5EF4-FFF2-40B4-BE49-F238E27FC236}">
                    <a16:creationId xmlns:a16="http://schemas.microsoft.com/office/drawing/2014/main" id="{032DE5CD-EE6B-B9C6-4E8B-F9BBDB501662}"/>
                  </a:ext>
                </a:extLst>
              </p:cNvPr>
              <p:cNvSpPr txBox="1"/>
              <p:nvPr/>
            </p:nvSpPr>
            <p:spPr>
              <a:xfrm>
                <a:off x="2930030" y="2310553"/>
                <a:ext cx="1089808" cy="707536"/>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Employees (numerous groups)</a:t>
                </a:r>
              </a:p>
            </p:txBody>
          </p:sp>
          <p:sp>
            <p:nvSpPr>
              <p:cNvPr id="160" name="TextBox 159">
                <a:extLst>
                  <a:ext uri="{FF2B5EF4-FFF2-40B4-BE49-F238E27FC236}">
                    <a16:creationId xmlns:a16="http://schemas.microsoft.com/office/drawing/2014/main" id="{91497314-0C7D-7EA9-30DE-9E825A5FAADF}"/>
                  </a:ext>
                </a:extLst>
              </p:cNvPr>
              <p:cNvSpPr txBox="1"/>
              <p:nvPr/>
            </p:nvSpPr>
            <p:spPr>
              <a:xfrm>
                <a:off x="4567195" y="1137862"/>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1</a:t>
                </a:r>
              </a:p>
            </p:txBody>
          </p:sp>
          <p:sp>
            <p:nvSpPr>
              <p:cNvPr id="161" name="TextBox 160">
                <a:extLst>
                  <a:ext uri="{FF2B5EF4-FFF2-40B4-BE49-F238E27FC236}">
                    <a16:creationId xmlns:a16="http://schemas.microsoft.com/office/drawing/2014/main" id="{850DAC60-C1B9-73F4-2809-02B648473DD7}"/>
                  </a:ext>
                </a:extLst>
              </p:cNvPr>
              <p:cNvSpPr txBox="1"/>
              <p:nvPr/>
            </p:nvSpPr>
            <p:spPr>
              <a:xfrm>
                <a:off x="2777084" y="2009909"/>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2</a:t>
                </a:r>
              </a:p>
            </p:txBody>
          </p:sp>
          <p:sp>
            <p:nvSpPr>
              <p:cNvPr id="162" name="TextBox 161">
                <a:extLst>
                  <a:ext uri="{FF2B5EF4-FFF2-40B4-BE49-F238E27FC236}">
                    <a16:creationId xmlns:a16="http://schemas.microsoft.com/office/drawing/2014/main" id="{7BAC3536-76A1-8741-98AA-FFD4DEB39691}"/>
                  </a:ext>
                </a:extLst>
              </p:cNvPr>
              <p:cNvSpPr txBox="1"/>
              <p:nvPr/>
            </p:nvSpPr>
            <p:spPr>
              <a:xfrm>
                <a:off x="6366884" y="1996211"/>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3</a:t>
                </a:r>
              </a:p>
            </p:txBody>
          </p:sp>
          <p:sp>
            <p:nvSpPr>
              <p:cNvPr id="163" name="TextBox 162">
                <a:extLst>
                  <a:ext uri="{FF2B5EF4-FFF2-40B4-BE49-F238E27FC236}">
                    <a16:creationId xmlns:a16="http://schemas.microsoft.com/office/drawing/2014/main" id="{0BA66373-5E63-395D-890E-A46FC011316B}"/>
                  </a:ext>
                </a:extLst>
              </p:cNvPr>
              <p:cNvSpPr txBox="1"/>
              <p:nvPr/>
            </p:nvSpPr>
            <p:spPr>
              <a:xfrm>
                <a:off x="2172963" y="3599306"/>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4</a:t>
                </a:r>
              </a:p>
            </p:txBody>
          </p:sp>
          <p:sp>
            <p:nvSpPr>
              <p:cNvPr id="164" name="TextBox 163">
                <a:extLst>
                  <a:ext uri="{FF2B5EF4-FFF2-40B4-BE49-F238E27FC236}">
                    <a16:creationId xmlns:a16="http://schemas.microsoft.com/office/drawing/2014/main" id="{9E57E109-200E-B156-E19B-AC25392C3FF2}"/>
                  </a:ext>
                </a:extLst>
              </p:cNvPr>
              <p:cNvSpPr txBox="1"/>
              <p:nvPr/>
            </p:nvSpPr>
            <p:spPr>
              <a:xfrm>
                <a:off x="7053667" y="3591083"/>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5</a:t>
                </a:r>
              </a:p>
            </p:txBody>
          </p:sp>
          <p:sp>
            <p:nvSpPr>
              <p:cNvPr id="165" name="TextBox 164">
                <a:extLst>
                  <a:ext uri="{FF2B5EF4-FFF2-40B4-BE49-F238E27FC236}">
                    <a16:creationId xmlns:a16="http://schemas.microsoft.com/office/drawing/2014/main" id="{E06C3528-51F3-71AF-90A6-8B53CAFF1758}"/>
                  </a:ext>
                </a:extLst>
              </p:cNvPr>
              <p:cNvSpPr txBox="1"/>
              <p:nvPr/>
            </p:nvSpPr>
            <p:spPr>
              <a:xfrm>
                <a:off x="2431905" y="3560844"/>
                <a:ext cx="1307062"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Government</a:t>
                </a:r>
              </a:p>
            </p:txBody>
          </p:sp>
          <p:sp>
            <p:nvSpPr>
              <p:cNvPr id="166" name="TextBox 165">
                <a:extLst>
                  <a:ext uri="{FF2B5EF4-FFF2-40B4-BE49-F238E27FC236}">
                    <a16:creationId xmlns:a16="http://schemas.microsoft.com/office/drawing/2014/main" id="{F8129C47-5200-5FC6-C37C-E05E02A71384}"/>
                  </a:ext>
                </a:extLst>
              </p:cNvPr>
              <p:cNvSpPr txBox="1"/>
              <p:nvPr/>
            </p:nvSpPr>
            <p:spPr>
              <a:xfrm>
                <a:off x="5974138" y="3547516"/>
                <a:ext cx="1089808" cy="317893"/>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Manager</a:t>
                </a:r>
              </a:p>
            </p:txBody>
          </p:sp>
          <p:pic>
            <p:nvPicPr>
              <p:cNvPr id="167" name="Graphic 26">
                <a:extLst>
                  <a:ext uri="{FF2B5EF4-FFF2-40B4-BE49-F238E27FC236}">
                    <a16:creationId xmlns:a16="http://schemas.microsoft.com/office/drawing/2014/main" id="{4D85F372-D2BB-00E9-2D19-D07746F364A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47636" y="4079155"/>
                <a:ext cx="381000" cy="390525"/>
              </a:xfrm>
              <a:prstGeom prst="rect">
                <a:avLst/>
              </a:prstGeom>
            </p:spPr>
          </p:pic>
          <p:cxnSp>
            <p:nvCxnSpPr>
              <p:cNvPr id="168" name="Straight Connector 167">
                <a:extLst>
                  <a:ext uri="{FF2B5EF4-FFF2-40B4-BE49-F238E27FC236}">
                    <a16:creationId xmlns:a16="http://schemas.microsoft.com/office/drawing/2014/main" id="{143EBC54-61AE-7CBA-3FCB-EA211BB93D35}"/>
                  </a:ext>
                </a:extLst>
              </p:cNvPr>
              <p:cNvCxnSpPr>
                <a:cxnSpLocks/>
              </p:cNvCxnSpPr>
              <p:nvPr/>
            </p:nvCxnSpPr>
            <p:spPr>
              <a:xfrm flipH="1">
                <a:off x="4757695" y="4622048"/>
                <a:ext cx="1476" cy="430556"/>
              </a:xfrm>
              <a:prstGeom prst="line">
                <a:avLst/>
              </a:prstGeom>
              <a:solidFill>
                <a:srgbClr val="7BA6DE">
                  <a:lumMod val="50000"/>
                </a:srgbClr>
              </a:solidFill>
              <a:ln w="17145" cap="flat" cmpd="sng" algn="ctr">
                <a:solidFill>
                  <a:srgbClr val="7BA6DE">
                    <a:lumMod val="50000"/>
                  </a:srgbClr>
                </a:solidFill>
                <a:prstDash val="solid"/>
              </a:ln>
              <a:effectLst/>
            </p:spPr>
          </p:cxnSp>
          <p:cxnSp>
            <p:nvCxnSpPr>
              <p:cNvPr id="169" name="Straight Connector 168">
                <a:extLst>
                  <a:ext uri="{FF2B5EF4-FFF2-40B4-BE49-F238E27FC236}">
                    <a16:creationId xmlns:a16="http://schemas.microsoft.com/office/drawing/2014/main" id="{F05DDDFD-D19D-3E53-5F8D-70AF4B33A83A}"/>
                  </a:ext>
                </a:extLst>
              </p:cNvPr>
              <p:cNvCxnSpPr>
                <a:cxnSpLocks/>
              </p:cNvCxnSpPr>
              <p:nvPr/>
            </p:nvCxnSpPr>
            <p:spPr>
              <a:xfrm>
                <a:off x="5509848" y="4378848"/>
                <a:ext cx="337286" cy="346649"/>
              </a:xfrm>
              <a:prstGeom prst="line">
                <a:avLst/>
              </a:prstGeom>
              <a:solidFill>
                <a:srgbClr val="7BA6DE">
                  <a:lumMod val="50000"/>
                </a:srgbClr>
              </a:solidFill>
              <a:ln w="17145" cap="flat" cmpd="sng" algn="ctr">
                <a:solidFill>
                  <a:srgbClr val="7BA6DE">
                    <a:lumMod val="50000"/>
                  </a:srgbClr>
                </a:solidFill>
                <a:prstDash val="solid"/>
              </a:ln>
              <a:effectLst/>
            </p:spPr>
          </p:cxnSp>
          <p:pic>
            <p:nvPicPr>
              <p:cNvPr id="170" name="Graphic 16">
                <a:extLst>
                  <a:ext uri="{FF2B5EF4-FFF2-40B4-BE49-F238E27FC236}">
                    <a16:creationId xmlns:a16="http://schemas.microsoft.com/office/drawing/2014/main" id="{9361DF3E-2E1A-AC12-7EC7-86BC3E9C2CB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942726" y="2952109"/>
                <a:ext cx="393192" cy="393192"/>
              </a:xfrm>
              <a:prstGeom prst="rect">
                <a:avLst/>
              </a:prstGeom>
            </p:spPr>
          </p:pic>
          <p:pic>
            <p:nvPicPr>
              <p:cNvPr id="171" name="Graphic 16">
                <a:extLst>
                  <a:ext uri="{FF2B5EF4-FFF2-40B4-BE49-F238E27FC236}">
                    <a16:creationId xmlns:a16="http://schemas.microsoft.com/office/drawing/2014/main" id="{E01B5D7B-1F9D-44CF-0903-F13744EC2E1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741668" y="3592876"/>
                <a:ext cx="393192" cy="393192"/>
              </a:xfrm>
              <a:prstGeom prst="rect">
                <a:avLst/>
              </a:prstGeom>
            </p:spPr>
          </p:pic>
          <p:pic>
            <p:nvPicPr>
              <p:cNvPr id="172" name="Graphic 16">
                <a:extLst>
                  <a:ext uri="{FF2B5EF4-FFF2-40B4-BE49-F238E27FC236}">
                    <a16:creationId xmlns:a16="http://schemas.microsoft.com/office/drawing/2014/main" id="{8679DA69-A0AC-CF39-AC51-95B6B44F39B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568181" y="2669400"/>
                <a:ext cx="393192" cy="393192"/>
              </a:xfrm>
              <a:prstGeom prst="rect">
                <a:avLst/>
              </a:prstGeom>
            </p:spPr>
          </p:pic>
          <p:pic>
            <p:nvPicPr>
              <p:cNvPr id="173" name="Graphic 16">
                <a:extLst>
                  <a:ext uri="{FF2B5EF4-FFF2-40B4-BE49-F238E27FC236}">
                    <a16:creationId xmlns:a16="http://schemas.microsoft.com/office/drawing/2014/main" id="{62A2586E-B761-03C3-026B-F48F12F3A7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05056" y="2952474"/>
                <a:ext cx="393192" cy="393192"/>
              </a:xfrm>
              <a:prstGeom prst="rect">
                <a:avLst/>
              </a:prstGeom>
            </p:spPr>
          </p:pic>
          <p:pic>
            <p:nvPicPr>
              <p:cNvPr id="174" name="Graphic 16">
                <a:extLst>
                  <a:ext uri="{FF2B5EF4-FFF2-40B4-BE49-F238E27FC236}">
                    <a16:creationId xmlns:a16="http://schemas.microsoft.com/office/drawing/2014/main" id="{0AD3D87E-9670-A2FA-A7E7-9DD03B7736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409406" y="3600912"/>
                <a:ext cx="393192" cy="393192"/>
              </a:xfrm>
              <a:prstGeom prst="rect">
                <a:avLst/>
              </a:prstGeom>
            </p:spPr>
          </p:pic>
          <p:sp>
            <p:nvSpPr>
              <p:cNvPr id="175" name="TextBox 174">
                <a:extLst>
                  <a:ext uri="{FF2B5EF4-FFF2-40B4-BE49-F238E27FC236}">
                    <a16:creationId xmlns:a16="http://schemas.microsoft.com/office/drawing/2014/main" id="{CD3C6C1B-BD45-35F0-6CA2-00DBABAD7473}"/>
                  </a:ext>
                </a:extLst>
              </p:cNvPr>
              <p:cNvSpPr txBox="1"/>
              <p:nvPr/>
            </p:nvSpPr>
            <p:spPr>
              <a:xfrm>
                <a:off x="6346360" y="5214331"/>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 </a:t>
                </a:r>
              </a:p>
            </p:txBody>
          </p:sp>
          <p:sp>
            <p:nvSpPr>
              <p:cNvPr id="176" name="TextBox 175">
                <a:extLst>
                  <a:ext uri="{FF2B5EF4-FFF2-40B4-BE49-F238E27FC236}">
                    <a16:creationId xmlns:a16="http://schemas.microsoft.com/office/drawing/2014/main" id="{900E073D-97EB-717A-6B77-9F70373F80B6}"/>
                  </a:ext>
                </a:extLst>
              </p:cNvPr>
              <p:cNvSpPr txBox="1"/>
              <p:nvPr/>
            </p:nvSpPr>
            <p:spPr>
              <a:xfrm>
                <a:off x="4577091" y="5875569"/>
                <a:ext cx="381001" cy="314460"/>
              </a:xfrm>
              <a:prstGeom prst="rect">
                <a:avLst/>
              </a:prstGeom>
              <a:noFill/>
            </p:spPr>
            <p:txBody>
              <a:bodyPr wrap="square" rtlCol="0">
                <a:spAutoFit/>
              </a:bodyPr>
              <a:lstStyle/>
              <a:p>
                <a:pPr algn="ctr" defTabSz="685800">
                  <a:defRPr/>
                </a:pPr>
                <a:r>
                  <a:rPr lang="en-US" sz="1000" kern="0">
                    <a:solidFill>
                      <a:srgbClr val="FFFFFF"/>
                    </a:solidFill>
                    <a:latin typeface="Arial" panose="020B0604020202020204" pitchFamily="34" charset="0"/>
                    <a:cs typeface="Arial" panose="020B0604020202020204" pitchFamily="34" charset="0"/>
                  </a:rPr>
                  <a:t> </a:t>
                </a:r>
              </a:p>
            </p:txBody>
          </p:sp>
          <p:pic>
            <p:nvPicPr>
              <p:cNvPr id="177" name="Picture 176" descr="A picture containing sky&#10;&#10;Description automatically generated">
                <a:extLst>
                  <a:ext uri="{FF2B5EF4-FFF2-40B4-BE49-F238E27FC236}">
                    <a16:creationId xmlns:a16="http://schemas.microsoft.com/office/drawing/2014/main" id="{81C16DDF-8E94-0953-9E05-686C9321345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065112" y="3645211"/>
                <a:ext cx="1445018" cy="271038"/>
              </a:xfrm>
              <a:prstGeom prst="rect">
                <a:avLst/>
              </a:prstGeom>
            </p:spPr>
          </p:pic>
        </p:grpSp>
      </p:grpSp>
      <p:sp>
        <p:nvSpPr>
          <p:cNvPr id="178" name="Text Placeholder 3">
            <a:extLst>
              <a:ext uri="{FF2B5EF4-FFF2-40B4-BE49-F238E27FC236}">
                <a16:creationId xmlns:a16="http://schemas.microsoft.com/office/drawing/2014/main" id="{9573C9D1-7FE8-DA9E-27C6-7436D276ED4D}"/>
              </a:ext>
            </a:extLst>
          </p:cNvPr>
          <p:cNvSpPr>
            <a:spLocks noGrp="1"/>
          </p:cNvSpPr>
          <p:nvPr>
            <p:ph type="body" sz="quarter" idx="11"/>
          </p:nvPr>
        </p:nvSpPr>
        <p:spPr>
          <a:xfrm>
            <a:off x="876300" y="685800"/>
            <a:ext cx="10668000" cy="423863"/>
          </a:xfrm>
        </p:spPr>
        <p:txBody>
          <a:bodyPr/>
          <a:lstStyle/>
          <a:p>
            <a:r>
              <a:rPr lang="en-US"/>
              <a:t>Example</a:t>
            </a:r>
          </a:p>
        </p:txBody>
      </p:sp>
      <p:pic>
        <p:nvPicPr>
          <p:cNvPr id="180" name="Picture 179" descr="A picture containing sky&#10;&#10;Description automatically generated">
            <a:extLst>
              <a:ext uri="{FF2B5EF4-FFF2-40B4-BE49-F238E27FC236}">
                <a16:creationId xmlns:a16="http://schemas.microsoft.com/office/drawing/2014/main" id="{57D174AE-6C6A-D6F1-88A2-408B3A6055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84234" y="763034"/>
            <a:ext cx="1431466" cy="2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913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C2CA-6BBD-98A9-BF03-5384E94CD4D4}"/>
              </a:ext>
            </a:extLst>
          </p:cNvPr>
          <p:cNvSpPr>
            <a:spLocks noGrp="1"/>
          </p:cNvSpPr>
          <p:nvPr>
            <p:ph type="title"/>
          </p:nvPr>
        </p:nvSpPr>
        <p:spPr/>
        <p:txBody>
          <a:bodyPr/>
          <a:lstStyle/>
          <a:p>
            <a:r>
              <a:rPr lang="en-US"/>
              <a:t>Stakeholder Requirements</a:t>
            </a:r>
          </a:p>
        </p:txBody>
      </p:sp>
      <p:graphicFrame>
        <p:nvGraphicFramePr>
          <p:cNvPr id="4" name="Group 21">
            <a:extLst>
              <a:ext uri="{FF2B5EF4-FFF2-40B4-BE49-F238E27FC236}">
                <a16:creationId xmlns:a16="http://schemas.microsoft.com/office/drawing/2014/main" id="{FA8D338E-6A6C-BDEF-AF14-C064C702F226}"/>
              </a:ext>
            </a:extLst>
          </p:cNvPr>
          <p:cNvGraphicFramePr>
            <a:graphicFrameLocks/>
          </p:cNvGraphicFramePr>
          <p:nvPr>
            <p:extLst>
              <p:ext uri="{D42A27DB-BD31-4B8C-83A1-F6EECF244321}">
                <p14:modId xmlns:p14="http://schemas.microsoft.com/office/powerpoint/2010/main" val="2876408889"/>
              </p:ext>
            </p:extLst>
          </p:nvPr>
        </p:nvGraphicFramePr>
        <p:xfrm>
          <a:off x="907388" y="1257300"/>
          <a:ext cx="6706042" cy="3719127"/>
        </p:xfrm>
        <a:graphic>
          <a:graphicData uri="http://schemas.openxmlformats.org/drawingml/2006/table">
            <a:tbl>
              <a:tblPr firstRow="1" firstCol="1"/>
              <a:tblGrid>
                <a:gridCol w="1565740">
                  <a:extLst>
                    <a:ext uri="{9D8B030D-6E8A-4147-A177-3AD203B41FA5}">
                      <a16:colId xmlns:a16="http://schemas.microsoft.com/office/drawing/2014/main" val="20000"/>
                    </a:ext>
                  </a:extLst>
                </a:gridCol>
                <a:gridCol w="5140302">
                  <a:extLst>
                    <a:ext uri="{9D8B030D-6E8A-4147-A177-3AD203B41FA5}">
                      <a16:colId xmlns:a16="http://schemas.microsoft.com/office/drawing/2014/main" val="20001"/>
                    </a:ext>
                  </a:extLst>
                </a:gridCol>
              </a:tblGrid>
              <a:tr h="440534">
                <a:tc>
                  <a:txBody>
                    <a:bodyPr/>
                    <a:lstStyle/>
                    <a:p>
                      <a:pPr marL="0" marR="0" lvl="0" indent="0" algn="ctr" defTabSz="974725" rtl="0" eaLnBrk="1" fontAlgn="base" latinLnBrk="0" hangingPunct="1">
                        <a:lnSpc>
                          <a:spcPct val="100000"/>
                        </a:lnSpc>
                        <a:spcBef>
                          <a:spcPct val="50000"/>
                        </a:spcBef>
                        <a:spcAft>
                          <a:spcPct val="50000"/>
                        </a:spcAft>
                        <a:buClrTx/>
                        <a:buSzTx/>
                        <a:buFontTx/>
                        <a:buNone/>
                        <a:tabLst/>
                      </a:pPr>
                      <a:r>
                        <a:rPr kumimoji="0" lang="en-US" sz="1600" b="1" i="0" u="none" strike="noStrike" cap="none" normalizeH="0" baseline="0">
                          <a:ln>
                            <a:noFill/>
                          </a:ln>
                          <a:solidFill>
                            <a:schemeClr val="bg1"/>
                          </a:solidFill>
                          <a:effectLst/>
                          <a:latin typeface="Arial"/>
                          <a:cs typeface="Arial"/>
                        </a:rPr>
                        <a:t>Stakeholder</a:t>
                      </a: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50000"/>
                        </a:spcBef>
                        <a:spcAft>
                          <a:spcPct val="50000"/>
                        </a:spcAft>
                        <a:buClrTx/>
                        <a:buSzTx/>
                        <a:buFontTx/>
                        <a:buNone/>
                        <a:tabLst/>
                      </a:pPr>
                      <a:r>
                        <a:rPr kumimoji="0" lang="en-US" sz="1600" b="1" i="0" u="none" strike="noStrike" cap="none" normalizeH="0" baseline="0">
                          <a:ln>
                            <a:noFill/>
                          </a:ln>
                          <a:solidFill>
                            <a:schemeClr val="bg1"/>
                          </a:solidFill>
                          <a:effectLst/>
                          <a:latin typeface="Arial"/>
                          <a:cs typeface="Arial"/>
                        </a:rPr>
                        <a:t>Specific, Prioritized Requirements</a:t>
                      </a: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268416">
                <a:tc>
                  <a:txBody>
                    <a:bodyPr/>
                    <a:lstStyle>
                      <a:lvl1pPr marL="0" algn="l" defTabSz="974725" rtl="0" eaLnBrk="0" latinLnBrk="0" hangingPunct="0">
                        <a:spcBef>
                          <a:spcPct val="20000"/>
                        </a:spcBef>
                        <a:defRPr sz="2000" kern="1200">
                          <a:solidFill>
                            <a:schemeClr val="bg1"/>
                          </a:solidFill>
                          <a:latin typeface="Arial" pitchFamily="34" charset="0"/>
                          <a:ea typeface="ＭＳ Ｐゴシック" pitchFamily="34" charset="-128"/>
                        </a:defRPr>
                      </a:lvl1pPr>
                      <a:lvl2pPr marL="742950" indent="-285750" algn="l" defTabSz="974725" rtl="0" eaLnBrk="0" latinLnBrk="0" hangingPunct="0">
                        <a:spcBef>
                          <a:spcPct val="20000"/>
                        </a:spcBef>
                        <a:buClr>
                          <a:srgbClr val="FF0000"/>
                        </a:buClr>
                        <a:buFont typeface="Wingdings" pitchFamily="2" charset="2"/>
                        <a:defRPr sz="1800" kern="1200">
                          <a:solidFill>
                            <a:srgbClr val="EAEAEA"/>
                          </a:solidFill>
                          <a:latin typeface="Arial" pitchFamily="34" charset="0"/>
                          <a:ea typeface="ＭＳ Ｐゴシック" pitchFamily="34" charset="-128"/>
                        </a:defRPr>
                      </a:lvl2pPr>
                      <a:lvl3pPr marL="1143000" indent="-228600" algn="l" defTabSz="974725" rtl="0" eaLnBrk="0" latinLnBrk="0" hangingPunct="0">
                        <a:spcBef>
                          <a:spcPct val="20000"/>
                        </a:spcBef>
                        <a:buClr>
                          <a:srgbClr val="0066FF"/>
                        </a:buClr>
                        <a:buFont typeface="Wingdings 3" pitchFamily="18" charset="2"/>
                        <a:defRPr sz="1400" kern="1200">
                          <a:solidFill>
                            <a:schemeClr val="bg1"/>
                          </a:solidFill>
                          <a:latin typeface="Arial" pitchFamily="34" charset="0"/>
                          <a:ea typeface="ＭＳ Ｐゴシック" pitchFamily="34" charset="-128"/>
                        </a:defRPr>
                      </a:lvl3pPr>
                      <a:lvl4pPr marL="16002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4pPr>
                      <a:lvl5pPr marL="20574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5pPr>
                      <a:lvl6pPr marL="25146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6pPr>
                      <a:lvl7pPr marL="29718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7pPr>
                      <a:lvl8pPr marL="34290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8pPr>
                      <a:lvl9pPr marL="38862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9pPr>
                    </a:lstStyle>
                    <a:p>
                      <a:pPr marL="0" marR="0" lvl="0" indent="0" algn="ctr" defTabSz="974725" rtl="0" eaLnBrk="1" fontAlgn="base" latinLnBrk="0" hangingPunct="1">
                        <a:lnSpc>
                          <a:spcPct val="100000"/>
                        </a:lnSpc>
                        <a:spcBef>
                          <a:spcPct val="20000"/>
                        </a:spcBef>
                        <a:spcAft>
                          <a:spcPct val="0"/>
                        </a:spcAft>
                        <a:buClrTx/>
                        <a:buSzTx/>
                        <a:buFontTx/>
                        <a:buNone/>
                        <a:tabLst/>
                      </a:pPr>
                      <a:endParaRPr kumimoji="0" lang="en-US" altLang="en-US" sz="1600" b="1" u="none" strike="noStrike" cap="none" normalizeH="0" baseline="0">
                        <a:ln>
                          <a:noFill/>
                        </a:ln>
                        <a:solidFill>
                          <a:schemeClr val="tx1"/>
                        </a:solidFill>
                        <a:effectLst/>
                      </a:endParaRPr>
                    </a:p>
                    <a:p>
                      <a:pPr marL="0" marR="0" lvl="0" indent="0" algn="ctr" defTabSz="974725" rtl="0" eaLnBrk="1" fontAlgn="base" latinLnBrk="0" hangingPunct="1">
                        <a:lnSpc>
                          <a:spcPct val="100000"/>
                        </a:lnSpc>
                        <a:spcBef>
                          <a:spcPct val="20000"/>
                        </a:spcBef>
                        <a:spcAft>
                          <a:spcPct val="0"/>
                        </a:spcAft>
                        <a:buClrTx/>
                        <a:buSzTx/>
                        <a:buFontTx/>
                        <a:buNone/>
                        <a:tabLst/>
                      </a:pPr>
                      <a:endParaRPr kumimoji="0" lang="en-US" altLang="en-US" sz="1600" b="1" u="none" strike="noStrike" cap="none" normalizeH="0" baseline="0">
                        <a:ln>
                          <a:noFill/>
                        </a:ln>
                        <a:solidFill>
                          <a:schemeClr val="tx1"/>
                        </a:solidFill>
                        <a:effectLst/>
                      </a:endParaRPr>
                    </a:p>
                    <a:p>
                      <a:pPr marL="0" marR="0" lvl="0" indent="0" algn="ctr" defTabSz="974725" rtl="0" eaLnBrk="1" fontAlgn="base" latinLnBrk="0" hangingPunct="1">
                        <a:lnSpc>
                          <a:spcPct val="100000"/>
                        </a:lnSpc>
                        <a:spcBef>
                          <a:spcPct val="20000"/>
                        </a:spcBef>
                        <a:spcAft>
                          <a:spcPct val="0"/>
                        </a:spcAft>
                        <a:buClrTx/>
                        <a:buSzTx/>
                        <a:buFontTx/>
                        <a:buNone/>
                        <a:tabLst/>
                      </a:pPr>
                      <a:endParaRPr kumimoji="0" lang="en-US" altLang="en-US" sz="1600" b="1" u="none" strike="noStrike" cap="none" normalizeH="0" baseline="0">
                        <a:ln>
                          <a:noFill/>
                        </a:ln>
                        <a:solidFill>
                          <a:schemeClr val="tx1"/>
                        </a:solidFill>
                        <a:effectLst/>
                      </a:endParaRPr>
                    </a:p>
                    <a:p>
                      <a:pPr marL="0" marR="0" lvl="0" indent="0" algn="ctr" defTabSz="974725" rtl="0" eaLnBrk="1" fontAlgn="base" latinLnBrk="0" hangingPunct="1">
                        <a:lnSpc>
                          <a:spcPct val="100000"/>
                        </a:lnSpc>
                        <a:spcBef>
                          <a:spcPct val="20000"/>
                        </a:spcBef>
                        <a:spcAft>
                          <a:spcPct val="0"/>
                        </a:spcAft>
                        <a:buClrTx/>
                        <a:buSzTx/>
                        <a:buFontTx/>
                        <a:buNone/>
                        <a:tabLst/>
                      </a:pPr>
                      <a:r>
                        <a:rPr kumimoji="0" lang="en-US" altLang="en-US" sz="1600" b="1" u="none" strike="noStrike" cap="none" normalizeH="0" baseline="0">
                          <a:ln>
                            <a:noFill/>
                          </a:ln>
                          <a:solidFill>
                            <a:schemeClr val="tx1"/>
                          </a:solidFill>
                          <a:effectLst/>
                        </a:rPr>
                        <a:t>Customers</a:t>
                      </a:r>
                      <a:endParaRPr kumimoji="0" lang="en-US" altLang="en-US" sz="1600" b="1" i="0" u="none" strike="noStrike" cap="none" normalizeH="0" baseline="0">
                        <a:ln>
                          <a:noFill/>
                        </a:ln>
                        <a:solidFill>
                          <a:schemeClr val="tx1"/>
                        </a:solidFill>
                        <a:effectLst/>
                        <a:latin typeface="Arial" pitchFamily="34" charset="0"/>
                        <a:ea typeface="ＭＳ Ｐゴシック" pitchFamily="34" charset="-128"/>
                      </a:endParaRPr>
                    </a:p>
                  </a:txBody>
                  <a:tcPr marL="34280" marR="34280" marT="34273" marB="3427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lvl1pPr marL="381000" indent="-320675" algn="l" defTabSz="974725" rtl="0" eaLnBrk="0" latinLnBrk="0" hangingPunct="0">
                        <a:spcBef>
                          <a:spcPct val="20000"/>
                        </a:spcBef>
                        <a:defRPr sz="2000" kern="1200">
                          <a:solidFill>
                            <a:schemeClr val="bg1"/>
                          </a:solidFill>
                          <a:latin typeface="Arial" pitchFamily="34" charset="0"/>
                          <a:ea typeface="ＭＳ Ｐゴシック" pitchFamily="34" charset="-128"/>
                        </a:defRPr>
                      </a:lvl1pPr>
                      <a:lvl2pPr marL="742950" indent="-285750" algn="l" defTabSz="974725" rtl="0" eaLnBrk="0" latinLnBrk="0" hangingPunct="0">
                        <a:spcBef>
                          <a:spcPct val="20000"/>
                        </a:spcBef>
                        <a:buClr>
                          <a:srgbClr val="FF0000"/>
                        </a:buClr>
                        <a:buFont typeface="Wingdings" pitchFamily="2" charset="2"/>
                        <a:defRPr sz="1800" kern="1200">
                          <a:solidFill>
                            <a:srgbClr val="EAEAEA"/>
                          </a:solidFill>
                          <a:latin typeface="Arial" pitchFamily="34" charset="0"/>
                          <a:ea typeface="ＭＳ Ｐゴシック" pitchFamily="34" charset="-128"/>
                        </a:defRPr>
                      </a:lvl2pPr>
                      <a:lvl3pPr marL="1143000" indent="-228600" algn="l" defTabSz="974725" rtl="0" eaLnBrk="0" latinLnBrk="0" hangingPunct="0">
                        <a:spcBef>
                          <a:spcPct val="20000"/>
                        </a:spcBef>
                        <a:buClr>
                          <a:srgbClr val="0066FF"/>
                        </a:buClr>
                        <a:buFont typeface="Wingdings 3" pitchFamily="18" charset="2"/>
                        <a:defRPr sz="1400" kern="1200">
                          <a:solidFill>
                            <a:schemeClr val="bg1"/>
                          </a:solidFill>
                          <a:latin typeface="Arial" pitchFamily="34" charset="0"/>
                          <a:ea typeface="ＭＳ Ｐゴシック" pitchFamily="34" charset="-128"/>
                        </a:defRPr>
                      </a:lvl3pPr>
                      <a:lvl4pPr marL="16002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4pPr>
                      <a:lvl5pPr marL="20574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5pPr>
                      <a:lvl6pPr marL="25146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6pPr>
                      <a:lvl7pPr marL="29718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7pPr>
                      <a:lvl8pPr marL="34290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8pPr>
                      <a:lvl9pPr marL="38862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9pPr>
                    </a:lstStyle>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Safe—I don’t fear injury or death.</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Consistent low cost (at or below all major airlines).</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Get me to where I need to go on time.</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Get me to where I need to go with my luggage. </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Treat me with dignity and with humor.  </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Provide me comfortable seats with ample legroom and space to open a full-sized laptop</a:t>
                      </a:r>
                      <a:endParaRPr kumimoji="0" lang="en-US" altLang="en-US" sz="1600" b="1" i="0" u="none" strike="noStrike" cap="none" normalizeH="0" baseline="0">
                        <a:ln>
                          <a:noFill/>
                        </a:ln>
                        <a:solidFill>
                          <a:schemeClr val="tx1"/>
                        </a:solidFill>
                        <a:effectLst/>
                        <a:latin typeface="Arial" pitchFamily="34" charset="0"/>
                        <a:ea typeface="ＭＳ Ｐゴシック" pitchFamily="34" charset="-128"/>
                      </a:endParaRPr>
                    </a:p>
                  </a:txBody>
                  <a:tcPr marL="34280" marR="34280" marT="34273" marB="3427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0177">
                <a:tc>
                  <a:txBody>
                    <a:bodyPr/>
                    <a:lstStyle>
                      <a:lvl1pPr marL="0" algn="l" defTabSz="974725" rtl="0" eaLnBrk="0" latinLnBrk="0" hangingPunct="0">
                        <a:spcBef>
                          <a:spcPct val="20000"/>
                        </a:spcBef>
                        <a:defRPr sz="2000" kern="1200">
                          <a:solidFill>
                            <a:schemeClr val="bg1"/>
                          </a:solidFill>
                          <a:latin typeface="Arial" pitchFamily="34" charset="0"/>
                          <a:ea typeface="ＭＳ Ｐゴシック" pitchFamily="34" charset="-128"/>
                        </a:defRPr>
                      </a:lvl1pPr>
                      <a:lvl2pPr marL="742950" indent="-285750" algn="l" defTabSz="974725" rtl="0" eaLnBrk="0" latinLnBrk="0" hangingPunct="0">
                        <a:spcBef>
                          <a:spcPct val="20000"/>
                        </a:spcBef>
                        <a:buClr>
                          <a:srgbClr val="FF0000"/>
                        </a:buClr>
                        <a:buFont typeface="Wingdings" pitchFamily="2" charset="2"/>
                        <a:defRPr sz="1800" kern="1200">
                          <a:solidFill>
                            <a:srgbClr val="EAEAEA"/>
                          </a:solidFill>
                          <a:latin typeface="Arial" pitchFamily="34" charset="0"/>
                          <a:ea typeface="ＭＳ Ｐゴシック" pitchFamily="34" charset="-128"/>
                        </a:defRPr>
                      </a:lvl2pPr>
                      <a:lvl3pPr marL="1143000" indent="-228600" algn="l" defTabSz="974725" rtl="0" eaLnBrk="0" latinLnBrk="0" hangingPunct="0">
                        <a:spcBef>
                          <a:spcPct val="20000"/>
                        </a:spcBef>
                        <a:buClr>
                          <a:srgbClr val="0066FF"/>
                        </a:buClr>
                        <a:buFont typeface="Wingdings 3" pitchFamily="18" charset="2"/>
                        <a:defRPr sz="1400" kern="1200">
                          <a:solidFill>
                            <a:schemeClr val="bg1"/>
                          </a:solidFill>
                          <a:latin typeface="Arial" pitchFamily="34" charset="0"/>
                          <a:ea typeface="ＭＳ Ｐゴシック" pitchFamily="34" charset="-128"/>
                        </a:defRPr>
                      </a:lvl3pPr>
                      <a:lvl4pPr marL="16002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4pPr>
                      <a:lvl5pPr marL="20574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5pPr>
                      <a:lvl6pPr marL="25146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6pPr>
                      <a:lvl7pPr marL="29718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7pPr>
                      <a:lvl8pPr marL="34290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8pPr>
                      <a:lvl9pPr marL="38862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9pPr>
                    </a:lstStyle>
                    <a:p>
                      <a:pPr marL="0" marR="0" lvl="0" indent="0" algn="ctr" defTabSz="974725" rtl="0" eaLnBrk="1" fontAlgn="base" latinLnBrk="0" hangingPunct="1">
                        <a:lnSpc>
                          <a:spcPct val="100000"/>
                        </a:lnSpc>
                        <a:spcBef>
                          <a:spcPct val="20000"/>
                        </a:spcBef>
                        <a:spcAft>
                          <a:spcPct val="0"/>
                        </a:spcAft>
                        <a:buClrTx/>
                        <a:buSzTx/>
                        <a:buFontTx/>
                        <a:buNone/>
                        <a:tabLst/>
                      </a:pPr>
                      <a:endParaRPr kumimoji="0" lang="en-US" altLang="en-US" sz="1600" b="1" u="none" strike="noStrike" cap="none" normalizeH="0" baseline="0">
                        <a:ln>
                          <a:noFill/>
                        </a:ln>
                        <a:solidFill>
                          <a:schemeClr val="tx1"/>
                        </a:solidFill>
                        <a:effectLst/>
                      </a:endParaRPr>
                    </a:p>
                    <a:p>
                      <a:pPr marL="0" marR="0" lvl="0" indent="0" algn="ctr" defTabSz="974725" rtl="0" eaLnBrk="1" fontAlgn="base" latinLnBrk="0" hangingPunct="1">
                        <a:lnSpc>
                          <a:spcPct val="100000"/>
                        </a:lnSpc>
                        <a:spcBef>
                          <a:spcPct val="20000"/>
                        </a:spcBef>
                        <a:spcAft>
                          <a:spcPct val="0"/>
                        </a:spcAft>
                        <a:buClrTx/>
                        <a:buSzTx/>
                        <a:buFontTx/>
                        <a:buNone/>
                        <a:tabLst/>
                      </a:pPr>
                      <a:r>
                        <a:rPr kumimoji="0" lang="en-US" altLang="en-US" sz="1600" b="1" u="none" strike="noStrike" cap="none" normalizeH="0" baseline="0">
                          <a:ln>
                            <a:noFill/>
                          </a:ln>
                          <a:solidFill>
                            <a:schemeClr val="tx1"/>
                          </a:solidFill>
                          <a:effectLst/>
                        </a:rPr>
                        <a:t>Employees</a:t>
                      </a:r>
                      <a:endParaRPr kumimoji="0" lang="en-US" altLang="en-US" sz="1600" b="1" i="0" u="none" strike="noStrike" cap="none" normalizeH="0" baseline="0">
                        <a:ln>
                          <a:noFill/>
                        </a:ln>
                        <a:solidFill>
                          <a:schemeClr val="tx1"/>
                        </a:solidFill>
                        <a:effectLst/>
                        <a:latin typeface="Arial" pitchFamily="34" charset="0"/>
                        <a:ea typeface="ＭＳ Ｐゴシック" pitchFamily="34" charset="-128"/>
                      </a:endParaRPr>
                    </a:p>
                  </a:txBody>
                  <a:tcPr marL="34280" marR="34280" marT="34273" marB="3427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lvl1pPr marL="381000" indent="-320675" algn="l" defTabSz="974725" rtl="0" eaLnBrk="0" latinLnBrk="0" hangingPunct="0">
                        <a:spcBef>
                          <a:spcPct val="20000"/>
                        </a:spcBef>
                        <a:defRPr sz="2000" kern="1200">
                          <a:solidFill>
                            <a:schemeClr val="bg1"/>
                          </a:solidFill>
                          <a:latin typeface="Arial" pitchFamily="34" charset="0"/>
                          <a:ea typeface="ＭＳ Ｐゴシック" pitchFamily="34" charset="-128"/>
                        </a:defRPr>
                      </a:lvl1pPr>
                      <a:lvl2pPr marL="742950" indent="-285750" algn="l" defTabSz="974725" rtl="0" eaLnBrk="0" latinLnBrk="0" hangingPunct="0">
                        <a:spcBef>
                          <a:spcPct val="20000"/>
                        </a:spcBef>
                        <a:buClr>
                          <a:srgbClr val="FF0000"/>
                        </a:buClr>
                        <a:buFont typeface="Wingdings" pitchFamily="2" charset="2"/>
                        <a:defRPr sz="1800" kern="1200">
                          <a:solidFill>
                            <a:srgbClr val="EAEAEA"/>
                          </a:solidFill>
                          <a:latin typeface="Arial" pitchFamily="34" charset="0"/>
                          <a:ea typeface="ＭＳ Ｐゴシック" pitchFamily="34" charset="-128"/>
                        </a:defRPr>
                      </a:lvl2pPr>
                      <a:lvl3pPr marL="1143000" indent="-228600" algn="l" defTabSz="974725" rtl="0" eaLnBrk="0" latinLnBrk="0" hangingPunct="0">
                        <a:spcBef>
                          <a:spcPct val="20000"/>
                        </a:spcBef>
                        <a:buClr>
                          <a:srgbClr val="0066FF"/>
                        </a:buClr>
                        <a:buFont typeface="Wingdings 3" pitchFamily="18" charset="2"/>
                        <a:defRPr sz="1400" kern="1200">
                          <a:solidFill>
                            <a:schemeClr val="bg1"/>
                          </a:solidFill>
                          <a:latin typeface="Arial" pitchFamily="34" charset="0"/>
                          <a:ea typeface="ＭＳ Ｐゴシック" pitchFamily="34" charset="-128"/>
                        </a:defRPr>
                      </a:lvl3pPr>
                      <a:lvl4pPr marL="16002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4pPr>
                      <a:lvl5pPr marL="2057400" indent="-228600" algn="l" defTabSz="974725" rtl="0" eaLnBrk="0" latinLnBrk="0" hangingPunct="0">
                        <a:spcBef>
                          <a:spcPct val="20000"/>
                        </a:spcBef>
                        <a:defRPr sz="1200" kern="1200">
                          <a:solidFill>
                            <a:schemeClr val="bg1"/>
                          </a:solidFill>
                          <a:latin typeface="Arial" pitchFamily="34" charset="0"/>
                          <a:ea typeface="ＭＳ Ｐゴシック" pitchFamily="34" charset="-128"/>
                        </a:defRPr>
                      </a:lvl5pPr>
                      <a:lvl6pPr marL="25146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6pPr>
                      <a:lvl7pPr marL="29718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7pPr>
                      <a:lvl8pPr marL="34290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8pPr>
                      <a:lvl9pPr marL="3886200" indent="-228600" algn="l" defTabSz="974725" rtl="0" eaLnBrk="0" fontAlgn="base" latinLnBrk="0" hangingPunct="0">
                        <a:spcBef>
                          <a:spcPct val="20000"/>
                        </a:spcBef>
                        <a:spcAft>
                          <a:spcPct val="0"/>
                        </a:spcAft>
                        <a:defRPr sz="1200" kern="1200">
                          <a:solidFill>
                            <a:schemeClr val="bg1"/>
                          </a:solidFill>
                          <a:latin typeface="Arial" pitchFamily="34" charset="0"/>
                          <a:ea typeface="ＭＳ Ｐゴシック" pitchFamily="34" charset="-128"/>
                        </a:defRPr>
                      </a:lvl9pPr>
                    </a:lstStyle>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Secure employment—no layoffs.</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Ownership—allow me to own a piece of the company.</a:t>
                      </a:r>
                    </a:p>
                    <a:p>
                      <a:pPr marL="198120" marR="0" lvl="0" indent="-201168" algn="l" defTabSz="974725" rtl="0" eaLnBrk="1" fontAlgn="base" latinLnBrk="0" hangingPunct="1">
                        <a:lnSpc>
                          <a:spcPct val="100000"/>
                        </a:lnSpc>
                        <a:spcBef>
                          <a:spcPct val="20000"/>
                        </a:spcBef>
                        <a:spcAft>
                          <a:spcPct val="20000"/>
                        </a:spcAft>
                        <a:buClr>
                          <a:schemeClr val="tx1"/>
                        </a:buClr>
                        <a:buSzTx/>
                        <a:buFontTx/>
                        <a:buAutoNum type="arabicPeriod"/>
                        <a:tabLst/>
                      </a:pPr>
                      <a:r>
                        <a:rPr kumimoji="0" lang="en-US" altLang="en-US" sz="1600" u="none" strike="noStrike" cap="none" normalizeH="0" baseline="0">
                          <a:ln>
                            <a:noFill/>
                          </a:ln>
                          <a:solidFill>
                            <a:schemeClr val="tx1"/>
                          </a:solidFill>
                          <a:effectLst/>
                        </a:rPr>
                        <a:t>Respect—treat me with dignity regardless of my job.</a:t>
                      </a:r>
                      <a:endParaRPr kumimoji="0" lang="en-US" altLang="en-US" sz="1600" b="1" i="0" u="none" strike="noStrike" cap="none" normalizeH="0" baseline="0">
                        <a:ln>
                          <a:noFill/>
                        </a:ln>
                        <a:solidFill>
                          <a:schemeClr val="tx1"/>
                        </a:solidFill>
                        <a:effectLst/>
                        <a:latin typeface="Arial" pitchFamily="34" charset="0"/>
                        <a:ea typeface="ＭＳ Ｐゴシック" pitchFamily="34" charset="-128"/>
                      </a:endParaRPr>
                    </a:p>
                  </a:txBody>
                  <a:tcPr marL="34280" marR="34280" marT="34273" marB="34273"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TextBox 4">
            <a:extLst>
              <a:ext uri="{FF2B5EF4-FFF2-40B4-BE49-F238E27FC236}">
                <a16:creationId xmlns:a16="http://schemas.microsoft.com/office/drawing/2014/main" id="{10F9289E-58E2-1A70-F6EE-80FA968E4C3C}"/>
              </a:ext>
            </a:extLst>
          </p:cNvPr>
          <p:cNvSpPr txBox="1"/>
          <p:nvPr/>
        </p:nvSpPr>
        <p:spPr>
          <a:xfrm>
            <a:off x="7672068" y="4332654"/>
            <a:ext cx="3872232" cy="584775"/>
          </a:xfrm>
          <a:prstGeom prst="rect">
            <a:avLst/>
          </a:prstGeom>
          <a:noFill/>
        </p:spPr>
        <p:txBody>
          <a:bodyPr wrap="square" lIns="91440" tIns="45720" rIns="91440" bIns="45720" rtlCol="0" anchor="t">
            <a:spAutoFit/>
          </a:bodyPr>
          <a:lstStyle/>
          <a:p>
            <a:pPr algn="ctr"/>
            <a:r>
              <a:rPr lang="en-US" sz="1600">
                <a:latin typeface="Arial"/>
                <a:cs typeface="Arial"/>
              </a:rPr>
              <a:t>Requirements must be specific enough to apply resources and prioritize.</a:t>
            </a:r>
            <a:endParaRPr lang="en-US" sz="1600">
              <a:latin typeface="Arial"/>
              <a:cs typeface="Arial" panose="020B0604020202020204" pitchFamily="34" charset="0"/>
            </a:endParaRPr>
          </a:p>
        </p:txBody>
      </p:sp>
      <p:sp>
        <p:nvSpPr>
          <p:cNvPr id="3" name="Text Placeholder 3">
            <a:extLst>
              <a:ext uri="{FF2B5EF4-FFF2-40B4-BE49-F238E27FC236}">
                <a16:creationId xmlns:a16="http://schemas.microsoft.com/office/drawing/2014/main" id="{18CEF736-0B72-39B5-54F4-0125BC9BE68B}"/>
              </a:ext>
            </a:extLst>
          </p:cNvPr>
          <p:cNvSpPr>
            <a:spLocks noGrp="1"/>
          </p:cNvSpPr>
          <p:nvPr>
            <p:ph type="body" sz="quarter" idx="11"/>
          </p:nvPr>
        </p:nvSpPr>
        <p:spPr>
          <a:xfrm>
            <a:off x="876300" y="685800"/>
            <a:ext cx="10668000" cy="423863"/>
          </a:xfrm>
        </p:spPr>
        <p:txBody>
          <a:bodyPr/>
          <a:lstStyle/>
          <a:p>
            <a:r>
              <a:rPr lang="en-US"/>
              <a:t>Example</a:t>
            </a:r>
          </a:p>
        </p:txBody>
      </p:sp>
      <p:pic>
        <p:nvPicPr>
          <p:cNvPr id="6" name="Graphic 4">
            <a:extLst>
              <a:ext uri="{FF2B5EF4-FFF2-40B4-BE49-F238E27FC236}">
                <a16:creationId xmlns:a16="http://schemas.microsoft.com/office/drawing/2014/main" id="{82ADB0DB-FFF4-114E-D69F-A421FFC101A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89344" y="897731"/>
            <a:ext cx="3434923" cy="3434923"/>
          </a:xfrm>
          <a:prstGeom prst="rect">
            <a:avLst/>
          </a:prstGeom>
        </p:spPr>
      </p:pic>
    </p:spTree>
    <p:extLst>
      <p:ext uri="{BB962C8B-B14F-4D97-AF65-F5344CB8AC3E}">
        <p14:creationId xmlns:p14="http://schemas.microsoft.com/office/powerpoint/2010/main" val="2274939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AF080-EDAF-8F7B-C3E4-48D2458E4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C933F-815D-6AF4-E0CB-D55073CA9981}"/>
              </a:ext>
            </a:extLst>
          </p:cNvPr>
          <p:cNvSpPr>
            <a:spLocks noGrp="1"/>
          </p:cNvSpPr>
          <p:nvPr>
            <p:ph type="title"/>
          </p:nvPr>
        </p:nvSpPr>
        <p:spPr/>
        <p:txBody>
          <a:bodyPr/>
          <a:lstStyle/>
          <a:p>
            <a:r>
              <a:rPr lang="en-US" sz="2800"/>
              <a:t>Stakeholder Requirements</a:t>
            </a:r>
            <a:endParaRPr lang="en-US"/>
          </a:p>
        </p:txBody>
      </p:sp>
      <p:sp>
        <p:nvSpPr>
          <p:cNvPr id="4" name="Text Placeholder 3">
            <a:extLst>
              <a:ext uri="{FF2B5EF4-FFF2-40B4-BE49-F238E27FC236}">
                <a16:creationId xmlns:a16="http://schemas.microsoft.com/office/drawing/2014/main" id="{7D89D304-C1B0-8F85-65AC-D59EA24C057E}"/>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0EDD7FA-F3A8-D5BD-639D-84AC9844813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r>
              <a:rPr lang="en-US" sz="1600" b="0">
                <a:latin typeface="Arial" panose="020B0604020202020204" pitchFamily="34" charset="0"/>
                <a:cs typeface="Arial" panose="020B0604020202020204" pitchFamily="34" charset="0"/>
              </a:rPr>
              <a:t>For the top 5 stakeholders, list in priority order the top 3-5 requirements each stakeholder places on your organization.</a:t>
            </a:r>
          </a:p>
          <a:p>
            <a:endParaRPr lang="en-US"/>
          </a:p>
        </p:txBody>
      </p:sp>
    </p:spTree>
    <p:extLst>
      <p:ext uri="{BB962C8B-B14F-4D97-AF65-F5344CB8AC3E}">
        <p14:creationId xmlns:p14="http://schemas.microsoft.com/office/powerpoint/2010/main" val="3852752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F491C-30F1-6BA1-6383-1F9A0C96A4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DA240-EDCC-33FF-47BC-70C4014A90C4}"/>
              </a:ext>
            </a:extLst>
          </p:cNvPr>
          <p:cNvSpPr>
            <a:spLocks noGrp="1"/>
          </p:cNvSpPr>
          <p:nvPr>
            <p:ph type="title"/>
          </p:nvPr>
        </p:nvSpPr>
        <p:spPr/>
        <p:txBody>
          <a:bodyPr/>
          <a:lstStyle/>
          <a:p>
            <a:r>
              <a:rPr lang="en-US" sz="2800" i="0" u="none" strike="noStrike">
                <a:solidFill>
                  <a:srgbClr val="192957"/>
                </a:solidFill>
                <a:effectLst/>
                <a:latin typeface="Arial"/>
                <a:cs typeface="Arial"/>
              </a:rPr>
              <a:t>Stakeholder Requirements</a:t>
            </a:r>
            <a:endParaRPr lang="en-US"/>
          </a:p>
        </p:txBody>
      </p:sp>
      <p:sp>
        <p:nvSpPr>
          <p:cNvPr id="4" name="Text Placeholder 3">
            <a:extLst>
              <a:ext uri="{FF2B5EF4-FFF2-40B4-BE49-F238E27FC236}">
                <a16:creationId xmlns:a16="http://schemas.microsoft.com/office/drawing/2014/main" id="{8324EEF0-3B4A-899B-0101-398949AC5B30}"/>
              </a:ext>
            </a:extLst>
          </p:cNvPr>
          <p:cNvSpPr>
            <a:spLocks noGrp="1"/>
          </p:cNvSpPr>
          <p:nvPr>
            <p:ph type="body" sz="quarter" idx="11"/>
          </p:nvPr>
        </p:nvSpPr>
        <p:spPr/>
        <p:txBody>
          <a:bodyPr/>
          <a:lstStyle/>
          <a:p>
            <a:r>
              <a:rPr lang="en-US" sz="1800"/>
              <a:t>Template</a:t>
            </a:r>
            <a:endParaRPr lang="en-US"/>
          </a:p>
        </p:txBody>
      </p:sp>
      <p:graphicFrame>
        <p:nvGraphicFramePr>
          <p:cNvPr id="5" name="Group 21">
            <a:extLst>
              <a:ext uri="{FF2B5EF4-FFF2-40B4-BE49-F238E27FC236}">
                <a16:creationId xmlns:a16="http://schemas.microsoft.com/office/drawing/2014/main" id="{93A54AD0-D0E0-F758-46A4-8955E8D54DCC}"/>
              </a:ext>
            </a:extLst>
          </p:cNvPr>
          <p:cNvGraphicFramePr>
            <a:graphicFrameLocks/>
          </p:cNvGraphicFramePr>
          <p:nvPr>
            <p:extLst>
              <p:ext uri="{D42A27DB-BD31-4B8C-83A1-F6EECF244321}">
                <p14:modId xmlns:p14="http://schemas.microsoft.com/office/powerpoint/2010/main" val="3792477194"/>
              </p:ext>
            </p:extLst>
          </p:nvPr>
        </p:nvGraphicFramePr>
        <p:xfrm>
          <a:off x="878840" y="1257300"/>
          <a:ext cx="10665460" cy="2985110"/>
        </p:xfrm>
        <a:graphic>
          <a:graphicData uri="http://schemas.openxmlformats.org/drawingml/2006/table">
            <a:tbl>
              <a:tblPr firstRow="1" firstCol="1"/>
              <a:tblGrid>
                <a:gridCol w="2490192">
                  <a:extLst>
                    <a:ext uri="{9D8B030D-6E8A-4147-A177-3AD203B41FA5}">
                      <a16:colId xmlns:a16="http://schemas.microsoft.com/office/drawing/2014/main" val="20000"/>
                    </a:ext>
                  </a:extLst>
                </a:gridCol>
                <a:gridCol w="8175268">
                  <a:extLst>
                    <a:ext uri="{9D8B030D-6E8A-4147-A177-3AD203B41FA5}">
                      <a16:colId xmlns:a16="http://schemas.microsoft.com/office/drawing/2014/main" val="20001"/>
                    </a:ext>
                  </a:extLst>
                </a:gridCol>
              </a:tblGrid>
              <a:tr h="332955">
                <a:tc>
                  <a:txBody>
                    <a:bodyPr/>
                    <a:lstStyle/>
                    <a:p>
                      <a:pPr marL="0" marR="0" lvl="0" indent="0" algn="ctr" defTabSz="974725" rtl="0" eaLnBrk="1" fontAlgn="base" latinLnBrk="0" hangingPunct="1">
                        <a:lnSpc>
                          <a:spcPct val="100000"/>
                        </a:lnSpc>
                        <a:spcBef>
                          <a:spcPct val="50000"/>
                        </a:spcBef>
                        <a:spcAft>
                          <a:spcPct val="50000"/>
                        </a:spcAft>
                        <a:buClrTx/>
                        <a:buSzTx/>
                        <a:buFontTx/>
                        <a:buNone/>
                        <a:tabLst/>
                      </a:pPr>
                      <a:r>
                        <a:rPr kumimoji="0" lang="en-US" sz="1200" b="1" i="0" u="none" strike="noStrike" cap="none" normalizeH="0" baseline="0">
                          <a:ln>
                            <a:noFill/>
                          </a:ln>
                          <a:solidFill>
                            <a:schemeClr val="bg1"/>
                          </a:solidFill>
                          <a:effectLst/>
                          <a:latin typeface="Arial"/>
                          <a:cs typeface="Arial"/>
                        </a:rPr>
                        <a:t>Stakeholder</a:t>
                      </a: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4725" rtl="0" eaLnBrk="1" fontAlgn="base" latinLnBrk="0" hangingPunct="1">
                        <a:lnSpc>
                          <a:spcPct val="100000"/>
                        </a:lnSpc>
                        <a:spcBef>
                          <a:spcPct val="50000"/>
                        </a:spcBef>
                        <a:spcAft>
                          <a:spcPct val="50000"/>
                        </a:spcAft>
                        <a:buClrTx/>
                        <a:buSzTx/>
                        <a:buFontTx/>
                        <a:buNone/>
                        <a:tabLst/>
                      </a:pPr>
                      <a:r>
                        <a:rPr kumimoji="0" lang="en-US" sz="1200" b="1" i="0" u="none" strike="noStrike" cap="none" normalizeH="0" baseline="0">
                          <a:ln>
                            <a:noFill/>
                          </a:ln>
                          <a:solidFill>
                            <a:schemeClr val="bg1"/>
                          </a:solidFill>
                          <a:effectLst/>
                          <a:latin typeface="Arial"/>
                          <a:cs typeface="Arial"/>
                        </a:rPr>
                        <a:t>Specific, Prioritized Requirements</a:t>
                      </a: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646796">
                <a:tc>
                  <a:txBody>
                    <a:bodyPr/>
                    <a:lstStyle/>
                    <a:p>
                      <a:pPr algn="ctr"/>
                      <a:endParaRPr lang="en-US" sz="1200" b="1">
                        <a:solidFill>
                          <a:schemeClr val="tx1"/>
                        </a:solidFill>
                        <a:latin typeface="Arial" panose="020B0604020202020204" pitchFamily="34" charset="0"/>
                        <a:cs typeface="Arial" panose="020B0604020202020204" pitchFamily="34" charset="0"/>
                      </a:endParaRPr>
                    </a:p>
                  </a:txBody>
                  <a:tcPr marL="34280" marR="34280" marT="34279" marB="3427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tx2"/>
                        </a:buClr>
                        <a:buSzTx/>
                        <a:buFont typeface="+mj-lt"/>
                        <a:buAutoNum type="arabicPeriod"/>
                        <a:tabLst/>
                      </a:pPr>
                      <a:endParaRPr lang="en-US" sz="1200">
                        <a:solidFill>
                          <a:schemeClr val="tx1"/>
                        </a:solidFill>
                        <a:latin typeface="Arial" panose="020B0604020202020204" pitchFamily="34" charset="0"/>
                        <a:cs typeface="Arial" panose="020B0604020202020204" pitchFamily="34" charset="0"/>
                      </a:endParaRP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6796">
                <a:tc>
                  <a:txBody>
                    <a:bodyPr/>
                    <a:lstStyle/>
                    <a:p>
                      <a:pPr algn="ctr"/>
                      <a:endParaRPr lang="en-US" sz="1200" b="1">
                        <a:solidFill>
                          <a:schemeClr val="tx1"/>
                        </a:solidFill>
                        <a:latin typeface="Arial" panose="020B0604020202020204" pitchFamily="34" charset="0"/>
                        <a:cs typeface="Arial" panose="020B0604020202020204" pitchFamily="34" charset="0"/>
                      </a:endParaRPr>
                    </a:p>
                  </a:txBody>
                  <a:tcPr marL="34280" marR="34280" marT="34279" marB="3427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tx2"/>
                        </a:buClr>
                        <a:buSzTx/>
                        <a:buFont typeface="+mj-lt"/>
                        <a:buAutoNum type="arabicPeriod"/>
                        <a:tabLst/>
                      </a:pPr>
                      <a:endParaRPr lang="en-US" sz="1200">
                        <a:solidFill>
                          <a:schemeClr val="tx1"/>
                        </a:solidFill>
                        <a:latin typeface="Arial" panose="020B0604020202020204" pitchFamily="34" charset="0"/>
                        <a:cs typeface="Arial" panose="020B0604020202020204" pitchFamily="34" charset="0"/>
                      </a:endParaRP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46796">
                <a:tc>
                  <a:txBody>
                    <a:bodyPr/>
                    <a:lstStyle/>
                    <a:p>
                      <a:pPr algn="ctr"/>
                      <a:endParaRPr lang="en-US" sz="1200" b="1">
                        <a:solidFill>
                          <a:schemeClr val="tx1"/>
                        </a:solidFill>
                        <a:latin typeface="Arial" panose="020B0604020202020204" pitchFamily="34" charset="0"/>
                        <a:cs typeface="Arial" panose="020B0604020202020204" pitchFamily="34" charset="0"/>
                      </a:endParaRPr>
                    </a:p>
                  </a:txBody>
                  <a:tcPr marL="34280" marR="34280" marT="34279" marB="3427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tx2"/>
                        </a:buClr>
                        <a:buSzTx/>
                        <a:buFont typeface="+mj-lt"/>
                        <a:buAutoNum type="arabicPeriod"/>
                        <a:tabLst/>
                        <a:defRPr/>
                      </a:pPr>
                      <a:endParaRPr lang="en-US" sz="1200">
                        <a:solidFill>
                          <a:schemeClr val="tx1"/>
                        </a:solidFill>
                        <a:latin typeface="Arial" panose="020B0604020202020204" pitchFamily="34" charset="0"/>
                        <a:cs typeface="Arial" panose="020B0604020202020204" pitchFamily="34" charset="0"/>
                      </a:endParaRP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11767">
                <a:tc>
                  <a:txBody>
                    <a:bodyPr/>
                    <a:lstStyle/>
                    <a:p>
                      <a:pPr algn="ctr"/>
                      <a:endParaRPr lang="en-US" sz="1200" b="1">
                        <a:solidFill>
                          <a:schemeClr val="tx1"/>
                        </a:solidFill>
                        <a:latin typeface="Arial" panose="020B0604020202020204" pitchFamily="34" charset="0"/>
                        <a:cs typeface="Arial" panose="020B0604020202020204" pitchFamily="34" charset="0"/>
                      </a:endParaRPr>
                    </a:p>
                  </a:txBody>
                  <a:tcPr marL="34280" marR="34280" marT="34279" marB="34279"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tx2"/>
                        </a:buClr>
                        <a:buSzTx/>
                        <a:buFont typeface="+mj-lt"/>
                        <a:buAutoNum type="arabicPeriod"/>
                        <a:tabLst/>
                      </a:pPr>
                      <a:endParaRPr lang="en-US" sz="1200">
                        <a:solidFill>
                          <a:schemeClr val="tx1"/>
                        </a:solidFill>
                        <a:latin typeface="Arial" panose="020B0604020202020204" pitchFamily="34" charset="0"/>
                        <a:cs typeface="Arial" panose="020B0604020202020204" pitchFamily="34" charset="0"/>
                      </a:endParaRPr>
                    </a:p>
                  </a:txBody>
                  <a:tcPr marL="34280" marR="34280" marT="34279" marB="3427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3931F58C-EE0C-CCDE-463B-1BC0B7D50AFD}"/>
              </a:ext>
            </a:extLst>
          </p:cNvPr>
          <p:cNvSpPr txBox="1"/>
          <p:nvPr/>
        </p:nvSpPr>
        <p:spPr>
          <a:xfrm>
            <a:off x="1686087" y="5833646"/>
            <a:ext cx="8819826" cy="338554"/>
          </a:xfrm>
          <a:prstGeom prst="rect">
            <a:avLst/>
          </a:prstGeom>
          <a:noFill/>
        </p:spPr>
        <p:txBody>
          <a:bodyPr wrap="square" lIns="91440" tIns="45720" rIns="91440" bIns="45720" rtlCol="0" anchor="t">
            <a:spAutoFit/>
          </a:bodyPr>
          <a:lstStyle/>
          <a:p>
            <a:pPr algn="ctr"/>
            <a:r>
              <a:rPr lang="en-US" sz="1600">
                <a:latin typeface="Arial"/>
                <a:cs typeface="Arial"/>
              </a:rPr>
              <a:t>Requirements must be specific enough to apply resources and prioritize.</a:t>
            </a:r>
            <a:endParaRPr lang="en-US" sz="1600">
              <a:latin typeface="Arial"/>
              <a:cs typeface="Arial" panose="020B0604020202020204" pitchFamily="34" charset="0"/>
            </a:endParaRPr>
          </a:p>
        </p:txBody>
      </p:sp>
    </p:spTree>
    <p:extLst>
      <p:ext uri="{BB962C8B-B14F-4D97-AF65-F5344CB8AC3E}">
        <p14:creationId xmlns:p14="http://schemas.microsoft.com/office/powerpoint/2010/main" val="2677996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8566D-6682-8828-9E95-A4A85E8C7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6AB1F-F97A-EECA-AD9D-D3A85345A8F7}"/>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F16177AE-292C-4690-BDB6-88AE652ACE31}"/>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5E63785A-E859-F2A1-E6C5-2CDDA14AD419}"/>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8A551A6A-87C5-68DA-D7DF-339FC3ADE26A}"/>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398CEDED-FBC0-C065-A2B8-D50B5606BF9F}"/>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C1D57F5F-5D48-1897-DD1E-A6568D6E3ACC}"/>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81A685B0-F4A1-A736-36BB-BF4A3A338C4B}"/>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C4B86A63-7D9D-7F55-7C83-6C0D47EB2A3A}"/>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CE79819E-F64B-5E32-F070-DA4438B7BB58}"/>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79ACD8ED-7E1B-4BC1-DD78-B718C96EBE39}"/>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7579ABFC-7BBE-C23B-2D86-38EC7AF33B6E}"/>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8E630E1B-9909-2CB1-94FB-ECDCFC81FD00}"/>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C61BB24F-90B2-4E7B-1A48-22FB61E618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3C7E8B86-0BDA-2D5D-8EF1-4C7907DB20E3}"/>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A0CDBCCA-27B3-AF94-5247-9510C5FB634C}"/>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A2536633-0D78-E214-10BD-6A363F3A7E2C}"/>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84F29D5E-8730-7444-AEBF-5C5060BA2A8A}"/>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D9B942F5-B9E8-D784-3D4D-153FA99F38AC}"/>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AEC4716B-913C-BDC9-C694-6362B16E1E8B}"/>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C9DEE66B-52B2-97B3-F5F5-4B3E9C32FDE2}"/>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54A7C7DD-2A38-CFF0-B88E-B763DFC99CD8}"/>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6785DEE3-EFED-611D-3653-9D82AD140D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spTree>
    <p:extLst>
      <p:ext uri="{BB962C8B-B14F-4D97-AF65-F5344CB8AC3E}">
        <p14:creationId xmlns:p14="http://schemas.microsoft.com/office/powerpoint/2010/main" val="2512085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54EF1-AA66-6D4E-DCDC-BA9282AB945B}"/>
              </a:ext>
            </a:extLst>
          </p:cNvPr>
          <p:cNvSpPr>
            <a:spLocks noGrp="1"/>
          </p:cNvSpPr>
          <p:nvPr>
            <p:ph type="title"/>
          </p:nvPr>
        </p:nvSpPr>
        <p:spPr/>
        <p:txBody>
          <a:bodyPr/>
          <a:lstStyle/>
          <a:p>
            <a:r>
              <a:rPr lang="en-US" b="1"/>
              <a:t>ANCHOR</a:t>
            </a:r>
          </a:p>
        </p:txBody>
      </p:sp>
      <p:sp>
        <p:nvSpPr>
          <p:cNvPr id="4" name="Content Placeholder 2">
            <a:extLst>
              <a:ext uri="{FF2B5EF4-FFF2-40B4-BE49-F238E27FC236}">
                <a16:creationId xmlns:a16="http://schemas.microsoft.com/office/drawing/2014/main" id="{2B5D67EB-7E6D-0C5E-E5D3-F0E2E64991ED}"/>
              </a:ext>
            </a:extLst>
          </p:cNvPr>
          <p:cNvSpPr txBox="1">
            <a:spLocks/>
          </p:cNvSpPr>
          <p:nvPr/>
        </p:nvSpPr>
        <p:spPr>
          <a:xfrm>
            <a:off x="997903" y="1007269"/>
            <a:ext cx="10652760" cy="1480900"/>
          </a:xfrm>
          <a:prstGeom prst="rect">
            <a:avLst/>
          </a:prstGeom>
        </p:spPr>
        <p:txBody>
          <a:bodyPr lIns="91440" tIns="45720" rIns="91440" bIns="45720" anchor="t"/>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0"/>
              </a:spcBef>
              <a:spcAft>
                <a:spcPts val="450"/>
              </a:spcAft>
              <a:defRPr/>
            </a:pPr>
            <a:r>
              <a:rPr lang="en-US" b="0">
                <a:latin typeface="Arial"/>
                <a:cs typeface="Arial"/>
              </a:rPr>
              <a:t>An</a:t>
            </a:r>
            <a:r>
              <a:rPr lang="en-US" b="0">
                <a:solidFill>
                  <a:srgbClr val="4D4852"/>
                </a:solidFill>
                <a:latin typeface="Arial"/>
                <a:cs typeface="Arial"/>
              </a:rPr>
              <a:t> </a:t>
            </a:r>
            <a:r>
              <a:rPr lang="en-US">
                <a:solidFill>
                  <a:srgbClr val="0000E6"/>
                </a:solidFill>
                <a:latin typeface="Arial"/>
                <a:cs typeface="Arial"/>
              </a:rPr>
              <a:t>ANCHOR</a:t>
            </a:r>
            <a:r>
              <a:rPr lang="en-US" b="0">
                <a:latin typeface="Arial"/>
                <a:cs typeface="Arial"/>
              </a:rPr>
              <a:t>, or value offering, defines an organization’s marketplace positioning—targeted customers, products/services, critical hinge points, and results. </a:t>
            </a:r>
          </a:p>
          <a:p>
            <a:pPr algn="ctr" defTabSz="685800">
              <a:spcBef>
                <a:spcPts val="0"/>
              </a:spcBef>
              <a:spcAft>
                <a:spcPts val="450"/>
              </a:spcAft>
              <a:defRPr/>
            </a:pPr>
            <a:endParaRPr lang="en-US" b="0">
              <a:solidFill>
                <a:srgbClr val="4D4852"/>
              </a:solidFill>
            </a:endParaRPr>
          </a:p>
          <a:p>
            <a:pPr algn="ctr" defTabSz="685800">
              <a:spcBef>
                <a:spcPts val="0"/>
              </a:spcBef>
              <a:spcAft>
                <a:spcPts val="450"/>
              </a:spcAft>
              <a:defRPr/>
            </a:pPr>
            <a:r>
              <a:rPr lang="en-US" b="0">
                <a:latin typeface="Arial"/>
                <a:cs typeface="Arial"/>
              </a:rPr>
              <a:t>An</a:t>
            </a:r>
            <a:r>
              <a:rPr lang="en-US" b="0">
                <a:solidFill>
                  <a:srgbClr val="4D4852"/>
                </a:solidFill>
                <a:latin typeface="Arial"/>
                <a:cs typeface="Arial"/>
              </a:rPr>
              <a:t> </a:t>
            </a:r>
            <a:r>
              <a:rPr lang="en-US">
                <a:solidFill>
                  <a:srgbClr val="0000E6"/>
                </a:solidFill>
                <a:latin typeface="Arial"/>
                <a:cs typeface="Arial"/>
              </a:rPr>
              <a:t>ANCHOR</a:t>
            </a:r>
            <a:r>
              <a:rPr lang="en-US" b="0">
                <a:solidFill>
                  <a:srgbClr val="4D4852"/>
                </a:solidFill>
                <a:latin typeface="Arial"/>
                <a:cs typeface="Arial"/>
              </a:rPr>
              <a:t> </a:t>
            </a:r>
            <a:r>
              <a:rPr lang="en-US" b="0">
                <a:latin typeface="Arial"/>
                <a:cs typeface="Arial"/>
              </a:rPr>
              <a:t>also articulates the trade-offs the organization is prepared to make. </a:t>
            </a:r>
          </a:p>
          <a:p>
            <a:endParaRPr lang="en-US"/>
          </a:p>
        </p:txBody>
      </p:sp>
      <p:graphicFrame>
        <p:nvGraphicFramePr>
          <p:cNvPr id="5" name="Table 4">
            <a:extLst>
              <a:ext uri="{FF2B5EF4-FFF2-40B4-BE49-F238E27FC236}">
                <a16:creationId xmlns:a16="http://schemas.microsoft.com/office/drawing/2014/main" id="{56DD2F54-EFE4-F5DC-D520-6B5410B3DE0E}"/>
              </a:ext>
            </a:extLst>
          </p:cNvPr>
          <p:cNvGraphicFramePr>
            <a:graphicFrameLocks noGrp="1"/>
          </p:cNvGraphicFramePr>
          <p:nvPr/>
        </p:nvGraphicFramePr>
        <p:xfrm>
          <a:off x="0" y="2921792"/>
          <a:ext cx="12180460" cy="2870283"/>
        </p:xfrm>
        <a:graphic>
          <a:graphicData uri="http://schemas.openxmlformats.org/drawingml/2006/table">
            <a:tbl>
              <a:tblPr firstRow="1" bandRow="1">
                <a:tableStyleId>{5C22544A-7EE6-4342-B048-85BDC9FD1C3A}</a:tableStyleId>
              </a:tblPr>
              <a:tblGrid>
                <a:gridCol w="1863994">
                  <a:extLst>
                    <a:ext uri="{9D8B030D-6E8A-4147-A177-3AD203B41FA5}">
                      <a16:colId xmlns:a16="http://schemas.microsoft.com/office/drawing/2014/main" val="2634641509"/>
                    </a:ext>
                  </a:extLst>
                </a:gridCol>
                <a:gridCol w="10316466">
                  <a:extLst>
                    <a:ext uri="{9D8B030D-6E8A-4147-A177-3AD203B41FA5}">
                      <a16:colId xmlns:a16="http://schemas.microsoft.com/office/drawing/2014/main" val="186905046"/>
                    </a:ext>
                  </a:extLst>
                </a:gridCol>
              </a:tblGrid>
              <a:tr h="365422">
                <a:tc>
                  <a:txBody>
                    <a:bodyPr/>
                    <a:lstStyle/>
                    <a:p>
                      <a:pPr marL="4445" indent="0" algn="r">
                        <a:tabLst/>
                      </a:pPr>
                      <a:r>
                        <a:rPr lang="en-US" sz="1800" b="1" i="0">
                          <a:solidFill>
                            <a:schemeClr val="tx2"/>
                          </a:solidFill>
                          <a:latin typeface="Arial" panose="020B0604020202020204" pitchFamily="34" charset="0"/>
                        </a:rPr>
                        <a:t>A</a:t>
                      </a:r>
                      <a:r>
                        <a:rPr lang="en-US" sz="1800" b="1" i="0">
                          <a:solidFill>
                            <a:schemeClr val="tx1"/>
                          </a:solidFill>
                          <a:latin typeface="Arial" panose="020B0604020202020204" pitchFamily="34" charset="0"/>
                        </a:rPr>
                        <a:t>udience</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a:ln>
                            <a:noFill/>
                          </a:ln>
                          <a:solidFill>
                            <a:schemeClr val="tx1"/>
                          </a:solidFill>
                          <a:effectLst/>
                          <a:latin typeface="Arial"/>
                          <a:ea typeface="ＭＳ Ｐゴシック"/>
                        </a:rPr>
                        <a:t>Most often a specific </a:t>
                      </a:r>
                      <a:r>
                        <a:rPr kumimoji="0" lang="en-US" altLang="en-US" sz="1600" b="0" i="0" u="sng" strike="noStrike" cap="none" normalizeH="0" baseline="0">
                          <a:ln>
                            <a:noFill/>
                          </a:ln>
                          <a:solidFill>
                            <a:schemeClr val="tx1"/>
                          </a:solidFill>
                          <a:effectLst/>
                          <a:latin typeface="Arial"/>
                          <a:ea typeface="ＭＳ Ｐゴシック"/>
                        </a:rPr>
                        <a:t>customer persona</a:t>
                      </a:r>
                      <a:r>
                        <a:rPr kumimoji="0" lang="en-US" altLang="en-US" sz="1600" b="0" i="0" u="none" strike="noStrike" cap="none" normalizeH="0" baseline="0">
                          <a:ln>
                            <a:noFill/>
                          </a:ln>
                          <a:solidFill>
                            <a:schemeClr val="tx1"/>
                          </a:solidFill>
                          <a:effectLst/>
                          <a:latin typeface="Arial"/>
                          <a:ea typeface="ＭＳ Ｐゴシック"/>
                        </a:rPr>
                        <a:t>.  Represents our </a:t>
                      </a:r>
                      <a:r>
                        <a:rPr kumimoji="0" lang="en-US" altLang="en-US" sz="1600" b="0" i="0" u="sng" strike="noStrike" cap="none" normalizeH="0" baseline="0">
                          <a:ln>
                            <a:noFill/>
                          </a:ln>
                          <a:solidFill>
                            <a:schemeClr val="tx1"/>
                          </a:solidFill>
                          <a:effectLst/>
                          <a:latin typeface="Arial"/>
                          <a:ea typeface="ＭＳ Ｐゴシック"/>
                        </a:rPr>
                        <a:t>single</a:t>
                      </a:r>
                      <a:r>
                        <a:rPr kumimoji="0" lang="en-US" altLang="en-US" sz="1600" b="0" i="0" u="none" strike="noStrike" cap="none" normalizeH="0" baseline="0">
                          <a:ln>
                            <a:noFill/>
                          </a:ln>
                          <a:solidFill>
                            <a:schemeClr val="tx1"/>
                          </a:solidFill>
                          <a:effectLst/>
                          <a:latin typeface="Arial"/>
                          <a:ea typeface="ＭＳ Ｐゴシック"/>
                        </a:rPr>
                        <a:t> most strategic customer.</a:t>
                      </a: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546457"/>
                  </a:ext>
                </a:extLst>
              </a:tr>
              <a:tr h="721781">
                <a:tc>
                  <a:txBody>
                    <a:bodyPr/>
                    <a:lstStyle/>
                    <a:p>
                      <a:pPr algn="r"/>
                      <a:r>
                        <a:rPr lang="en-US" sz="1800" b="1" i="0">
                          <a:solidFill>
                            <a:schemeClr val="tx2"/>
                          </a:solidFill>
                          <a:latin typeface="Arial" panose="020B0604020202020204" pitchFamily="34" charset="0"/>
                        </a:rPr>
                        <a:t>N</a:t>
                      </a:r>
                      <a:r>
                        <a:rPr lang="en-US" sz="1800" b="1" i="0">
                          <a:solidFill>
                            <a:schemeClr val="tx1"/>
                          </a:solidFill>
                          <a:latin typeface="Arial" panose="020B0604020202020204" pitchFamily="34" charset="0"/>
                        </a:rPr>
                        <a:t>iche</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rtl="0" eaLnBrk="1" fontAlgn="base" latinLnBrk="0" hangingPunct="1">
                        <a:lnSpc>
                          <a:spcPct val="100000"/>
                        </a:lnSpc>
                        <a:spcBef>
                          <a:spcPct val="0"/>
                        </a:spcBef>
                        <a:spcAft>
                          <a:spcPct val="0"/>
                        </a:spcAft>
                        <a:buFontTx/>
                        <a:buNone/>
                      </a:pPr>
                      <a:r>
                        <a:rPr kumimoji="0" lang="en-US" altLang="en-US" sz="1600" b="0" u="none" strike="noStrike" cap="none" normalizeH="0" baseline="0">
                          <a:ln>
                            <a:noFill/>
                          </a:ln>
                          <a:solidFill>
                            <a:schemeClr val="tx1"/>
                          </a:solidFill>
                          <a:effectLst/>
                          <a:latin typeface="Arial"/>
                        </a:rPr>
                        <a:t>Articulates 3-4 ways you will choose to differentiate from the competition.  </a:t>
                      </a:r>
                      <a:r>
                        <a:rPr kumimoji="0" lang="en-US" altLang="en-US" sz="1600" b="0" i="1" u="none" strike="noStrike" cap="none" normalizeH="0" baseline="0">
                          <a:ln>
                            <a:noFill/>
                          </a:ln>
                          <a:solidFill>
                            <a:schemeClr val="tx1"/>
                          </a:solidFill>
                          <a:effectLst/>
                          <a:latin typeface="Arial"/>
                        </a:rPr>
                        <a:t>“I choose you over the competition because you are best at…” </a:t>
                      </a:r>
                      <a:endParaRPr kumimoji="0" lang="en-US" altLang="en-US" sz="1600" b="0" i="1" u="none" strike="noStrike" cap="none" normalizeH="0" baseline="0">
                        <a:ln>
                          <a:noFill/>
                        </a:ln>
                        <a:solidFill>
                          <a:schemeClr val="tx1"/>
                        </a:solidFill>
                        <a:effectLst/>
                        <a:latin typeface="Arial"/>
                        <a:ea typeface="ＭＳ Ｐゴシック"/>
                        <a:cs typeface="Arial"/>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0493420"/>
                  </a:ext>
                </a:extLst>
              </a:tr>
              <a:tr h="526291">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800" b="1" i="0">
                          <a:solidFill>
                            <a:schemeClr val="tx2"/>
                          </a:solidFill>
                          <a:latin typeface="Arial"/>
                        </a:rPr>
                        <a:t>C</a:t>
                      </a:r>
                      <a:r>
                        <a:rPr lang="en-US" sz="1800" b="1" i="0">
                          <a:solidFill>
                            <a:schemeClr val="tx1"/>
                          </a:solidFill>
                          <a:latin typeface="Arial"/>
                        </a:rPr>
                        <a:t>ritical </a:t>
                      </a:r>
                      <a:r>
                        <a:rPr lang="en-US" sz="1800" b="1" i="0">
                          <a:solidFill>
                            <a:schemeClr val="tx2"/>
                          </a:solidFill>
                          <a:latin typeface="Arial"/>
                        </a:rPr>
                        <a:t>H</a:t>
                      </a:r>
                      <a:r>
                        <a:rPr lang="en-US" sz="1800" b="1" i="0">
                          <a:solidFill>
                            <a:schemeClr val="tx1"/>
                          </a:solidFill>
                          <a:latin typeface="Arial"/>
                        </a:rPr>
                        <a:t>inge Points</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1588" indent="-1588"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1270" marR="0" lvl="0" indent="-1270" algn="l" rtl="0" eaLnBrk="1" fontAlgn="base" latinLnBrk="0" hangingPunct="1">
                        <a:lnSpc>
                          <a:spcPct val="100000"/>
                        </a:lnSpc>
                        <a:spcBef>
                          <a:spcPct val="0"/>
                        </a:spcBef>
                        <a:spcAft>
                          <a:spcPct val="0"/>
                        </a:spcAft>
                        <a:buFont typeface="+mj-lt" charset="0"/>
                        <a:buNone/>
                      </a:pPr>
                      <a:r>
                        <a:rPr kumimoji="0" lang="en-US" altLang="en-US" sz="1600" b="0" u="none" strike="noStrike" cap="none" normalizeH="0" baseline="0">
                          <a:ln>
                            <a:noFill/>
                          </a:ln>
                          <a:solidFill>
                            <a:schemeClr val="tx1"/>
                          </a:solidFill>
                          <a:effectLst/>
                          <a:latin typeface="Arial"/>
                        </a:rPr>
                        <a:t>These are 1-2 table stakes needed to heavily influence the organizational design.  Must be done well to be considered by the audience, and if not working well today distract from focusing on the Niche.</a:t>
                      </a: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3649129"/>
                  </a:ext>
                </a:extLst>
              </a:tr>
              <a:tr h="532949">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800" b="1" i="0">
                          <a:solidFill>
                            <a:schemeClr val="tx2"/>
                          </a:solidFill>
                          <a:latin typeface="Arial" panose="020B0604020202020204" pitchFamily="34" charset="0"/>
                        </a:rPr>
                        <a:t>O</a:t>
                      </a:r>
                      <a:r>
                        <a:rPr lang="en-US" sz="1800" b="1" i="0">
                          <a:solidFill>
                            <a:schemeClr val="tx1"/>
                          </a:solidFill>
                          <a:latin typeface="Arial" panose="020B0604020202020204" pitchFamily="34" charset="0"/>
                        </a:rPr>
                        <a:t>mit</a:t>
                      </a:r>
                    </a:p>
                    <a:p>
                      <a:pPr marL="0" marR="0" lvl="0" indent="0" algn="r" defTabSz="685800" rtl="0" eaLnBrk="1" fontAlgn="auto" latinLnBrk="0" hangingPunct="1">
                        <a:lnSpc>
                          <a:spcPct val="100000"/>
                        </a:lnSpc>
                        <a:spcBef>
                          <a:spcPts val="0"/>
                        </a:spcBef>
                        <a:spcAft>
                          <a:spcPts val="0"/>
                        </a:spcAft>
                        <a:buClrTx/>
                        <a:buSzTx/>
                        <a:buFontTx/>
                        <a:buNone/>
                        <a:tabLst/>
                        <a:defRPr/>
                      </a:pPr>
                      <a:endParaRPr lang="en-US" sz="1800" b="1" i="0">
                        <a:solidFill>
                          <a:schemeClr val="tx1"/>
                        </a:solidFill>
                        <a:latin typeface="Arial" panose="020B0604020202020204" pitchFamily="34" charset="0"/>
                      </a:endParaRP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342900" marR="0" lvl="0" indent="-342900" algn="l" rtl="0" eaLnBrk="1" fontAlgn="base" latinLnBrk="0" hangingPunct="1">
                        <a:lnSpc>
                          <a:spcPct val="100000"/>
                        </a:lnSpc>
                        <a:spcBef>
                          <a:spcPct val="0"/>
                        </a:spcBef>
                        <a:spcAft>
                          <a:spcPct val="0"/>
                        </a:spcAft>
                        <a:buFont typeface="+mj-lt" charset="0"/>
                        <a:buNone/>
                      </a:pPr>
                      <a:r>
                        <a:rPr kumimoji="0" lang="en-US" altLang="en-US" sz="1600" b="0" u="none" strike="noStrike" cap="none" normalizeH="0" baseline="0">
                          <a:ln>
                            <a:noFill/>
                          </a:ln>
                          <a:solidFill>
                            <a:schemeClr val="tx1"/>
                          </a:solidFill>
                          <a:effectLst/>
                          <a:latin typeface="Arial"/>
                        </a:rPr>
                        <a:t>Trade-offs.</a:t>
                      </a:r>
                      <a:r>
                        <a:rPr lang="en-US" altLang="en-US" sz="1600" b="0" u="none" strike="noStrike" cap="none" normalizeH="0" baseline="0">
                          <a:ln>
                            <a:noFill/>
                          </a:ln>
                          <a:solidFill>
                            <a:schemeClr val="tx1"/>
                          </a:solidFill>
                          <a:effectLst/>
                          <a:latin typeface="Arial"/>
                        </a:rPr>
                        <a:t> </a:t>
                      </a:r>
                      <a:endParaRPr kumimoji="0" lang="en-US" altLang="en-US" sz="1600" b="0" u="none" strike="noStrike" cap="none" normalizeH="0" baseline="0">
                        <a:ln>
                          <a:noFill/>
                        </a:ln>
                        <a:solidFill>
                          <a:schemeClr val="tx1"/>
                        </a:solidFill>
                        <a:effectLst/>
                        <a:latin typeface="Arial"/>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532949">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800" b="1" i="0">
                          <a:solidFill>
                            <a:schemeClr val="tx2"/>
                          </a:solidFill>
                          <a:latin typeface="Arial" panose="020B0604020202020204" pitchFamily="34" charset="0"/>
                        </a:rPr>
                        <a:t>R</a:t>
                      </a:r>
                      <a:r>
                        <a:rPr lang="en-US" sz="1800" b="1" i="0">
                          <a:solidFill>
                            <a:schemeClr val="tx1"/>
                          </a:solidFill>
                          <a:latin typeface="Arial" panose="020B0604020202020204" pitchFamily="34" charset="0"/>
                        </a:rPr>
                        <a:t>esults</a:t>
                      </a:r>
                    </a:p>
                    <a:p>
                      <a:pPr marL="0" marR="0" lvl="0" indent="0" algn="r" defTabSz="685800" rtl="0" eaLnBrk="1" fontAlgn="auto" latinLnBrk="0" hangingPunct="1">
                        <a:lnSpc>
                          <a:spcPct val="100000"/>
                        </a:lnSpc>
                        <a:spcBef>
                          <a:spcPts val="0"/>
                        </a:spcBef>
                        <a:spcAft>
                          <a:spcPts val="0"/>
                        </a:spcAft>
                        <a:buClrTx/>
                        <a:buSzTx/>
                        <a:buFontTx/>
                        <a:buNone/>
                        <a:tabLst/>
                        <a:defRPr/>
                      </a:pPr>
                      <a:endParaRPr lang="en-US" sz="1800" b="1" i="0">
                        <a:solidFill>
                          <a:schemeClr val="tx1"/>
                        </a:solidFill>
                        <a:latin typeface="Arial" panose="020B0604020202020204" pitchFamily="34" charset="0"/>
                      </a:endParaRP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600" b="0" u="none" strike="noStrike" cap="none" normalizeH="0" baseline="0">
                          <a:ln>
                            <a:noFill/>
                          </a:ln>
                          <a:solidFill>
                            <a:schemeClr val="tx1"/>
                          </a:solidFill>
                          <a:effectLst/>
                          <a:latin typeface="Arial"/>
                        </a:rPr>
                        <a:t>Desired results that are driving the need for design. How you will measure a successful transformation. Can be KPIs, OKRs, Metrics, and/or outcomes.</a:t>
                      </a: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650959"/>
                  </a:ext>
                </a:extLst>
              </a:tr>
            </a:tbl>
          </a:graphicData>
        </a:graphic>
      </p:graphicFrame>
    </p:spTree>
    <p:extLst>
      <p:ext uri="{BB962C8B-B14F-4D97-AF65-F5344CB8AC3E}">
        <p14:creationId xmlns:p14="http://schemas.microsoft.com/office/powerpoint/2010/main" val="760753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E2E44A-DCE1-651E-0F87-E898077D0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A5644-BECB-2DE1-ABA2-12A13E62C336}"/>
              </a:ext>
            </a:extLst>
          </p:cNvPr>
          <p:cNvSpPr>
            <a:spLocks noGrp="1"/>
          </p:cNvSpPr>
          <p:nvPr>
            <p:ph type="title"/>
          </p:nvPr>
        </p:nvSpPr>
        <p:spPr/>
        <p:txBody>
          <a:bodyPr/>
          <a:lstStyle/>
          <a:p>
            <a:r>
              <a:rPr lang="en-US" b="1"/>
              <a:t>ANCHOR</a:t>
            </a:r>
          </a:p>
        </p:txBody>
      </p:sp>
      <p:sp>
        <p:nvSpPr>
          <p:cNvPr id="3" name="Content Placeholder 2">
            <a:extLst>
              <a:ext uri="{FF2B5EF4-FFF2-40B4-BE49-F238E27FC236}">
                <a16:creationId xmlns:a16="http://schemas.microsoft.com/office/drawing/2014/main" id="{CF67D74A-1993-EE14-08A3-7CF5F36FE414}"/>
              </a:ext>
            </a:extLst>
          </p:cNvPr>
          <p:cNvSpPr>
            <a:spLocks noGrp="1"/>
          </p:cNvSpPr>
          <p:nvPr>
            <p:ph idx="1"/>
          </p:nvPr>
        </p:nvSpPr>
        <p:spPr/>
        <p:txBody>
          <a:bodyPr/>
          <a:lstStyle/>
          <a:p>
            <a:pPr marL="0" marR="0" lvl="0" indent="0" algn="ctr" defTabSz="685800" rtl="0" eaLnBrk="1" fontAlgn="auto" latinLnBrk="0" hangingPunct="1">
              <a:lnSpc>
                <a:spcPct val="100000"/>
              </a:lnSpc>
              <a:spcBef>
                <a:spcPts val="0"/>
              </a:spcBef>
              <a:spcAft>
                <a:spcPts val="450"/>
              </a:spcAft>
              <a:buClrTx/>
              <a:buSzTx/>
              <a:buFont typeface="Wingdings" pitchFamily="2" charset="2"/>
              <a:buNone/>
              <a:tabLst/>
              <a:defRPr/>
            </a:pPr>
            <a:r>
              <a:rPr kumimoji="0" lang="en-US"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An</a:t>
            </a:r>
            <a:r>
              <a:rPr kumimoji="0" lang="en-US" sz="18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a:ln>
                  <a:noFill/>
                </a:ln>
                <a:solidFill>
                  <a:srgbClr val="0000E6"/>
                </a:solidFill>
                <a:effectLst/>
                <a:uLnTx/>
                <a:uFillTx/>
                <a:latin typeface="Arial" panose="020B0604020202020204" pitchFamily="34" charset="0"/>
                <a:ea typeface="+mn-ea"/>
                <a:cs typeface="Arial" panose="020B0604020202020204" pitchFamily="34" charset="0"/>
              </a:rPr>
              <a:t>ANCHOR</a:t>
            </a:r>
            <a:r>
              <a:rPr kumimoji="0" lang="en-US"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 or value offering, defines an organization’s marketplace positioning—targeted customers, products/services, channels, and price. </a:t>
            </a:r>
          </a:p>
          <a:p>
            <a:pPr marL="0" marR="0" lvl="0" indent="0" algn="ctr" defTabSz="685800" rtl="0" eaLnBrk="1" fontAlgn="auto" latinLnBrk="0" hangingPunct="1">
              <a:lnSpc>
                <a:spcPct val="100000"/>
              </a:lnSpc>
              <a:spcBef>
                <a:spcPts val="0"/>
              </a:spcBef>
              <a:spcAft>
                <a:spcPts val="450"/>
              </a:spcAft>
              <a:buClrTx/>
              <a:buSzTx/>
              <a:buFont typeface="Wingdings" pitchFamily="2" charset="2"/>
              <a:buNone/>
              <a:tabLst/>
              <a:defRPr/>
            </a:pPr>
            <a:endParaRPr kumimoji="0" lang="en-US" sz="18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450"/>
              </a:spcAft>
              <a:buClrTx/>
              <a:buSzTx/>
              <a:buFont typeface="Wingdings" pitchFamily="2" charset="2"/>
              <a:buNone/>
              <a:tabLst/>
              <a:defRPr/>
            </a:pPr>
            <a:r>
              <a:rPr kumimoji="0" lang="en-US"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An</a:t>
            </a:r>
            <a:r>
              <a:rPr kumimoji="0" lang="en-US" sz="18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a:ln>
                  <a:noFill/>
                </a:ln>
                <a:solidFill>
                  <a:srgbClr val="0000E6"/>
                </a:solidFill>
                <a:effectLst/>
                <a:uLnTx/>
                <a:uFillTx/>
                <a:latin typeface="Arial" panose="020B0604020202020204" pitchFamily="34" charset="0"/>
                <a:ea typeface="+mn-ea"/>
                <a:cs typeface="Arial" panose="020B0604020202020204" pitchFamily="34" charset="0"/>
              </a:rPr>
              <a:t>ANCHOR</a:t>
            </a:r>
            <a:r>
              <a:rPr kumimoji="0" lang="en-US" sz="18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also articulates the trade-offs the organization is prepared to make. </a:t>
            </a:r>
          </a:p>
          <a:p>
            <a:endParaRPr lang="en-US"/>
          </a:p>
        </p:txBody>
      </p:sp>
      <p:sp>
        <p:nvSpPr>
          <p:cNvPr id="4" name="Text Placeholder 3">
            <a:extLst>
              <a:ext uri="{FF2B5EF4-FFF2-40B4-BE49-F238E27FC236}">
                <a16:creationId xmlns:a16="http://schemas.microsoft.com/office/drawing/2014/main" id="{B2169917-7CED-4D35-DA17-7CE9FA767E51}"/>
              </a:ext>
            </a:extLst>
          </p:cNvPr>
          <p:cNvSpPr>
            <a:spLocks noGrp="1"/>
          </p:cNvSpPr>
          <p:nvPr>
            <p:ph type="body" sz="quarter" idx="11"/>
          </p:nvPr>
        </p:nvSpPr>
        <p:spPr/>
        <p:txBody>
          <a:bodyPr/>
          <a:lstStyle/>
          <a:p>
            <a:r>
              <a:rPr lang="en-US"/>
              <a:t>Original Tool</a:t>
            </a:r>
          </a:p>
        </p:txBody>
      </p:sp>
      <p:graphicFrame>
        <p:nvGraphicFramePr>
          <p:cNvPr id="6" name="Table 5">
            <a:extLst>
              <a:ext uri="{FF2B5EF4-FFF2-40B4-BE49-F238E27FC236}">
                <a16:creationId xmlns:a16="http://schemas.microsoft.com/office/drawing/2014/main" id="{E3B7BE6F-F8A6-DFEA-7057-2D682A84CDAE}"/>
              </a:ext>
            </a:extLst>
          </p:cNvPr>
          <p:cNvGraphicFramePr>
            <a:graphicFrameLocks noGrp="1"/>
          </p:cNvGraphicFramePr>
          <p:nvPr>
            <p:extLst>
              <p:ext uri="{D42A27DB-BD31-4B8C-83A1-F6EECF244321}">
                <p14:modId xmlns:p14="http://schemas.microsoft.com/office/powerpoint/2010/main" val="3887480697"/>
              </p:ext>
            </p:extLst>
          </p:nvPr>
        </p:nvGraphicFramePr>
        <p:xfrm>
          <a:off x="0" y="2921792"/>
          <a:ext cx="12180460" cy="2893978"/>
        </p:xfrm>
        <a:graphic>
          <a:graphicData uri="http://schemas.openxmlformats.org/drawingml/2006/table">
            <a:tbl>
              <a:tblPr firstRow="1" bandRow="1">
                <a:tableStyleId>{5C22544A-7EE6-4342-B048-85BDC9FD1C3A}</a:tableStyleId>
              </a:tblPr>
              <a:tblGrid>
                <a:gridCol w="1863994">
                  <a:extLst>
                    <a:ext uri="{9D8B030D-6E8A-4147-A177-3AD203B41FA5}">
                      <a16:colId xmlns:a16="http://schemas.microsoft.com/office/drawing/2014/main" val="2634641509"/>
                    </a:ext>
                  </a:extLst>
                </a:gridCol>
                <a:gridCol w="10316466">
                  <a:extLst>
                    <a:ext uri="{9D8B030D-6E8A-4147-A177-3AD203B41FA5}">
                      <a16:colId xmlns:a16="http://schemas.microsoft.com/office/drawing/2014/main" val="186905046"/>
                    </a:ext>
                  </a:extLst>
                </a:gridCol>
              </a:tblGrid>
              <a:tr h="365422">
                <a:tc>
                  <a:txBody>
                    <a:bodyPr/>
                    <a:lstStyle/>
                    <a:p>
                      <a:pPr marL="4445" indent="0">
                        <a:tabLst/>
                      </a:pPr>
                      <a:r>
                        <a:rPr lang="en-US" sz="1600" b="0" i="0">
                          <a:solidFill>
                            <a:schemeClr val="tx2"/>
                          </a:solidFill>
                          <a:latin typeface="Arial" panose="020B0604020202020204" pitchFamily="34" charset="0"/>
                        </a:rPr>
                        <a:t>Audience</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u="none" strike="noStrike" cap="none" normalizeH="0" baseline="0">
                          <a:ln>
                            <a:noFill/>
                          </a:ln>
                          <a:solidFill>
                            <a:schemeClr val="tx1"/>
                          </a:solidFill>
                          <a:effectLst/>
                          <a:latin typeface="Arial"/>
                        </a:rPr>
                        <a:t>Clarifies which stakeholder we are making design decisions around </a:t>
                      </a:r>
                      <a:r>
                        <a:rPr kumimoji="0" lang="en-US" altLang="en-US" sz="1600" b="0" u="sng" strike="noStrike" cap="none" normalizeH="0" baseline="0">
                          <a:ln>
                            <a:noFill/>
                          </a:ln>
                          <a:solidFill>
                            <a:schemeClr val="tx1"/>
                          </a:solidFill>
                          <a:effectLst/>
                          <a:latin typeface="Arial"/>
                        </a:rPr>
                        <a:t>first</a:t>
                      </a:r>
                      <a:r>
                        <a:rPr kumimoji="0" lang="en-US" altLang="en-US" sz="1600" b="0" u="none" strike="noStrike" cap="none" normalizeH="0" baseline="0">
                          <a:ln>
                            <a:noFill/>
                          </a:ln>
                          <a:solidFill>
                            <a:schemeClr val="tx1"/>
                          </a:solidFill>
                          <a:effectLst/>
                          <a:latin typeface="Arial"/>
                        </a:rPr>
                        <a:t>. Who needs to love us for us to be successful? </a:t>
                      </a:r>
                      <a:r>
                        <a:rPr lang="en-US" altLang="en-US" sz="1600" b="0">
                          <a:solidFill>
                            <a:schemeClr val="tx1"/>
                          </a:solidFill>
                          <a:latin typeface="Arial"/>
                        </a:rPr>
                        <a:t>Describes the characteristics and behaviors of the ideal targeted customer(s).</a:t>
                      </a:r>
                      <a:endParaRPr kumimoji="0" lang="en-US" altLang="en-US" sz="1600" b="0" i="0" u="none" strike="noStrike" cap="none" normalizeH="0" baseline="0">
                        <a:ln>
                          <a:noFill/>
                        </a:ln>
                        <a:solidFill>
                          <a:schemeClr val="tx1"/>
                        </a:solidFill>
                        <a:effectLst/>
                        <a:latin typeface="Arial"/>
                        <a:ea typeface="ＭＳ Ｐゴシック"/>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546457"/>
                  </a:ext>
                </a:extLst>
              </a:tr>
              <a:tr h="721781">
                <a:tc>
                  <a:txBody>
                    <a:bodyPr/>
                    <a:lstStyle/>
                    <a:p>
                      <a:r>
                        <a:rPr lang="en-US" sz="1600" b="0" i="0">
                          <a:solidFill>
                            <a:schemeClr val="tx2"/>
                          </a:solidFill>
                          <a:latin typeface="Arial" panose="020B0604020202020204" pitchFamily="34" charset="0"/>
                        </a:rPr>
                        <a:t>Need</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rtl="0" eaLnBrk="1" fontAlgn="base" latinLnBrk="0" hangingPunct="1">
                        <a:lnSpc>
                          <a:spcPct val="100000"/>
                        </a:lnSpc>
                        <a:spcBef>
                          <a:spcPct val="0"/>
                        </a:spcBef>
                        <a:spcAft>
                          <a:spcPct val="0"/>
                        </a:spcAft>
                        <a:buFontTx/>
                        <a:buNone/>
                      </a:pPr>
                      <a:r>
                        <a:rPr kumimoji="0" lang="en-US" altLang="en-US" sz="1600" b="0" u="none" strike="noStrike" cap="none" normalizeH="0" baseline="0">
                          <a:ln>
                            <a:noFill/>
                          </a:ln>
                          <a:solidFill>
                            <a:schemeClr val="tx1"/>
                          </a:solidFill>
                          <a:effectLst/>
                          <a:latin typeface="Arial"/>
                        </a:rPr>
                        <a:t>Specifies the audience’s product, service and relationship priorities in the </a:t>
                      </a:r>
                      <a:r>
                        <a:rPr kumimoji="0" lang="en-US" altLang="en-US" sz="1600" b="0" u="sng" strike="noStrike" cap="none" normalizeH="0" baseline="0">
                          <a:ln>
                            <a:noFill/>
                          </a:ln>
                          <a:solidFill>
                            <a:schemeClr val="tx1"/>
                          </a:solidFill>
                          <a:effectLst/>
                          <a:latin typeface="Arial"/>
                        </a:rPr>
                        <a:t>first person </a:t>
                      </a:r>
                      <a:r>
                        <a:rPr kumimoji="0" lang="en-US" altLang="en-US" sz="1600" b="0" u="none" strike="noStrike" cap="none" normalizeH="0" baseline="0">
                          <a:ln>
                            <a:noFill/>
                          </a:ln>
                          <a:solidFill>
                            <a:schemeClr val="tx1"/>
                          </a:solidFill>
                          <a:effectLst/>
                          <a:latin typeface="Arial"/>
                        </a:rPr>
                        <a:t>and using </a:t>
                      </a:r>
                      <a:r>
                        <a:rPr kumimoji="0" lang="en-US" altLang="en-US" sz="1600" b="0" u="sng" strike="noStrike" cap="none" normalizeH="0" baseline="0">
                          <a:ln>
                            <a:noFill/>
                          </a:ln>
                          <a:solidFill>
                            <a:schemeClr val="tx1"/>
                          </a:solidFill>
                          <a:effectLst/>
                          <a:latin typeface="Arial"/>
                        </a:rPr>
                        <a:t>superlatives</a:t>
                      </a:r>
                      <a:r>
                        <a:rPr kumimoji="0" lang="en-US" altLang="en-US" sz="1600" b="0" u="none" strike="noStrike" cap="none" normalizeH="0" baseline="0">
                          <a:ln>
                            <a:noFill/>
                          </a:ln>
                          <a:solidFill>
                            <a:schemeClr val="tx1"/>
                          </a:solidFill>
                          <a:effectLst/>
                          <a:latin typeface="Arial"/>
                        </a:rPr>
                        <a:t>.</a:t>
                      </a:r>
                      <a:r>
                        <a:rPr lang="en-US" altLang="en-US" sz="1600" b="0" u="none" strike="noStrike" cap="none" normalizeH="0" baseline="0">
                          <a:ln>
                            <a:noFill/>
                          </a:ln>
                          <a:solidFill>
                            <a:schemeClr val="tx1"/>
                          </a:solidFill>
                          <a:effectLst/>
                          <a:latin typeface="Arial"/>
                        </a:rPr>
                        <a:t> </a:t>
                      </a:r>
                      <a:r>
                        <a:rPr kumimoji="0" lang="en-US" altLang="en-US" sz="1600" b="0" u="none" strike="noStrike" cap="none" normalizeH="0" baseline="0">
                          <a:ln>
                            <a:noFill/>
                          </a:ln>
                          <a:solidFill>
                            <a:schemeClr val="tx1"/>
                          </a:solidFill>
                          <a:effectLst/>
                          <a:latin typeface="Arial"/>
                        </a:rPr>
                        <a:t> Answers the question:</a:t>
                      </a:r>
                      <a:r>
                        <a:rPr lang="en-US" altLang="en-US" sz="1600" b="0" u="none" strike="noStrike" cap="none" normalizeH="0" baseline="0">
                          <a:ln>
                            <a:noFill/>
                          </a:ln>
                          <a:solidFill>
                            <a:schemeClr val="tx1"/>
                          </a:solidFill>
                          <a:effectLst/>
                          <a:latin typeface="Arial"/>
                        </a:rPr>
                        <a:t> </a:t>
                      </a:r>
                      <a:r>
                        <a:rPr kumimoji="0" lang="en-US" altLang="en-US" sz="1600" b="0" i="1" u="none" strike="noStrike" cap="none" normalizeH="0" baseline="0">
                          <a:ln>
                            <a:noFill/>
                          </a:ln>
                          <a:solidFill>
                            <a:schemeClr val="tx1"/>
                          </a:solidFill>
                          <a:effectLst/>
                          <a:latin typeface="Arial"/>
                        </a:rPr>
                        <a:t> “I choose you because . . . or I partner with you because . . .”</a:t>
                      </a:r>
                      <a:r>
                        <a:rPr lang="en-US" altLang="en-US" sz="1600" b="0" i="1" u="none" strike="noStrike" cap="none" normalizeH="0" baseline="0">
                          <a:ln>
                            <a:noFill/>
                          </a:ln>
                          <a:solidFill>
                            <a:schemeClr val="tx1"/>
                          </a:solidFill>
                          <a:effectLst/>
                          <a:latin typeface="Arial"/>
                        </a:rPr>
                        <a:t>  </a:t>
                      </a:r>
                      <a:endParaRPr kumimoji="0" lang="en-US" altLang="en-US" sz="1600" b="0" i="1" u="none" strike="noStrike" cap="none" normalizeH="0" baseline="0">
                        <a:ln>
                          <a:noFill/>
                        </a:ln>
                        <a:solidFill>
                          <a:schemeClr val="tx1"/>
                        </a:solidFill>
                        <a:effectLst/>
                        <a:latin typeface="Arial"/>
                        <a:ea typeface="ＭＳ Ｐゴシック"/>
                        <a:cs typeface="Arial"/>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0493420"/>
                  </a:ext>
                </a:extLst>
              </a:tr>
              <a:tr h="52629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Channel</a:t>
                      </a: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1588" indent="-1588"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1270" marR="0" lvl="0" indent="-1270" algn="l" rtl="0" eaLnBrk="1" fontAlgn="base" latinLnBrk="0" hangingPunct="1">
                        <a:lnSpc>
                          <a:spcPct val="100000"/>
                        </a:lnSpc>
                        <a:spcBef>
                          <a:spcPct val="0"/>
                        </a:spcBef>
                        <a:spcAft>
                          <a:spcPct val="0"/>
                        </a:spcAft>
                        <a:buFont typeface="+mj-lt" charset="0"/>
                        <a:buNone/>
                      </a:pPr>
                      <a:r>
                        <a:rPr kumimoji="0" lang="en-US" altLang="en-US" sz="1600" b="0" u="none" strike="noStrike" cap="none" normalizeH="0" baseline="0">
                          <a:ln>
                            <a:noFill/>
                          </a:ln>
                          <a:solidFill>
                            <a:schemeClr val="tx1"/>
                          </a:solidFill>
                          <a:effectLst/>
                          <a:latin typeface="Arial"/>
                        </a:rPr>
                        <a:t>How and where your audience purchases or accesses your product and services.</a:t>
                      </a:r>
                      <a:r>
                        <a:rPr lang="en-US" altLang="en-US" sz="1600" b="0" u="none" strike="noStrike" cap="none" normalizeH="0" baseline="0">
                          <a:ln>
                            <a:noFill/>
                          </a:ln>
                          <a:solidFill>
                            <a:schemeClr val="tx1"/>
                          </a:solidFill>
                          <a:effectLst/>
                          <a:latin typeface="Arial"/>
                        </a:rPr>
                        <a:t> </a:t>
                      </a:r>
                      <a:endParaRPr kumimoji="0" lang="en-US" altLang="en-US" sz="1600" b="0" u="none" strike="noStrike" cap="none" normalizeH="0" baseline="0">
                        <a:ln>
                          <a:noFill/>
                        </a:ln>
                        <a:solidFill>
                          <a:schemeClr val="tx1"/>
                        </a:solidFill>
                        <a:effectLst/>
                        <a:latin typeface="Arial"/>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3649129"/>
                  </a:ext>
                </a:extLst>
              </a:tr>
              <a:tr h="5329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Omit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342900" marR="0" lvl="0" indent="-342900" algn="l" rtl="0" eaLnBrk="1" fontAlgn="base" latinLnBrk="0" hangingPunct="1">
                        <a:lnSpc>
                          <a:spcPct val="100000"/>
                        </a:lnSpc>
                        <a:spcBef>
                          <a:spcPct val="0"/>
                        </a:spcBef>
                        <a:spcAft>
                          <a:spcPct val="0"/>
                        </a:spcAft>
                        <a:buFont typeface="+mj-lt" charset="0"/>
                        <a:buNone/>
                      </a:pPr>
                      <a:r>
                        <a:rPr kumimoji="0" lang="en-US" altLang="en-US" sz="1600" b="0" u="none" strike="noStrike" cap="none" normalizeH="0" baseline="0">
                          <a:ln>
                            <a:noFill/>
                          </a:ln>
                          <a:solidFill>
                            <a:schemeClr val="tx1"/>
                          </a:solidFill>
                          <a:effectLst/>
                          <a:latin typeface="Arial"/>
                        </a:rPr>
                        <a:t>Trade-offs.</a:t>
                      </a:r>
                      <a:r>
                        <a:rPr lang="en-US" altLang="en-US" sz="1600" b="0" u="none" strike="noStrike" cap="none" normalizeH="0" baseline="0">
                          <a:ln>
                            <a:noFill/>
                          </a:ln>
                          <a:solidFill>
                            <a:schemeClr val="tx1"/>
                          </a:solidFill>
                          <a:effectLst/>
                          <a:latin typeface="Arial"/>
                        </a:rPr>
                        <a:t> </a:t>
                      </a:r>
                      <a:endParaRPr kumimoji="0" lang="en-US" altLang="en-US" sz="1600" b="0" u="none" strike="noStrike" cap="none" normalizeH="0" baseline="0">
                        <a:ln>
                          <a:noFill/>
                        </a:ln>
                        <a:solidFill>
                          <a:schemeClr val="tx1"/>
                        </a:solidFill>
                        <a:effectLst/>
                        <a:latin typeface="Arial"/>
                      </a:endParaRP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5329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Revenue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228359" marR="228359" marT="22860" marB="2286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600" b="0" u="none" strike="noStrike" cap="none" normalizeH="0" baseline="0">
                          <a:ln>
                            <a:noFill/>
                          </a:ln>
                          <a:solidFill>
                            <a:schemeClr val="tx1"/>
                          </a:solidFill>
                          <a:effectLst/>
                          <a:latin typeface="Arial"/>
                        </a:rPr>
                        <a:t>Approach to pricing, fees</a:t>
                      </a:r>
                      <a:r>
                        <a:rPr lang="en-US" altLang="en-US" sz="1600" b="0" u="none" strike="noStrike" cap="none" normalizeH="0" baseline="0">
                          <a:ln>
                            <a:noFill/>
                          </a:ln>
                          <a:solidFill>
                            <a:schemeClr val="tx1"/>
                          </a:solidFill>
                          <a:effectLst/>
                          <a:latin typeface="Arial"/>
                        </a:rPr>
                        <a:t>,</a:t>
                      </a:r>
                      <a:r>
                        <a:rPr kumimoji="0" lang="en-US" altLang="en-US" sz="1600" b="0" u="none" strike="noStrike" cap="none" normalizeH="0" baseline="0">
                          <a:ln>
                            <a:noFill/>
                          </a:ln>
                          <a:solidFill>
                            <a:schemeClr val="tx1"/>
                          </a:solidFill>
                          <a:effectLst/>
                          <a:latin typeface="Arial"/>
                        </a:rPr>
                        <a:t> and succeeding financially.</a:t>
                      </a:r>
                    </a:p>
                  </a:txBody>
                  <a:tcPr marT="45713" marB="45713"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650959"/>
                  </a:ext>
                </a:extLst>
              </a:tr>
            </a:tbl>
          </a:graphicData>
        </a:graphic>
      </p:graphicFrame>
    </p:spTree>
    <p:extLst>
      <p:ext uri="{BB962C8B-B14F-4D97-AF65-F5344CB8AC3E}">
        <p14:creationId xmlns:p14="http://schemas.microsoft.com/office/powerpoint/2010/main" val="334283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73C0F-5EFC-2DFB-EE3B-467AE29DE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F523A-0239-F6B4-545E-45B4C3571D10}"/>
              </a:ext>
            </a:extLst>
          </p:cNvPr>
          <p:cNvSpPr>
            <a:spLocks noGrp="1"/>
          </p:cNvSpPr>
          <p:nvPr>
            <p:ph type="title"/>
          </p:nvPr>
        </p:nvSpPr>
        <p:spPr/>
        <p:txBody>
          <a:bodyPr/>
          <a:lstStyle/>
          <a:p>
            <a:r>
              <a:rPr lang="en-US"/>
              <a:t>ANCHOR</a:t>
            </a:r>
          </a:p>
        </p:txBody>
      </p:sp>
      <p:sp>
        <p:nvSpPr>
          <p:cNvPr id="4" name="Text Placeholder 3">
            <a:extLst>
              <a:ext uri="{FF2B5EF4-FFF2-40B4-BE49-F238E27FC236}">
                <a16:creationId xmlns:a16="http://schemas.microsoft.com/office/drawing/2014/main" id="{2555CE55-4983-1C49-9FB8-2EA6C9FB3EC4}"/>
              </a:ext>
            </a:extLst>
          </p:cNvPr>
          <p:cNvSpPr>
            <a:spLocks noGrp="1"/>
          </p:cNvSpPr>
          <p:nvPr>
            <p:ph type="body" sz="quarter" idx="11"/>
          </p:nvPr>
        </p:nvSpPr>
        <p:spPr/>
        <p:txBody>
          <a:bodyPr/>
          <a:lstStyle/>
          <a:p>
            <a:r>
              <a:rPr lang="en-US"/>
              <a:t>Example</a:t>
            </a:r>
          </a:p>
        </p:txBody>
      </p:sp>
      <p:pic>
        <p:nvPicPr>
          <p:cNvPr id="5" name="Eamonn Holmes grills Ryanair boss (05Nov12).mp4">
            <a:hlinkClick r:id="" action="ppaction://media"/>
            <a:extLst>
              <a:ext uri="{FF2B5EF4-FFF2-40B4-BE49-F238E27FC236}">
                <a16:creationId xmlns:a16="http://schemas.microsoft.com/office/drawing/2014/main" id="{6BDE84F7-733C-3424-50C5-1E84B474E0C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00816" y="1345272"/>
            <a:ext cx="7408808" cy="4167455"/>
          </a:xfrm>
          <a:prstGeom prst="rect">
            <a:avLst/>
          </a:prstGeom>
        </p:spPr>
      </p:pic>
      <p:pic>
        <p:nvPicPr>
          <p:cNvPr id="6" name="Picture 5" descr="A picture containing sky&#10;&#10;Description automatically generated">
            <a:extLst>
              <a:ext uri="{FF2B5EF4-FFF2-40B4-BE49-F238E27FC236}">
                <a16:creationId xmlns:a16="http://schemas.microsoft.com/office/drawing/2014/main" id="{263DDDBE-098D-8B8F-7E71-1D07102D7D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84234" y="763034"/>
            <a:ext cx="1431466" cy="2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58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6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86B28-7D11-6E42-B153-743211CC46F9}"/>
              </a:ext>
            </a:extLst>
          </p:cNvPr>
          <p:cNvSpPr>
            <a:spLocks noGrp="1"/>
          </p:cNvSpPr>
          <p:nvPr>
            <p:ph type="title"/>
          </p:nvPr>
        </p:nvSpPr>
        <p:spPr/>
        <p:txBody>
          <a:bodyPr/>
          <a:lstStyle/>
          <a:p>
            <a:r>
              <a:rPr lang="en-US" b="1"/>
              <a:t>ANCHOR</a:t>
            </a:r>
          </a:p>
        </p:txBody>
      </p:sp>
      <p:sp>
        <p:nvSpPr>
          <p:cNvPr id="5" name="Text Placeholder 6">
            <a:extLst>
              <a:ext uri="{FF2B5EF4-FFF2-40B4-BE49-F238E27FC236}">
                <a16:creationId xmlns:a16="http://schemas.microsoft.com/office/drawing/2014/main" id="{BBBF439D-2EE8-9D94-81A5-6C6B080239CA}"/>
              </a:ext>
            </a:extLst>
          </p:cNvPr>
          <p:cNvSpPr txBox="1">
            <a:spLocks/>
          </p:cNvSpPr>
          <p:nvPr/>
        </p:nvSpPr>
        <p:spPr>
          <a:xfrm>
            <a:off x="876300" y="685800"/>
            <a:ext cx="10668000" cy="423863"/>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0" i="0" kern="120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Example</a:t>
            </a:r>
          </a:p>
        </p:txBody>
      </p:sp>
      <p:graphicFrame>
        <p:nvGraphicFramePr>
          <p:cNvPr id="6" name="Table 5">
            <a:extLst>
              <a:ext uri="{FF2B5EF4-FFF2-40B4-BE49-F238E27FC236}">
                <a16:creationId xmlns:a16="http://schemas.microsoft.com/office/drawing/2014/main" id="{4F7F1B02-C745-515D-31CF-B97E92A08F93}"/>
              </a:ext>
            </a:extLst>
          </p:cNvPr>
          <p:cNvGraphicFramePr>
            <a:graphicFrameLocks noGrp="1"/>
          </p:cNvGraphicFramePr>
          <p:nvPr/>
        </p:nvGraphicFramePr>
        <p:xfrm>
          <a:off x="223573" y="1109663"/>
          <a:ext cx="12180461" cy="5379720"/>
        </p:xfrm>
        <a:graphic>
          <a:graphicData uri="http://schemas.openxmlformats.org/drawingml/2006/table">
            <a:tbl>
              <a:tblPr firstRow="1" bandRow="1">
                <a:tableStyleId>{5C22544A-7EE6-4342-B048-85BDC9FD1C3A}</a:tableStyleId>
              </a:tblPr>
              <a:tblGrid>
                <a:gridCol w="1861457">
                  <a:extLst>
                    <a:ext uri="{9D8B030D-6E8A-4147-A177-3AD203B41FA5}">
                      <a16:colId xmlns:a16="http://schemas.microsoft.com/office/drawing/2014/main" val="2634641509"/>
                    </a:ext>
                  </a:extLst>
                </a:gridCol>
                <a:gridCol w="4909769">
                  <a:extLst>
                    <a:ext uri="{9D8B030D-6E8A-4147-A177-3AD203B41FA5}">
                      <a16:colId xmlns:a16="http://schemas.microsoft.com/office/drawing/2014/main" val="186905046"/>
                    </a:ext>
                  </a:extLst>
                </a:gridCol>
                <a:gridCol w="5409235">
                  <a:extLst>
                    <a:ext uri="{9D8B030D-6E8A-4147-A177-3AD203B41FA5}">
                      <a16:colId xmlns:a16="http://schemas.microsoft.com/office/drawing/2014/main" val="3829133813"/>
                    </a:ext>
                  </a:extLst>
                </a:gridCol>
              </a:tblGrid>
              <a:tr h="434930">
                <a:tc>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cap="none" normalizeH="0" baseline="0">
                          <a:ln>
                            <a:noFill/>
                          </a:ln>
                          <a:solidFill>
                            <a:schemeClr val="tx2"/>
                          </a:solidFill>
                          <a:effectLst/>
                          <a:latin typeface="Arial"/>
                          <a:ea typeface="ＭＳ Ｐゴシック"/>
                        </a:rPr>
                        <a:t>A</a:t>
                      </a:r>
                      <a:r>
                        <a:rPr kumimoji="0" lang="en-US" altLang="en-US" sz="1800" b="0" i="0" u="none" strike="noStrike" cap="none" normalizeH="0" baseline="0">
                          <a:ln>
                            <a:noFill/>
                          </a:ln>
                          <a:solidFill>
                            <a:schemeClr val="tx1"/>
                          </a:solidFill>
                          <a:effectLst/>
                          <a:latin typeface="Arial"/>
                          <a:ea typeface="ＭＳ Ｐゴシック"/>
                        </a:rPr>
                        <a:t>udience</a:t>
                      </a: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gridSpan="2">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altLang="en-US" sz="1300" b="0" u="none" strike="noStrike" cap="none" normalizeH="0" baseline="0">
                          <a:ln>
                            <a:noFill/>
                          </a:ln>
                          <a:solidFill>
                            <a:schemeClr val="tx1"/>
                          </a:solidFill>
                          <a:effectLst/>
                          <a:latin typeface="Arial"/>
                        </a:rPr>
                        <a:t>European price-sensitive travelers who prioritize reaching their destination at the lowest possible fare and are willing to trade service, comfort, and flexibility for cost savings.</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4227546457"/>
                  </a:ext>
                </a:extLst>
              </a:tr>
              <a:tr h="636613">
                <a:tc>
                  <a:txBody>
                    <a:body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800" b="1" u="none" strike="noStrike" cap="none" normalizeH="0" baseline="0">
                          <a:ln>
                            <a:noFill/>
                          </a:ln>
                          <a:solidFill>
                            <a:schemeClr val="tx2"/>
                          </a:solidFill>
                          <a:effectLst/>
                          <a:latin typeface="+mn-lt"/>
                        </a:rPr>
                        <a:t>N</a:t>
                      </a:r>
                      <a:r>
                        <a:rPr kumimoji="0" lang="en-US" altLang="en-US" sz="1800" b="0" u="none" strike="noStrike" cap="none" normalizeH="0" baseline="0">
                          <a:ln>
                            <a:noFill/>
                          </a:ln>
                          <a:solidFill>
                            <a:schemeClr val="tx1"/>
                          </a:solidFill>
                          <a:effectLst/>
                          <a:latin typeface="+mn-lt"/>
                        </a:rPr>
                        <a:t>iche</a:t>
                      </a: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gridSpan="2">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altLang="en-US" sz="1300" b="0" i="1" u="none" strike="noStrike" cap="none" normalizeH="0" baseline="0">
                          <a:ln>
                            <a:noFill/>
                          </a:ln>
                          <a:solidFill>
                            <a:schemeClr val="tx1"/>
                          </a:solidFill>
                          <a:effectLst/>
                          <a:latin typeface="Arial"/>
                        </a:rPr>
                        <a:t>I choose </a:t>
                      </a:r>
                      <a:r>
                        <a:rPr kumimoji="0" lang="en-US" altLang="en-US" sz="1300" b="0" i="0" u="none" strike="noStrike" cap="none" normalizeH="0" baseline="0">
                          <a:ln>
                            <a:noFill/>
                          </a:ln>
                          <a:solidFill>
                            <a:schemeClr val="tx1"/>
                          </a:solidFill>
                          <a:effectLst/>
                          <a:latin typeface="Arial"/>
                        </a:rPr>
                        <a:t>RYANAIR</a:t>
                      </a:r>
                      <a:r>
                        <a:rPr kumimoji="0" lang="en-US" altLang="en-US" sz="1300" b="0" i="1" u="none" strike="noStrike" cap="none" normalizeH="0" baseline="0">
                          <a:ln>
                            <a:noFill/>
                          </a:ln>
                          <a:solidFill>
                            <a:schemeClr val="tx1"/>
                          </a:solidFill>
                          <a:effectLst/>
                          <a:latin typeface="Arial"/>
                        </a:rPr>
                        <a:t> over the competition because…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300" b="0" i="1" u="none" strike="noStrike" cap="none" normalizeH="0" baseline="0">
                          <a:ln>
                            <a:noFill/>
                          </a:ln>
                          <a:solidFill>
                            <a:schemeClr val="tx1"/>
                          </a:solidFill>
                          <a:effectLst/>
                          <a:latin typeface="Arial"/>
                        </a:rPr>
                        <a:t>1. …you are the only </a:t>
                      </a:r>
                      <a:r>
                        <a:rPr kumimoji="0" lang="en-US" altLang="en-US" sz="1300" b="0" i="0" u="none" strike="noStrike" cap="none" normalizeH="0" baseline="0">
                          <a:ln>
                            <a:noFill/>
                          </a:ln>
                          <a:solidFill>
                            <a:schemeClr val="tx1"/>
                          </a:solidFill>
                          <a:effectLst/>
                          <a:latin typeface="Arial"/>
                        </a:rPr>
                        <a:t>airline that consistently gets me to European destinations at the </a:t>
                      </a:r>
                      <a:r>
                        <a:rPr kumimoji="0" lang="en-US" altLang="en-US" sz="1300" b="1" i="0" u="none" strike="noStrike" cap="none" normalizeH="0" baseline="0">
                          <a:ln>
                            <a:noFill/>
                          </a:ln>
                          <a:solidFill>
                            <a:schemeClr val="tx1"/>
                          </a:solidFill>
                          <a:effectLst/>
                          <a:latin typeface="Arial"/>
                        </a:rPr>
                        <a:t>lowest total cost</a:t>
                      </a:r>
                      <a:r>
                        <a:rPr kumimoji="0" lang="en-US" altLang="en-US" sz="1300" b="0" i="0" u="none" strike="noStrike" cap="none" normalizeH="0" baseline="0">
                          <a:ln>
                            <a:noFill/>
                          </a:ln>
                          <a:solidFill>
                            <a:schemeClr val="tx1"/>
                          </a:solidFill>
                          <a:effectLst/>
                          <a:latin typeface="Arial"/>
                        </a:rPr>
                        <a:t> – even after add-ons.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300" b="0" i="0" u="none" strike="noStrike" cap="none" normalizeH="0" baseline="0">
                          <a:ln>
                            <a:noFill/>
                          </a:ln>
                          <a:solidFill>
                            <a:schemeClr val="tx1"/>
                          </a:solidFill>
                          <a:effectLst/>
                          <a:latin typeface="Arial"/>
                          <a:ea typeface="ＭＳ Ｐゴシック"/>
                          <a:cs typeface="Arial"/>
                        </a:rPr>
                        <a:t>2. </a:t>
                      </a:r>
                      <a:r>
                        <a:rPr kumimoji="0" lang="en-US" altLang="en-US" sz="1300" b="0" i="1" u="none" strike="noStrike" cap="none" normalizeH="0" baseline="0">
                          <a:ln>
                            <a:noFill/>
                          </a:ln>
                          <a:solidFill>
                            <a:schemeClr val="tx1"/>
                          </a:solidFill>
                          <a:effectLst/>
                          <a:latin typeface="Arial"/>
                          <a:ea typeface="ＭＳ Ｐゴシック"/>
                          <a:cs typeface="Arial"/>
                        </a:rPr>
                        <a:t>…you are the only </a:t>
                      </a:r>
                      <a:r>
                        <a:rPr kumimoji="0" lang="en-US" altLang="en-US" sz="1300" b="0" i="0" u="none" strike="noStrike" cap="none" normalizeH="0" baseline="0">
                          <a:ln>
                            <a:noFill/>
                          </a:ln>
                          <a:solidFill>
                            <a:schemeClr val="tx1"/>
                          </a:solidFill>
                          <a:effectLst/>
                          <a:latin typeface="Arial"/>
                          <a:ea typeface="ＭＳ Ｐゴシック"/>
                          <a:cs typeface="Arial"/>
                        </a:rPr>
                        <a:t>airline that </a:t>
                      </a:r>
                      <a:r>
                        <a:rPr kumimoji="0" lang="en-US" altLang="en-US" sz="1300" b="1" i="0" u="none" strike="noStrike" cap="none" normalizeH="0" baseline="0">
                          <a:ln>
                            <a:noFill/>
                          </a:ln>
                          <a:solidFill>
                            <a:schemeClr val="tx1"/>
                          </a:solidFill>
                          <a:effectLst/>
                          <a:latin typeface="Arial"/>
                          <a:ea typeface="ＭＳ Ｐゴシック"/>
                          <a:cs typeface="Arial"/>
                        </a:rPr>
                        <a:t>gets me to so many European cities without layovers</a:t>
                      </a:r>
                      <a:r>
                        <a:rPr kumimoji="0" lang="en-US" altLang="en-US" sz="1300" b="0" i="0" u="none" strike="noStrike" cap="none" normalizeH="0" baseline="0">
                          <a:ln>
                            <a:noFill/>
                          </a:ln>
                          <a:solidFill>
                            <a:schemeClr val="tx1"/>
                          </a:solidFill>
                          <a:effectLst/>
                          <a:latin typeface="Arial"/>
                          <a:ea typeface="ＭＳ Ｐゴシック"/>
                          <a:cs typeface="Arial"/>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300" b="0" i="0" u="none" strike="noStrike" cap="none" normalizeH="0" baseline="0">
                          <a:ln>
                            <a:noFill/>
                          </a:ln>
                          <a:solidFill>
                            <a:schemeClr val="tx1"/>
                          </a:solidFill>
                          <a:effectLst/>
                          <a:latin typeface="Arial"/>
                          <a:ea typeface="ＭＳ Ｐゴシック"/>
                          <a:cs typeface="Arial"/>
                        </a:rPr>
                        <a:t>3. </a:t>
                      </a:r>
                      <a:r>
                        <a:rPr kumimoji="0" lang="en-US" altLang="en-US" sz="1300" b="0" i="1" u="none" strike="noStrike" cap="none" normalizeH="0" baseline="0">
                          <a:ln>
                            <a:noFill/>
                          </a:ln>
                          <a:solidFill>
                            <a:schemeClr val="tx1"/>
                          </a:solidFill>
                          <a:effectLst/>
                          <a:latin typeface="Arial"/>
                          <a:ea typeface="ＭＳ Ｐゴシック"/>
                          <a:cs typeface="Arial"/>
                        </a:rPr>
                        <a:t>…you are the best </a:t>
                      </a:r>
                      <a:r>
                        <a:rPr kumimoji="0" lang="en-US" altLang="en-US" sz="1300" b="0" i="0" u="none" strike="noStrike" cap="none" normalizeH="0" baseline="0">
                          <a:ln>
                            <a:noFill/>
                          </a:ln>
                          <a:solidFill>
                            <a:schemeClr val="tx1"/>
                          </a:solidFill>
                          <a:effectLst/>
                          <a:latin typeface="Arial"/>
                          <a:ea typeface="ＭＳ Ｐゴシック"/>
                          <a:cs typeface="Arial"/>
                        </a:rPr>
                        <a:t>at getting me to my destination faster – with </a:t>
                      </a:r>
                      <a:r>
                        <a:rPr kumimoji="0" lang="en-US" altLang="en-US" sz="1300" b="1" i="0" u="none" strike="noStrike" cap="none" normalizeH="0" baseline="0">
                          <a:ln>
                            <a:noFill/>
                          </a:ln>
                          <a:solidFill>
                            <a:schemeClr val="tx1"/>
                          </a:solidFill>
                          <a:effectLst/>
                          <a:latin typeface="Arial"/>
                          <a:ea typeface="ＭＳ Ｐゴシック"/>
                          <a:cs typeface="Arial"/>
                        </a:rPr>
                        <a:t>less total travel time door to door</a:t>
                      </a:r>
                      <a:r>
                        <a:rPr kumimoji="0" lang="en-US" altLang="en-US" sz="1300" b="0" i="0" u="none" strike="noStrike" cap="none" normalizeH="0" baseline="0">
                          <a:ln>
                            <a:noFill/>
                          </a:ln>
                          <a:solidFill>
                            <a:schemeClr val="tx1"/>
                          </a:solidFill>
                          <a:effectLst/>
                          <a:latin typeface="Arial"/>
                          <a:ea typeface="ＭＳ Ｐゴシック"/>
                          <a:cs typeface="Arial"/>
                        </a:rPr>
                        <a:t>.</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60493420"/>
                  </a:ext>
                </a:extLst>
              </a:tr>
              <a:tr h="741301">
                <a:tc>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800" b="1" i="0" u="none" strike="noStrike" cap="none" normalizeH="0" baseline="0">
                          <a:ln>
                            <a:noFill/>
                          </a:ln>
                          <a:solidFill>
                            <a:schemeClr val="tx2"/>
                          </a:solidFill>
                          <a:effectLst/>
                          <a:latin typeface="Arial"/>
                          <a:ea typeface="ＭＳ Ｐゴシック"/>
                          <a:cs typeface="Arial"/>
                        </a:rPr>
                        <a:t>C</a:t>
                      </a:r>
                      <a:r>
                        <a:rPr kumimoji="0" lang="en-US" altLang="en-US" sz="1800" b="0" i="0" u="none" strike="noStrike" cap="none" normalizeH="0" baseline="0">
                          <a:ln>
                            <a:noFill/>
                          </a:ln>
                          <a:solidFill>
                            <a:schemeClr val="tx1"/>
                          </a:solidFill>
                          <a:effectLst/>
                          <a:latin typeface="Arial"/>
                          <a:ea typeface="ＭＳ Ｐゴシック"/>
                          <a:cs typeface="Arial"/>
                        </a:rPr>
                        <a:t>ritical </a:t>
                      </a:r>
                      <a:r>
                        <a:rPr kumimoji="0" lang="en-US" altLang="en-US" sz="1800" b="1" i="0" u="none" strike="noStrike" cap="none" normalizeH="0" baseline="0">
                          <a:ln>
                            <a:noFill/>
                          </a:ln>
                          <a:solidFill>
                            <a:schemeClr val="tx2"/>
                          </a:solidFill>
                          <a:effectLst/>
                          <a:latin typeface="Arial"/>
                          <a:ea typeface="ＭＳ Ｐゴシック"/>
                          <a:cs typeface="Arial"/>
                        </a:rPr>
                        <a:t>H</a:t>
                      </a:r>
                      <a:r>
                        <a:rPr kumimoji="0" lang="en-US" altLang="en-US" sz="1800" b="0" i="0" u="none" strike="noStrike" cap="none" normalizeH="0" baseline="0">
                          <a:ln>
                            <a:noFill/>
                          </a:ln>
                          <a:solidFill>
                            <a:schemeClr val="tx1"/>
                          </a:solidFill>
                          <a:effectLst/>
                          <a:latin typeface="Arial"/>
                          <a:ea typeface="ＭＳ Ｐゴシック"/>
                          <a:cs typeface="Arial"/>
                        </a:rPr>
                        <a:t>inge Points</a:t>
                      </a:r>
                      <a:endParaRPr kumimoji="0" lang="en-US" altLang="en-US" sz="1800" b="0" i="0" u="none" strike="noStrike" cap="none" normalizeH="0" baseline="0">
                        <a:ln>
                          <a:noFill/>
                        </a:ln>
                        <a:solidFill>
                          <a:schemeClr val="tx2"/>
                        </a:solidFill>
                        <a:effectLst/>
                        <a:latin typeface="Arial"/>
                        <a:ea typeface="ＭＳ Ｐゴシック"/>
                        <a:cs typeface="Arial"/>
                      </a:endParaRP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gridSpan="2">
                  <a:txBody>
                    <a:bodyPr/>
                    <a:lstStyle>
                      <a:lvl1pPr marL="1588" indent="-1588"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1270" marR="0" lvl="0" indent="-1270" algn="l" rtl="0" eaLnBrk="1" fontAlgn="base" latinLnBrk="0" hangingPunct="1">
                        <a:lnSpc>
                          <a:spcPct val="100000"/>
                        </a:lnSpc>
                        <a:spcBef>
                          <a:spcPct val="0"/>
                        </a:spcBef>
                        <a:spcAft>
                          <a:spcPts val="600"/>
                        </a:spcAft>
                        <a:buFont typeface="+mj-lt" charset="0"/>
                        <a:buNone/>
                      </a:pPr>
                      <a:r>
                        <a:rPr kumimoji="0" lang="en-US" altLang="en-US" sz="1300" b="0" i="1" u="none" strike="noStrike" cap="none" normalizeH="0" baseline="0">
                          <a:ln>
                            <a:noFill/>
                          </a:ln>
                          <a:solidFill>
                            <a:schemeClr val="tx1"/>
                          </a:solidFill>
                          <a:effectLst/>
                          <a:latin typeface="Arial"/>
                        </a:rPr>
                        <a:t>No matter how strong your differentiation is, it hinges on getting these things right…</a:t>
                      </a:r>
                    </a:p>
                    <a:p>
                      <a:pPr marL="342900" marR="0" lvl="0" indent="-342900" algn="l" defTabSz="457200" rtl="0" eaLnBrk="1" fontAlgn="base" latinLnBrk="0" hangingPunct="1">
                        <a:lnSpc>
                          <a:spcPct val="100000"/>
                        </a:lnSpc>
                        <a:spcBef>
                          <a:spcPct val="0"/>
                        </a:spcBef>
                        <a:spcAft>
                          <a:spcPct val="0"/>
                        </a:spcAft>
                        <a:buClrTx/>
                        <a:buSzTx/>
                        <a:buFont typeface="+mj-lt" charset="0"/>
                        <a:buAutoNum type="arabicPeriod"/>
                        <a:tabLst/>
                        <a:defRPr/>
                      </a:pPr>
                      <a:r>
                        <a:rPr kumimoji="0" lang="en-US" altLang="en-US" sz="1300" b="1" i="0" u="none" strike="noStrike" cap="none" normalizeH="0" baseline="0">
                          <a:ln>
                            <a:noFill/>
                          </a:ln>
                          <a:solidFill>
                            <a:schemeClr val="tx1"/>
                          </a:solidFill>
                          <a:effectLst/>
                          <a:latin typeface="Arial"/>
                        </a:rPr>
                        <a:t>Safe Operations: </a:t>
                      </a:r>
                      <a:r>
                        <a:rPr kumimoji="0" lang="en-US" altLang="en-US" sz="1300" b="0" i="0" u="none" strike="noStrike" cap="none" normalizeH="0" baseline="0">
                          <a:ln>
                            <a:noFill/>
                          </a:ln>
                          <a:solidFill>
                            <a:schemeClr val="tx1"/>
                          </a:solidFill>
                          <a:effectLst/>
                          <a:latin typeface="Arial"/>
                        </a:rPr>
                        <a:t>Get me to my destination safely every single time.</a:t>
                      </a:r>
                    </a:p>
                    <a:p>
                      <a:pPr marL="342900" marR="0" lvl="0" indent="-342900" algn="l" defTabSz="457200" rtl="0" eaLnBrk="1" fontAlgn="base" latinLnBrk="0" hangingPunct="1">
                        <a:lnSpc>
                          <a:spcPct val="100000"/>
                        </a:lnSpc>
                        <a:spcBef>
                          <a:spcPct val="0"/>
                        </a:spcBef>
                        <a:spcAft>
                          <a:spcPct val="0"/>
                        </a:spcAft>
                        <a:buClrTx/>
                        <a:buSzTx/>
                        <a:buFont typeface="+mj-lt" charset="0"/>
                        <a:buAutoNum type="arabicPeriod"/>
                        <a:tabLst/>
                        <a:defRPr/>
                      </a:pPr>
                      <a:r>
                        <a:rPr kumimoji="0" lang="en-US" altLang="en-US" sz="1300" b="1" i="0" u="none" strike="noStrike" cap="none" normalizeH="0" baseline="0">
                          <a:ln>
                            <a:noFill/>
                          </a:ln>
                          <a:solidFill>
                            <a:schemeClr val="tx1"/>
                          </a:solidFill>
                          <a:effectLst/>
                          <a:latin typeface="Arial"/>
                        </a:rPr>
                        <a:t>Reliability: </a:t>
                      </a:r>
                      <a:r>
                        <a:rPr kumimoji="0" lang="en-US" altLang="en-US" sz="1300" b="0" i="0" u="none" strike="noStrike" cap="none" normalizeH="0" baseline="0">
                          <a:ln>
                            <a:noFill/>
                          </a:ln>
                          <a:solidFill>
                            <a:schemeClr val="tx1"/>
                          </a:solidFill>
                          <a:effectLst/>
                          <a:latin typeface="Arial"/>
                        </a:rPr>
                        <a:t>Depart and arrive on time. </a:t>
                      </a:r>
                    </a:p>
                    <a:p>
                      <a:pPr marL="342900" marR="0" lvl="0" indent="-342900" algn="l" defTabSz="457200" rtl="0" eaLnBrk="1" fontAlgn="base" latinLnBrk="0" hangingPunct="1">
                        <a:lnSpc>
                          <a:spcPct val="100000"/>
                        </a:lnSpc>
                        <a:spcBef>
                          <a:spcPct val="0"/>
                        </a:spcBef>
                        <a:spcAft>
                          <a:spcPct val="0"/>
                        </a:spcAft>
                        <a:buClrTx/>
                        <a:buSzTx/>
                        <a:buFont typeface="+mj-lt" charset="0"/>
                        <a:buAutoNum type="arabicPeriod"/>
                        <a:tabLst/>
                        <a:defRPr/>
                      </a:pPr>
                      <a:r>
                        <a:rPr kumimoji="0" lang="en-US" altLang="en-US" sz="1300" b="1" i="0" u="none" strike="noStrike" cap="none" normalizeH="0" baseline="0">
                          <a:ln>
                            <a:noFill/>
                          </a:ln>
                          <a:solidFill>
                            <a:schemeClr val="tx1"/>
                          </a:solidFill>
                          <a:effectLst/>
                          <a:latin typeface="Arial"/>
                        </a:rPr>
                        <a:t>Intuitive Self-Service: </a:t>
                      </a:r>
                      <a:r>
                        <a:rPr kumimoji="0" lang="en-US" altLang="en-US" sz="1300" b="0" i="0" u="none" strike="noStrike" cap="none" normalizeH="0" baseline="0">
                          <a:ln>
                            <a:noFill/>
                          </a:ln>
                          <a:solidFill>
                            <a:schemeClr val="tx1"/>
                          </a:solidFill>
                          <a:effectLst/>
                          <a:latin typeface="Arial"/>
                        </a:rPr>
                        <a:t>Make booking and managing my flight fast and easy – no help needed. </a:t>
                      </a:r>
                      <a:endParaRPr kumimoji="0" lang="en-US" altLang="en-US" sz="1300" b="1" i="0" u="none" strike="noStrike" cap="none" normalizeH="0" baseline="0">
                        <a:ln>
                          <a:noFill/>
                        </a:ln>
                        <a:solidFill>
                          <a:schemeClr val="tx1"/>
                        </a:solidFill>
                        <a:effectLst/>
                        <a:latin typeface="Arial"/>
                      </a:endParaRP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53649129"/>
                  </a:ext>
                </a:extLst>
              </a:tr>
              <a:tr h="827934">
                <a:tc>
                  <a:txBody>
                    <a:bodyPr/>
                    <a:lstStyle/>
                    <a:p>
                      <a:pPr marL="11113" marR="0" lvl="0" indent="0" algn="l" rtl="0" eaLnBrk="1" fontAlgn="base" latinLnBrk="0" hangingPunct="1">
                        <a:lnSpc>
                          <a:spcPct val="100000"/>
                        </a:lnSpc>
                        <a:spcBef>
                          <a:spcPct val="0"/>
                        </a:spcBef>
                        <a:spcAft>
                          <a:spcPct val="0"/>
                        </a:spcAft>
                        <a:buFont typeface="+mj-lt" charset="0"/>
                        <a:buNone/>
                        <a:tabLst/>
                      </a:pPr>
                      <a:r>
                        <a:rPr kumimoji="0" lang="en-US" altLang="en-US" sz="1800" b="1" u="none" strike="noStrike" cap="none" normalizeH="0" baseline="0">
                          <a:ln>
                            <a:noFill/>
                          </a:ln>
                          <a:solidFill>
                            <a:schemeClr val="tx2"/>
                          </a:solidFill>
                          <a:effectLst/>
                          <a:latin typeface="+mn-lt"/>
                        </a:rPr>
                        <a:t>O</a:t>
                      </a:r>
                      <a:r>
                        <a:rPr kumimoji="0" lang="en-US" altLang="en-US" sz="1800" b="0" u="none" strike="noStrike" cap="none" normalizeH="0" baseline="0">
                          <a:ln>
                            <a:noFill/>
                          </a:ln>
                          <a:solidFill>
                            <a:schemeClr val="tx1"/>
                          </a:solidFill>
                          <a:effectLst/>
                          <a:latin typeface="+mn-lt"/>
                        </a:rPr>
                        <a:t>mits</a:t>
                      </a:r>
                    </a:p>
                  </a:txBody>
                  <a:tcPr marL="137160" marT="91440" marB="9144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9525" marR="0" lvl="0" indent="-9525" algn="l" defTabSz="457200" rtl="0" eaLnBrk="1" fontAlgn="base" latinLnBrk="0" hangingPunct="1">
                        <a:lnSpc>
                          <a:spcPct val="100000"/>
                        </a:lnSpc>
                        <a:spcBef>
                          <a:spcPct val="0"/>
                        </a:spcBef>
                        <a:spcAft>
                          <a:spcPts val="600"/>
                        </a:spcAft>
                        <a:buClrTx/>
                        <a:buSzTx/>
                        <a:buFont typeface="+mj-lt" charset="0"/>
                        <a:buNone/>
                        <a:tabLst/>
                        <a:defRPr/>
                      </a:pPr>
                      <a:r>
                        <a:rPr kumimoji="0" lang="en-US" altLang="en-US" sz="1300" b="1" i="1" u="none" strike="noStrike" cap="none" normalizeH="0" baseline="0">
                          <a:ln>
                            <a:noFill/>
                          </a:ln>
                          <a:solidFill>
                            <a:schemeClr val="tx1"/>
                          </a:solidFill>
                          <a:effectLst/>
                          <a:latin typeface="Arial"/>
                        </a:rPr>
                        <a:t>External: </a:t>
                      </a:r>
                      <a:r>
                        <a:rPr kumimoji="0" lang="en-US" altLang="en-US" sz="1300" b="0" i="1" u="none" strike="noStrike" cap="none" normalizeH="0" baseline="0">
                          <a:ln>
                            <a:noFill/>
                          </a:ln>
                          <a:solidFill>
                            <a:schemeClr val="tx1"/>
                          </a:solidFill>
                          <a:effectLst/>
                          <a:latin typeface="Arial"/>
                        </a:rPr>
                        <a:t>If you deliver your Niche, I am willing to give up…</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a:rPr>
                        <a:t>Assigned seating</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a:rPr>
                        <a:t>Free luggage and extra carry-ons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a:rPr>
                        <a:t>In-flight meals, amenities, and service</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a:rPr>
                        <a:t>Customer service responsiveness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a:rPr>
                        <a:t>Flexible rebooking</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9525" marR="0" lvl="0" indent="-9525" algn="l" defTabSz="457200" rtl="0" eaLnBrk="1" fontAlgn="base" latinLnBrk="0" hangingPunct="1">
                        <a:lnSpc>
                          <a:spcPct val="100000"/>
                        </a:lnSpc>
                        <a:spcBef>
                          <a:spcPct val="0"/>
                        </a:spcBef>
                        <a:spcAft>
                          <a:spcPts val="600"/>
                        </a:spcAft>
                        <a:buClrTx/>
                        <a:buSzTx/>
                        <a:buFont typeface="+mj-lt" charset="0"/>
                        <a:buNone/>
                        <a:tabLst/>
                        <a:defRPr/>
                      </a:pPr>
                      <a:r>
                        <a:rPr kumimoji="0" lang="en-US" altLang="en-US" sz="1300" b="1" i="1" u="none" strike="noStrike" cap="none" normalizeH="0" baseline="0">
                          <a:ln>
                            <a:noFill/>
                          </a:ln>
                          <a:solidFill>
                            <a:schemeClr val="tx1"/>
                          </a:solidFill>
                          <a:effectLst/>
                          <a:latin typeface="Arial" panose="020B0604020202020204" pitchFamily="34" charset="0"/>
                          <a:cs typeface="Arial" panose="020B0604020202020204" pitchFamily="34" charset="0"/>
                        </a:rPr>
                        <a:t>Internal: </a:t>
                      </a:r>
                      <a:r>
                        <a:rPr lang="en-US" sz="1300" i="1">
                          <a:latin typeface="Arial" panose="020B0604020202020204" pitchFamily="34" charset="0"/>
                          <a:cs typeface="Arial" panose="020B0604020202020204" pitchFamily="34" charset="0"/>
                        </a:rPr>
                        <a:t>To better deliver our Niche, we must omit or do less…</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panose="020B0604020202020204" pitchFamily="34" charset="0"/>
                          <a:cs typeface="Arial" panose="020B0604020202020204" pitchFamily="34" charset="0"/>
                        </a:rPr>
                        <a:t>Investment in premium experiences</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panose="020B0604020202020204" pitchFamily="34" charset="0"/>
                          <a:cs typeface="Arial" panose="020B0604020202020204" pitchFamily="34" charset="0"/>
                        </a:rPr>
                        <a:t>Complex loyalty programs</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panose="020B0604020202020204" pitchFamily="34" charset="0"/>
                          <a:cs typeface="Arial" panose="020B0604020202020204" pitchFamily="34" charset="0"/>
                        </a:rPr>
                        <a:t>High-cost airport partnerships</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panose="020B0604020202020204" pitchFamily="34" charset="0"/>
                          <a:cs typeface="Arial" panose="020B0604020202020204" pitchFamily="34" charset="0"/>
                        </a:rPr>
                        <a:t>In-person customer support infrastructure</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i="0" u="none" strike="noStrike" cap="none" normalizeH="0" baseline="0">
                          <a:ln>
                            <a:noFill/>
                          </a:ln>
                          <a:solidFill>
                            <a:schemeClr val="tx1"/>
                          </a:solidFill>
                          <a:effectLst/>
                          <a:latin typeface="Arial" panose="020B0604020202020204" pitchFamily="34" charset="0"/>
                          <a:cs typeface="Arial" panose="020B0604020202020204" pitchFamily="34" charset="0"/>
                        </a:rPr>
                        <a:t>Product diversity that adds complexity or cost</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414994">
                <a:tc>
                  <a:txBody>
                    <a:bodyPr/>
                    <a:lstStyle/>
                    <a:p>
                      <a:r>
                        <a:rPr kumimoji="0" lang="en-US" sz="1800" b="1" u="none" strike="noStrike" cap="none" normalizeH="0" baseline="0">
                          <a:ln>
                            <a:noFill/>
                          </a:ln>
                          <a:solidFill>
                            <a:schemeClr val="tx2"/>
                          </a:solidFill>
                          <a:effectLst/>
                          <a:latin typeface="+mn-lt"/>
                        </a:rPr>
                        <a:t>R</a:t>
                      </a:r>
                      <a:r>
                        <a:rPr kumimoji="0" lang="en-US" sz="1800" b="0" u="none" strike="noStrike" cap="none" normalizeH="0" baseline="0">
                          <a:ln>
                            <a:noFill/>
                          </a:ln>
                          <a:solidFill>
                            <a:schemeClr val="tx1"/>
                          </a:solidFill>
                          <a:effectLst/>
                          <a:latin typeface="+mn-lt"/>
                        </a:rPr>
                        <a:t>esults</a:t>
                      </a:r>
                      <a:endParaRPr lang="en-US" b="0">
                        <a:solidFill>
                          <a:schemeClr val="tx1"/>
                        </a:solidFill>
                      </a:endParaRPr>
                    </a:p>
                  </a:txBody>
                  <a:tcPr marL="137160" marT="91440" marB="9144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gridSpan="2">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ts val="600"/>
                        </a:spcAft>
                        <a:buClrTx/>
                        <a:buSzTx/>
                        <a:buFont typeface="Century Gothic" pitchFamily="34" charset="0"/>
                        <a:buNone/>
                        <a:tabLst/>
                        <a:defRPr/>
                      </a:pPr>
                      <a:r>
                        <a:rPr kumimoji="0" lang="en-US" altLang="en-US" sz="1300" b="0" i="1" u="none" strike="noStrike" cap="none" normalizeH="0" baseline="0">
                          <a:ln>
                            <a:noFill/>
                          </a:ln>
                          <a:solidFill>
                            <a:schemeClr val="tx1"/>
                          </a:solidFill>
                          <a:effectLst/>
                          <a:latin typeface="Arial"/>
                        </a:rPr>
                        <a:t>The primary results we expect to achieve by redesigning our organization are…</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u="none" strike="noStrike" cap="none" normalizeH="0" baseline="0">
                          <a:ln>
                            <a:noFill/>
                          </a:ln>
                          <a:solidFill>
                            <a:schemeClr val="tx1"/>
                          </a:solidFill>
                          <a:effectLst/>
                          <a:latin typeface="Arial"/>
                        </a:rPr>
                        <a:t>Sustainably offer the lowest fares in Europe, with average prices 30–50% below competitors and a goal of under €40 per ticket</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u="none" strike="noStrike" cap="none" normalizeH="0" baseline="0">
                          <a:ln>
                            <a:noFill/>
                          </a:ln>
                          <a:solidFill>
                            <a:schemeClr val="tx1"/>
                          </a:solidFill>
                          <a:effectLst/>
                          <a:latin typeface="Arial"/>
                        </a:rPr>
                        <a:t>Achieve strong profitability at 15%+ operating margins with a CASK below €0.03</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u="none" strike="noStrike" cap="none" normalizeH="0" baseline="0">
                          <a:ln>
                            <a:noFill/>
                          </a:ln>
                          <a:solidFill>
                            <a:schemeClr val="tx1"/>
                          </a:solidFill>
                          <a:effectLst/>
                          <a:latin typeface="Arial"/>
                        </a:rPr>
                        <a:t>Scale rapidly without complexity, reaching 100+ destinations while maintaining 11+ </a:t>
                      </a:r>
                      <a:r>
                        <a:rPr kumimoji="0" lang="en-US" altLang="en-US" sz="1300" b="0" u="none" strike="noStrike" cap="none" normalizeH="0" baseline="0" err="1">
                          <a:ln>
                            <a:noFill/>
                          </a:ln>
                          <a:solidFill>
                            <a:schemeClr val="tx1"/>
                          </a:solidFill>
                          <a:effectLst/>
                          <a:latin typeface="Arial"/>
                        </a:rPr>
                        <a:t>hr</a:t>
                      </a:r>
                      <a:r>
                        <a:rPr kumimoji="0" lang="en-US" altLang="en-US" sz="1300" b="0" u="none" strike="noStrike" cap="none" normalizeH="0" baseline="0">
                          <a:ln>
                            <a:noFill/>
                          </a:ln>
                          <a:solidFill>
                            <a:schemeClr val="tx1"/>
                          </a:solidFill>
                          <a:effectLst/>
                          <a:latin typeface="Arial"/>
                        </a:rPr>
                        <a:t>/day aircraft utilization on a single fleet type</a:t>
                      </a:r>
                    </a:p>
                    <a:p>
                      <a:pPr marL="342900" marR="0" lvl="0" indent="-342900" algn="l" defTabSz="457200" rtl="0" eaLnBrk="1" fontAlgn="base" latinLnBrk="0" hangingPunct="1">
                        <a:lnSpc>
                          <a:spcPct val="100000"/>
                        </a:lnSpc>
                        <a:spcBef>
                          <a:spcPct val="0"/>
                        </a:spcBef>
                        <a:spcAft>
                          <a:spcPts val="0"/>
                        </a:spcAft>
                        <a:buClrTx/>
                        <a:buSzTx/>
                        <a:buFont typeface="+mj-lt"/>
                        <a:buAutoNum type="arabicPeriod"/>
                        <a:tabLst/>
                        <a:defRPr/>
                      </a:pPr>
                      <a:r>
                        <a:rPr kumimoji="0" lang="en-US" altLang="en-US" sz="1300" b="0" u="none" strike="noStrike" cap="none" normalizeH="0" baseline="0">
                          <a:ln>
                            <a:noFill/>
                          </a:ln>
                          <a:solidFill>
                            <a:schemeClr val="tx1"/>
                          </a:solidFill>
                          <a:effectLst/>
                          <a:latin typeface="Arial"/>
                        </a:rPr>
                        <a:t>Deliver a fully self-service customer experience, with 90%+ of bookings/check-ins online and &lt;1% requiring agent support</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94650959"/>
                  </a:ext>
                </a:extLst>
              </a:tr>
            </a:tbl>
          </a:graphicData>
        </a:graphic>
      </p:graphicFrame>
      <p:pic>
        <p:nvPicPr>
          <p:cNvPr id="7" name="Picture 6" descr="A picture containing sky&#10;&#10;Description automatically generated">
            <a:extLst>
              <a:ext uri="{FF2B5EF4-FFF2-40B4-BE49-F238E27FC236}">
                <a16:creationId xmlns:a16="http://schemas.microsoft.com/office/drawing/2014/main" id="{B0ECF948-17D4-55B5-7371-4EF09F326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1694" y="628337"/>
            <a:ext cx="1431466" cy="2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577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B3D497-1E20-178A-3722-FD1A6B6B9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B2071-02C4-EAA3-3940-DE3BD5E577C3}"/>
              </a:ext>
            </a:extLst>
          </p:cNvPr>
          <p:cNvSpPr>
            <a:spLocks noGrp="1"/>
          </p:cNvSpPr>
          <p:nvPr>
            <p:ph type="title"/>
          </p:nvPr>
        </p:nvSpPr>
        <p:spPr/>
        <p:txBody>
          <a:bodyPr/>
          <a:lstStyle/>
          <a:p>
            <a:r>
              <a:rPr lang="en-US"/>
              <a:t>ANCHOR </a:t>
            </a:r>
          </a:p>
        </p:txBody>
      </p:sp>
      <p:sp>
        <p:nvSpPr>
          <p:cNvPr id="4" name="Text Placeholder 3">
            <a:extLst>
              <a:ext uri="{FF2B5EF4-FFF2-40B4-BE49-F238E27FC236}">
                <a16:creationId xmlns:a16="http://schemas.microsoft.com/office/drawing/2014/main" id="{F0C7D54F-8AC7-0AB3-C71C-5763866B63DE}"/>
              </a:ext>
            </a:extLst>
          </p:cNvPr>
          <p:cNvSpPr>
            <a:spLocks noGrp="1"/>
          </p:cNvSpPr>
          <p:nvPr>
            <p:ph type="body" sz="quarter" idx="11"/>
          </p:nvPr>
        </p:nvSpPr>
        <p:spPr/>
        <p:txBody>
          <a:bodyPr/>
          <a:lstStyle/>
          <a:p>
            <a:r>
              <a:rPr lang="en-US"/>
              <a:t>Example</a:t>
            </a:r>
          </a:p>
        </p:txBody>
      </p:sp>
      <p:graphicFrame>
        <p:nvGraphicFramePr>
          <p:cNvPr id="5" name="Table 4">
            <a:extLst>
              <a:ext uri="{FF2B5EF4-FFF2-40B4-BE49-F238E27FC236}">
                <a16:creationId xmlns:a16="http://schemas.microsoft.com/office/drawing/2014/main" id="{7BB87E35-0EA1-3EF2-F824-BD405EBA845A}"/>
              </a:ext>
            </a:extLst>
          </p:cNvPr>
          <p:cNvGraphicFramePr>
            <a:graphicFrameLocks noGrp="1"/>
          </p:cNvGraphicFramePr>
          <p:nvPr>
            <p:extLst>
              <p:ext uri="{D42A27DB-BD31-4B8C-83A1-F6EECF244321}">
                <p14:modId xmlns:p14="http://schemas.microsoft.com/office/powerpoint/2010/main" val="2932425476"/>
              </p:ext>
            </p:extLst>
          </p:nvPr>
        </p:nvGraphicFramePr>
        <p:xfrm>
          <a:off x="0" y="1257300"/>
          <a:ext cx="12192000" cy="3570002"/>
        </p:xfrm>
        <a:graphic>
          <a:graphicData uri="http://schemas.openxmlformats.org/drawingml/2006/table">
            <a:tbl>
              <a:tblPr firstRow="1" bandRow="1">
                <a:tableStyleId>{5C22544A-7EE6-4342-B048-85BDC9FD1C3A}</a:tableStyleId>
              </a:tblPr>
              <a:tblGrid>
                <a:gridCol w="1865760">
                  <a:extLst>
                    <a:ext uri="{9D8B030D-6E8A-4147-A177-3AD203B41FA5}">
                      <a16:colId xmlns:a16="http://schemas.microsoft.com/office/drawing/2014/main" val="2634641509"/>
                    </a:ext>
                  </a:extLst>
                </a:gridCol>
                <a:gridCol w="10326240">
                  <a:extLst>
                    <a:ext uri="{9D8B030D-6E8A-4147-A177-3AD203B41FA5}">
                      <a16:colId xmlns:a16="http://schemas.microsoft.com/office/drawing/2014/main" val="186905046"/>
                    </a:ext>
                  </a:extLst>
                </a:gridCol>
              </a:tblGrid>
              <a:tr h="0">
                <a:tc>
                  <a:txBody>
                    <a:bodyPr/>
                    <a:lstStyle/>
                    <a:p>
                      <a:pPr marL="4445" indent="0">
                        <a:tabLst/>
                      </a:pPr>
                      <a:r>
                        <a:rPr lang="en-US" sz="1600" b="0" i="0">
                          <a:solidFill>
                            <a:schemeClr val="tx2"/>
                          </a:solidFill>
                          <a:latin typeface="Arial" panose="020B0604020202020204" pitchFamily="34" charset="0"/>
                        </a:rPr>
                        <a:t>Audience</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Air travelers across Europe willing to trade convenience and service for the lowest priced fares.</a:t>
                      </a:r>
                      <a:r>
                        <a:rPr lang="en-US" sz="1600" b="0" i="0">
                          <a:solidFill>
                            <a:schemeClr val="tx1"/>
                          </a:solidFill>
                          <a:effectLst/>
                          <a:latin typeface="Arial" panose="020B0604020202020204" pitchFamily="34" charset="0"/>
                        </a:rPr>
                        <a:t>​</a:t>
                      </a:r>
                      <a:endParaRPr lang="en-US" sz="1600" b="0" i="0">
                        <a:solidFill>
                          <a:schemeClr val="tx1"/>
                        </a:solidFill>
                        <a:effectLst/>
                      </a:endParaRP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546457"/>
                  </a:ext>
                </a:extLst>
              </a:tr>
              <a:tr h="513514">
                <a:tc>
                  <a:txBody>
                    <a:bodyPr/>
                    <a:lstStyle/>
                    <a:p>
                      <a:r>
                        <a:rPr lang="en-US" sz="1600" b="0" i="0">
                          <a:solidFill>
                            <a:schemeClr val="tx2"/>
                          </a:solidFill>
                          <a:latin typeface="Arial" panose="020B0604020202020204" pitchFamily="34" charset="0"/>
                        </a:rPr>
                        <a:t>Need</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I choose RYANAIR over the competition because:</a:t>
                      </a:r>
                      <a:r>
                        <a:rPr lang="en-US" sz="1600" b="0" i="0">
                          <a:solidFill>
                            <a:schemeClr val="tx1"/>
                          </a:solidFill>
                          <a:effectLst/>
                          <a:latin typeface="Arial" panose="020B0604020202020204" pitchFamily="34" charset="0"/>
                        </a:rPr>
                        <a:t>​</a:t>
                      </a:r>
                      <a:endParaRPr lang="en-US" sz="1600" b="0" i="0">
                        <a:solidFill>
                          <a:schemeClr val="tx1"/>
                        </a:solidFill>
                        <a:effectLst/>
                      </a:endParaRP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“They allow me to travel at the lowest possible cost.”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 appreciate the variety of destinations they serve compared to other discount carriers.”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“It takes less total travel time to get to where I want to go.”</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0493420"/>
                  </a:ext>
                </a:extLst>
              </a:tr>
              <a:tr h="39508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Channel</a:t>
                      </a: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Internet </a:t>
                      </a:r>
                      <a:r>
                        <a:rPr lang="en-US" sz="1600" b="0" i="0">
                          <a:solidFill>
                            <a:schemeClr val="tx1"/>
                          </a:solidFill>
                          <a:effectLst/>
                          <a:latin typeface="Arial" panose="020B0604020202020204" pitchFamily="34" charset="0"/>
                        </a:rPr>
                        <a:t>​</a:t>
                      </a:r>
                    </a:p>
                    <a:p>
                      <a:pPr marL="342900" indent="-342900" algn="l" rtl="0" fontAlgn="base">
                        <a:buFont typeface="+mj-lt"/>
                        <a:buAutoNum type="arabicPeriod"/>
                      </a:pPr>
                      <a:r>
                        <a:rPr lang="en-US" sz="1600" b="0" i="0" u="none" strike="noStrike">
                          <a:solidFill>
                            <a:schemeClr val="tx1"/>
                          </a:solidFill>
                          <a:effectLst/>
                          <a:latin typeface="Arial" panose="020B0604020202020204" pitchFamily="34" charset="0"/>
                        </a:rPr>
                        <a:t>Call Centre</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3649129"/>
                  </a:ext>
                </a:extLst>
              </a:tr>
              <a:tr h="15644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Omit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“When I fly RYANAIR I am willing to give up:</a:t>
                      </a:r>
                      <a:r>
                        <a:rPr lang="en-US" sz="1600" b="0" i="0">
                          <a:solidFill>
                            <a:schemeClr val="tx1"/>
                          </a:solidFill>
                          <a:effectLst/>
                          <a:latin typeface="Arial" panose="020B0604020202020204" pitchFamily="34" charset="0"/>
                        </a:rPr>
                        <a:t>​</a:t>
                      </a:r>
                      <a:endParaRPr lang="en-US" sz="1600" b="0" i="0">
                        <a:solidFill>
                          <a:schemeClr val="tx1"/>
                        </a:solidFill>
                        <a:effectLst/>
                      </a:endParaRP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 Assigned seating,</a:t>
                      </a:r>
                      <a:r>
                        <a:rPr lang="en-US" sz="1600" b="0" i="0">
                          <a:solidFill>
                            <a:schemeClr val="tx1"/>
                          </a:solidFill>
                          <a:effectLst/>
                          <a:latin typeface="Arial" panose="020B0604020202020204" pitchFamily="34" charset="0"/>
                        </a:rPr>
                        <a:t>​</a:t>
                      </a: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Amenities (e.g., meals, two carry-ons, boarding pass reprints, rebooking, non-reclining seats), and </a:t>
                      </a:r>
                      <a:r>
                        <a:rPr lang="en-US" sz="1600" b="0" i="0">
                          <a:solidFill>
                            <a:schemeClr val="tx1"/>
                          </a:solidFill>
                          <a:effectLst/>
                          <a:latin typeface="Arial" panose="020B0604020202020204" pitchFamily="34" charset="0"/>
                        </a:rPr>
                        <a:t>​</a:t>
                      </a:r>
                    </a:p>
                    <a:p>
                      <a:pPr marL="285750" indent="-285750" algn="l" rtl="0" fontAlgn="base">
                        <a:buFont typeface="Arial" panose="020B0604020202020204" pitchFamily="34" charset="0"/>
                        <a:buChar char="•"/>
                      </a:pPr>
                      <a:r>
                        <a:rPr lang="en-US" sz="1600" b="0" i="0" u="none" strike="noStrike">
                          <a:solidFill>
                            <a:schemeClr val="tx1"/>
                          </a:solidFill>
                          <a:effectLst/>
                          <a:latin typeface="Arial" panose="020B0604020202020204" pitchFamily="34" charset="0"/>
                        </a:rPr>
                        <a:t>Free baggage.</a:t>
                      </a:r>
                      <a:r>
                        <a:rPr lang="en-US" sz="1600" b="0" i="0">
                          <a:solidFill>
                            <a:schemeClr val="tx1"/>
                          </a:solidFill>
                          <a:effectLst/>
                          <a:latin typeface="Arial" panose="020B0604020202020204" pitchFamily="34" charset="0"/>
                        </a:rPr>
                        <a:t>​</a:t>
                      </a: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18641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b="0" i="0">
                          <a:solidFill>
                            <a:schemeClr val="tx2"/>
                          </a:solidFill>
                          <a:latin typeface="Arial" panose="020B0604020202020204" pitchFamily="34" charset="0"/>
                        </a:rPr>
                        <a:t>Revenue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b="0" i="0">
                        <a:solidFill>
                          <a:srgbClr val="06091A"/>
                        </a:solidFill>
                        <a:latin typeface="Arial" panose="020B0604020202020204" pitchFamily="34" charset="0"/>
                      </a:endParaRPr>
                    </a:p>
                  </a:txBody>
                  <a:tcPr marL="171428" marR="171428" marT="17161" marB="17161">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p>
                      <a:pPr algn="l" rtl="0" fontAlgn="base"/>
                      <a:r>
                        <a:rPr lang="en-US" sz="1600" b="0" i="0" u="none" strike="noStrike">
                          <a:solidFill>
                            <a:schemeClr val="tx1"/>
                          </a:solidFill>
                          <a:effectLst/>
                          <a:latin typeface="Arial" panose="020B0604020202020204" pitchFamily="34" charset="0"/>
                        </a:rPr>
                        <a:t>Lowest priced fares compared to competition.</a:t>
                      </a:r>
                      <a:r>
                        <a:rPr lang="en-US" sz="1600" b="0" i="0">
                          <a:solidFill>
                            <a:schemeClr val="tx1"/>
                          </a:solidFill>
                          <a:effectLst/>
                          <a:latin typeface="Arial" panose="020B0604020202020204" pitchFamily="34" charset="0"/>
                        </a:rPr>
                        <a:t>​</a:t>
                      </a:r>
                      <a:endParaRPr lang="en-US" sz="1600" b="0" i="0">
                        <a:solidFill>
                          <a:schemeClr val="tx1"/>
                        </a:solidFill>
                        <a:effectLst/>
                      </a:endParaRPr>
                    </a:p>
                  </a:txBody>
                  <a:tcPr>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650959"/>
                  </a:ext>
                </a:extLst>
              </a:tr>
            </a:tbl>
          </a:graphicData>
        </a:graphic>
      </p:graphicFrame>
      <p:pic>
        <p:nvPicPr>
          <p:cNvPr id="6" name="Picture 5" descr="A picture containing sky&#10;&#10;Description automatically generated">
            <a:extLst>
              <a:ext uri="{FF2B5EF4-FFF2-40B4-BE49-F238E27FC236}">
                <a16:creationId xmlns:a16="http://schemas.microsoft.com/office/drawing/2014/main" id="{36A0F7F1-4AC9-0CD0-B2AA-E13AB55FB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4234" y="763034"/>
            <a:ext cx="1431466" cy="2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070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46845-18E2-794A-89DE-CDEF5E98FE44}"/>
              </a:ext>
            </a:extLst>
          </p:cNvPr>
          <p:cNvSpPr>
            <a:spLocks noGrp="1"/>
          </p:cNvSpPr>
          <p:nvPr>
            <p:ph type="title"/>
          </p:nvPr>
        </p:nvSpPr>
        <p:spPr/>
        <p:txBody>
          <a:bodyPr/>
          <a:lstStyle/>
          <a:p>
            <a:endParaRPr lang="en-US"/>
          </a:p>
        </p:txBody>
      </p:sp>
      <p:pic>
        <p:nvPicPr>
          <p:cNvPr id="4" name="Picture 3" descr="A person in a car talking on a cell phone&#10;&#10;Description automatically generated">
            <a:extLst>
              <a:ext uri="{FF2B5EF4-FFF2-40B4-BE49-F238E27FC236}">
                <a16:creationId xmlns:a16="http://schemas.microsoft.com/office/drawing/2014/main" id="{49721CDB-9E66-2843-B86E-B9D2E5E3A5FC}"/>
              </a:ext>
            </a:extLst>
          </p:cNvPr>
          <p:cNvPicPr>
            <a:picLocks noChangeAspect="1"/>
          </p:cNvPicPr>
          <p:nvPr/>
        </p:nvPicPr>
        <p:blipFill rotWithShape="1">
          <a:blip r:embed="rId2"/>
          <a:srcRect r="4" b="38822"/>
          <a:stretch/>
        </p:blipFill>
        <p:spPr>
          <a:xfrm>
            <a:off x="5639" y="3172"/>
            <a:ext cx="12180722" cy="6851656"/>
          </a:xfrm>
          <a:prstGeom prst="rect">
            <a:avLst/>
          </a:prstGeom>
        </p:spPr>
      </p:pic>
      <p:sp>
        <p:nvSpPr>
          <p:cNvPr id="5" name="TextBox 4">
            <a:extLst>
              <a:ext uri="{FF2B5EF4-FFF2-40B4-BE49-F238E27FC236}">
                <a16:creationId xmlns:a16="http://schemas.microsoft.com/office/drawing/2014/main" id="{476ADE9D-ADC0-CA49-A61C-490616D25E1F}"/>
              </a:ext>
            </a:extLst>
          </p:cNvPr>
          <p:cNvSpPr txBox="1"/>
          <p:nvPr/>
        </p:nvSpPr>
        <p:spPr>
          <a:xfrm>
            <a:off x="3669125" y="2814017"/>
            <a:ext cx="4853752" cy="1076705"/>
          </a:xfrm>
          <a:prstGeom prst="rect">
            <a:avLst/>
          </a:prstGeom>
          <a:noFill/>
        </p:spPr>
        <p:txBody>
          <a:bodyPr wrap="square" rtlCol="0">
            <a:spAutoFit/>
          </a:bodyPr>
          <a:lstStyle/>
          <a:p>
            <a:pPr algn="ctr"/>
            <a:r>
              <a:rPr lang="en-US" sz="1599">
                <a:solidFill>
                  <a:schemeClr val="bg1"/>
                </a:solidFill>
                <a:latin typeface="Arial" panose="020B0604020202020204" pitchFamily="34" charset="0"/>
                <a:cs typeface="Arial" panose="020B0604020202020204" pitchFamily="34" charset="0"/>
              </a:rPr>
              <a:t>There are a thousand “no’s</a:t>
            </a:r>
          </a:p>
          <a:p>
            <a:pPr algn="ctr"/>
            <a:r>
              <a:rPr lang="en-US" sz="1599">
                <a:solidFill>
                  <a:schemeClr val="bg1"/>
                </a:solidFill>
                <a:latin typeface="Arial" panose="020B0604020202020204" pitchFamily="34" charset="0"/>
                <a:cs typeface="Arial" panose="020B0604020202020204" pitchFamily="34" charset="0"/>
              </a:rPr>
              <a:t>For every “yes.”</a:t>
            </a:r>
          </a:p>
          <a:p>
            <a:pPr algn="ctr"/>
            <a:r>
              <a:rPr lang="en-US" sz="1599">
                <a:solidFill>
                  <a:schemeClr val="bg1"/>
                </a:solidFill>
                <a:latin typeface="Arial" panose="020B0604020202020204" pitchFamily="34" charset="0"/>
                <a:cs typeface="Arial" panose="020B0604020202020204" pitchFamily="34" charset="0"/>
              </a:rPr>
              <a:t>We spend a lot of time </a:t>
            </a:r>
          </a:p>
          <a:p>
            <a:pPr algn="ctr"/>
            <a:r>
              <a:rPr lang="en-US" sz="1599">
                <a:solidFill>
                  <a:schemeClr val="bg1"/>
                </a:solidFill>
                <a:latin typeface="Arial" panose="020B0604020202020204" pitchFamily="34" charset="0"/>
                <a:cs typeface="Arial" panose="020B0604020202020204" pitchFamily="34" charset="0"/>
              </a:rPr>
              <a:t>On a few great things</a:t>
            </a:r>
          </a:p>
        </p:txBody>
      </p:sp>
      <p:cxnSp>
        <p:nvCxnSpPr>
          <p:cNvPr id="7" name="Straight Arrow Connector 6">
            <a:extLst>
              <a:ext uri="{FF2B5EF4-FFF2-40B4-BE49-F238E27FC236}">
                <a16:creationId xmlns:a16="http://schemas.microsoft.com/office/drawing/2014/main" id="{DFB5E308-294A-3C51-705F-F099488BB1F3}"/>
              </a:ext>
            </a:extLst>
          </p:cNvPr>
          <p:cNvCxnSpPr/>
          <p:nvPr/>
        </p:nvCxnSpPr>
        <p:spPr>
          <a:xfrm flipV="1">
            <a:off x="1971361" y="3063578"/>
            <a:ext cx="2602049" cy="472003"/>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51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9EAB3-B62E-38D8-B43A-E17D5F475A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95775-A303-9853-0A5E-9DF62BD792F7}"/>
              </a:ext>
            </a:extLst>
          </p:cNvPr>
          <p:cNvSpPr>
            <a:spLocks noGrp="1"/>
          </p:cNvSpPr>
          <p:nvPr>
            <p:ph type="title"/>
          </p:nvPr>
        </p:nvSpPr>
        <p:spPr/>
        <p:txBody>
          <a:bodyPr/>
          <a:lstStyle/>
          <a:p>
            <a:r>
              <a:rPr lang="en-US" sz="2800"/>
              <a:t>Questions to Help in Developing Trade-Offs</a:t>
            </a:r>
            <a:endParaRPr lang="en-US"/>
          </a:p>
        </p:txBody>
      </p:sp>
      <p:sp>
        <p:nvSpPr>
          <p:cNvPr id="3" name="Content Placeholder 2">
            <a:extLst>
              <a:ext uri="{FF2B5EF4-FFF2-40B4-BE49-F238E27FC236}">
                <a16:creationId xmlns:a16="http://schemas.microsoft.com/office/drawing/2014/main" id="{450C42BD-F369-7171-2452-907E94C1F171}"/>
              </a:ext>
            </a:extLst>
          </p:cNvPr>
          <p:cNvSpPr>
            <a:spLocks noGrp="1"/>
          </p:cNvSpPr>
          <p:nvPr>
            <p:ph idx="1"/>
          </p:nvPr>
        </p:nvSpPr>
        <p:spPr/>
        <p:txBody>
          <a:bodyPr/>
          <a:lstStyle/>
          <a:p>
            <a:pPr marL="0" indent="0">
              <a:spcBef>
                <a:spcPts val="150"/>
              </a:spcBef>
              <a:spcAft>
                <a:spcPts val="300"/>
              </a:spcAft>
              <a:buFont typeface="Wingdings" pitchFamily="2" charset="2"/>
              <a:buNone/>
            </a:pPr>
            <a:r>
              <a:rPr lang="en-US" sz="1600" b="1"/>
              <a:t>Average Versus Great</a:t>
            </a:r>
            <a:br>
              <a:rPr lang="en-US" sz="1600" b="1"/>
            </a:br>
            <a:r>
              <a:rPr lang="en-US" sz="1600" b="0"/>
              <a:t>What must we be average at to be great at something else?  </a:t>
            </a:r>
            <a:br>
              <a:rPr lang="en-US" sz="1600"/>
            </a:br>
            <a:endParaRPr lang="en-US" sz="1600"/>
          </a:p>
          <a:p>
            <a:pPr marL="0" indent="0">
              <a:spcBef>
                <a:spcPts val="150"/>
              </a:spcBef>
              <a:spcAft>
                <a:spcPts val="300"/>
              </a:spcAft>
              <a:buFont typeface="Wingdings" pitchFamily="2" charset="2"/>
              <a:buNone/>
            </a:pPr>
            <a:r>
              <a:rPr lang="en-US" sz="1600" b="1"/>
              <a:t>Do Less Frequently</a:t>
            </a:r>
          </a:p>
          <a:p>
            <a:pPr marL="0" indent="0">
              <a:spcBef>
                <a:spcPts val="150"/>
              </a:spcBef>
              <a:spcAft>
                <a:spcPts val="300"/>
              </a:spcAft>
              <a:buFont typeface="Wingdings" pitchFamily="2" charset="2"/>
              <a:buNone/>
            </a:pPr>
            <a:r>
              <a:rPr lang="en-US" sz="1600" b="0"/>
              <a:t>What could be done less frequently or stopped altogether?  </a:t>
            </a:r>
            <a:br>
              <a:rPr lang="en-US" sz="1600"/>
            </a:br>
            <a:endParaRPr lang="en-US" sz="1600"/>
          </a:p>
          <a:p>
            <a:pPr marL="0" indent="0">
              <a:spcBef>
                <a:spcPts val="150"/>
              </a:spcBef>
              <a:spcAft>
                <a:spcPts val="300"/>
              </a:spcAft>
              <a:buFont typeface="Wingdings" pitchFamily="2" charset="2"/>
              <a:buNone/>
            </a:pPr>
            <a:r>
              <a:rPr lang="en-US" sz="1600" b="1"/>
              <a:t>Focus on Right Opportunities</a:t>
            </a:r>
            <a:br>
              <a:rPr lang="en-US" sz="1600" b="1"/>
            </a:br>
            <a:r>
              <a:rPr lang="en-US" sz="1600" b="0"/>
              <a:t>What work or opportunities should the organization not be saying “yes” to doing?</a:t>
            </a:r>
            <a:br>
              <a:rPr lang="en-US" sz="1600"/>
            </a:br>
            <a:endParaRPr lang="en-US" sz="1600"/>
          </a:p>
          <a:p>
            <a:pPr marL="0" indent="0">
              <a:spcBef>
                <a:spcPts val="150"/>
              </a:spcBef>
              <a:spcAft>
                <a:spcPts val="300"/>
              </a:spcAft>
              <a:buFont typeface="Wingdings" pitchFamily="2" charset="2"/>
              <a:buNone/>
            </a:pPr>
            <a:r>
              <a:rPr lang="en-US" sz="1600"/>
              <a:t>Resource Work Differently</a:t>
            </a:r>
            <a:br>
              <a:rPr lang="en-US" sz="1600" b="0"/>
            </a:br>
            <a:r>
              <a:rPr lang="en-US" sz="1600" b="0"/>
              <a:t>What work may need to be resourced differently? What resources should be free up to work on more strategic work?</a:t>
            </a:r>
            <a:br>
              <a:rPr lang="en-US" sz="1600" b="0"/>
            </a:br>
            <a:endParaRPr lang="en-US" sz="1600" b="0"/>
          </a:p>
          <a:p>
            <a:pPr marL="0" indent="0">
              <a:spcBef>
                <a:spcPts val="150"/>
              </a:spcBef>
              <a:spcAft>
                <a:spcPts val="300"/>
              </a:spcAft>
              <a:buFont typeface="Wingdings" pitchFamily="2" charset="2"/>
              <a:buNone/>
            </a:pPr>
            <a:r>
              <a:rPr lang="en-US" sz="1600"/>
              <a:t>Work Activities At Odds</a:t>
            </a:r>
            <a:br>
              <a:rPr lang="en-US" sz="1600" b="0"/>
            </a:br>
            <a:r>
              <a:rPr lang="en-US" sz="1600" b="0"/>
              <a:t>Are there activities that are inherently at odds? (Highest, Customized Service versus Lowest, Standardized Service or Innovation versus Speed)  </a:t>
            </a:r>
            <a:br>
              <a:rPr lang="en-US" sz="1600" b="0"/>
            </a:br>
            <a:endParaRPr lang="en-US" sz="1600" b="0"/>
          </a:p>
          <a:p>
            <a:pPr marL="0" indent="0">
              <a:spcBef>
                <a:spcPts val="150"/>
              </a:spcBef>
              <a:spcAft>
                <a:spcPts val="300"/>
              </a:spcAft>
              <a:buFont typeface="Wingdings" pitchFamily="2" charset="2"/>
              <a:buNone/>
            </a:pPr>
            <a:r>
              <a:rPr lang="en-US" sz="1600"/>
              <a:t>No One Cares or Needs</a:t>
            </a:r>
            <a:br>
              <a:rPr lang="en-US" sz="1600" b="0"/>
            </a:br>
            <a:r>
              <a:rPr lang="en-US" sz="1600" b="0"/>
              <a:t>What work are we doing today that isn’t needed or required in the future? </a:t>
            </a:r>
          </a:p>
          <a:p>
            <a:endParaRPr lang="en-US"/>
          </a:p>
        </p:txBody>
      </p:sp>
      <p:sp>
        <p:nvSpPr>
          <p:cNvPr id="4" name="Text Placeholder 3">
            <a:extLst>
              <a:ext uri="{FF2B5EF4-FFF2-40B4-BE49-F238E27FC236}">
                <a16:creationId xmlns:a16="http://schemas.microsoft.com/office/drawing/2014/main" id="{85BE8067-2E25-D9B3-4298-CB6F14D23896}"/>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51036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94A74-2AE4-09DC-B086-8AFDE5CDC2B3}"/>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FDF9F629-F59B-485C-DA38-B36A5673B563}"/>
              </a:ext>
            </a:extLst>
          </p:cNvPr>
          <p:cNvSpPr>
            <a:spLocks noGrp="1"/>
          </p:cNvSpPr>
          <p:nvPr>
            <p:ph type="title"/>
          </p:nvPr>
        </p:nvSpPr>
        <p:spPr/>
        <p:txBody>
          <a:bodyPr/>
          <a:lstStyle/>
          <a:p>
            <a:r>
              <a:rPr lang="en-US">
                <a:latin typeface="Arial" panose="020B0604020202020204" pitchFamily="34" charset="0"/>
              </a:rPr>
              <a:t>Identifying Omits</a:t>
            </a:r>
          </a:p>
        </p:txBody>
      </p:sp>
      <p:sp>
        <p:nvSpPr>
          <p:cNvPr id="5" name="Content Placeholder 2">
            <a:extLst>
              <a:ext uri="{FF2B5EF4-FFF2-40B4-BE49-F238E27FC236}">
                <a16:creationId xmlns:a16="http://schemas.microsoft.com/office/drawing/2014/main" id="{168353DB-55B3-210B-604B-5E2027333A21}"/>
              </a:ext>
            </a:extLst>
          </p:cNvPr>
          <p:cNvSpPr txBox="1">
            <a:spLocks/>
          </p:cNvSpPr>
          <p:nvPr/>
        </p:nvSpPr>
        <p:spPr>
          <a:xfrm>
            <a:off x="650238" y="1257301"/>
            <a:ext cx="10445722" cy="538995"/>
          </a:xfrm>
          <a:prstGeom prst="rect">
            <a:avLst/>
          </a:prstGeom>
        </p:spPr>
        <p:txBody>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
              </a:spcBef>
              <a:spcAft>
                <a:spcPts val="300"/>
              </a:spcAft>
            </a:pPr>
            <a:r>
              <a:rPr lang="en-US" sz="2400"/>
              <a:t>There are two primary types of Omits:</a:t>
            </a:r>
          </a:p>
        </p:txBody>
      </p:sp>
      <p:sp>
        <p:nvSpPr>
          <p:cNvPr id="6" name="Content Placeholder 2">
            <a:extLst>
              <a:ext uri="{FF2B5EF4-FFF2-40B4-BE49-F238E27FC236}">
                <a16:creationId xmlns:a16="http://schemas.microsoft.com/office/drawing/2014/main" id="{64A00C8F-7B39-2165-B313-C791D15BD8B6}"/>
              </a:ext>
            </a:extLst>
          </p:cNvPr>
          <p:cNvSpPr txBox="1">
            <a:spLocks/>
          </p:cNvSpPr>
          <p:nvPr/>
        </p:nvSpPr>
        <p:spPr>
          <a:xfrm>
            <a:off x="650238" y="1966215"/>
            <a:ext cx="5445762" cy="4305997"/>
          </a:xfrm>
          <a:prstGeom prst="rect">
            <a:avLst/>
          </a:prstGeom>
        </p:spPr>
        <p:txBody>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
              </a:spcBef>
              <a:spcAft>
                <a:spcPts val="300"/>
              </a:spcAft>
            </a:pPr>
            <a:r>
              <a:rPr lang="en-US" sz="2000">
                <a:solidFill>
                  <a:schemeClr val="accent2">
                    <a:lumMod val="75000"/>
                  </a:schemeClr>
                </a:solidFill>
              </a:rPr>
              <a:t>External</a:t>
            </a:r>
            <a:r>
              <a:rPr lang="en-US" sz="2000">
                <a:solidFill>
                  <a:schemeClr val="accent1">
                    <a:lumMod val="75000"/>
                  </a:schemeClr>
                </a:solidFill>
              </a:rPr>
              <a:t> </a:t>
            </a:r>
            <a:r>
              <a:rPr lang="en-US" sz="2000"/>
              <a:t>Focused</a:t>
            </a:r>
            <a:r>
              <a:rPr lang="en-US" sz="2000" b="0"/>
              <a:t>: Omits from the Audience’s perspective. </a:t>
            </a:r>
          </a:p>
          <a:p>
            <a:pPr marL="342900" indent="-342900">
              <a:spcBef>
                <a:spcPts val="150"/>
              </a:spcBef>
              <a:spcAft>
                <a:spcPts val="300"/>
              </a:spcAft>
              <a:buFont typeface="Arial" panose="020B0604020202020204" pitchFamily="34" charset="0"/>
              <a:buChar char="•"/>
            </a:pPr>
            <a:r>
              <a:rPr lang="en-US" b="0"/>
              <a:t>Things they would be willing to give up to take advantage of the differentiated value you offer.  </a:t>
            </a:r>
          </a:p>
          <a:p>
            <a:pPr marL="342900" indent="-342900">
              <a:spcBef>
                <a:spcPts val="150"/>
              </a:spcBef>
              <a:spcAft>
                <a:spcPts val="300"/>
              </a:spcAft>
              <a:buFont typeface="Arial" panose="020B0604020202020204" pitchFamily="34" charset="0"/>
              <a:buChar char="•"/>
            </a:pPr>
            <a:r>
              <a:rPr lang="en-US" b="0"/>
              <a:t>Things they need to give up so you can better provide your differentiated value offering.</a:t>
            </a:r>
          </a:p>
          <a:p>
            <a:pPr>
              <a:spcBef>
                <a:spcPts val="1350"/>
              </a:spcBef>
              <a:spcAft>
                <a:spcPts val="300"/>
              </a:spcAft>
            </a:pPr>
            <a:r>
              <a:rPr lang="en-US"/>
              <a:t>Critical because they force us to consider:</a:t>
            </a:r>
          </a:p>
          <a:p>
            <a:pPr marL="342900" indent="-342900">
              <a:spcBef>
                <a:spcPts val="150"/>
              </a:spcBef>
              <a:spcAft>
                <a:spcPts val="300"/>
              </a:spcAft>
              <a:buFont typeface="Arial" panose="020B0604020202020204" pitchFamily="34" charset="0"/>
              <a:buChar char="•"/>
            </a:pPr>
            <a:r>
              <a:rPr lang="en-US" b="0"/>
              <a:t>How valuable our value offering really is to our Audience.</a:t>
            </a:r>
          </a:p>
          <a:p>
            <a:pPr marL="342900" indent="-342900">
              <a:spcBef>
                <a:spcPts val="150"/>
              </a:spcBef>
              <a:spcAft>
                <a:spcPts val="300"/>
              </a:spcAft>
              <a:buFont typeface="Arial" panose="020B0604020202020204" pitchFamily="34" charset="0"/>
              <a:buChar char="•"/>
            </a:pPr>
            <a:r>
              <a:rPr lang="en-US" b="0"/>
              <a:t>What we can get away with not offering that maybe we falsely assume we need to offer.</a:t>
            </a:r>
          </a:p>
          <a:p>
            <a:pPr marL="342900" indent="-342900">
              <a:spcBef>
                <a:spcPts val="150"/>
              </a:spcBef>
              <a:spcAft>
                <a:spcPts val="300"/>
              </a:spcAft>
              <a:buFont typeface="Arial" panose="020B0604020202020204" pitchFamily="34" charset="0"/>
              <a:buChar char="•"/>
            </a:pPr>
            <a:endParaRPr lang="en-US" sz="2000" b="0"/>
          </a:p>
        </p:txBody>
      </p:sp>
      <p:sp>
        <p:nvSpPr>
          <p:cNvPr id="7" name="Content Placeholder 2">
            <a:extLst>
              <a:ext uri="{FF2B5EF4-FFF2-40B4-BE49-F238E27FC236}">
                <a16:creationId xmlns:a16="http://schemas.microsoft.com/office/drawing/2014/main" id="{067ABE70-5989-CAB7-72A9-14EFBA63F01B}"/>
              </a:ext>
            </a:extLst>
          </p:cNvPr>
          <p:cNvSpPr txBox="1">
            <a:spLocks/>
          </p:cNvSpPr>
          <p:nvPr/>
        </p:nvSpPr>
        <p:spPr>
          <a:xfrm>
            <a:off x="6256418" y="1966215"/>
            <a:ext cx="5426712" cy="3634483"/>
          </a:xfrm>
          <a:prstGeom prst="rect">
            <a:avLst/>
          </a:prstGeom>
        </p:spPr>
        <p:txBody>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
              </a:spcBef>
              <a:spcAft>
                <a:spcPts val="300"/>
              </a:spcAft>
            </a:pPr>
            <a:r>
              <a:rPr lang="en-US" sz="2000">
                <a:solidFill>
                  <a:schemeClr val="accent2"/>
                </a:solidFill>
              </a:rPr>
              <a:t>Internal</a:t>
            </a:r>
            <a:r>
              <a:rPr lang="en-US" sz="2000">
                <a:solidFill>
                  <a:schemeClr val="accent1">
                    <a:lumMod val="75000"/>
                  </a:schemeClr>
                </a:solidFill>
              </a:rPr>
              <a:t> </a:t>
            </a:r>
            <a:r>
              <a:rPr lang="en-US" sz="2000"/>
              <a:t>Focused</a:t>
            </a:r>
            <a:r>
              <a:rPr lang="en-US" sz="2000" b="0"/>
              <a:t>: Omits from your perspective. </a:t>
            </a:r>
          </a:p>
          <a:p>
            <a:pPr marL="342900" indent="-342900">
              <a:spcBef>
                <a:spcPts val="150"/>
              </a:spcBef>
              <a:spcAft>
                <a:spcPts val="300"/>
              </a:spcAft>
              <a:buFont typeface="Arial" panose="020B0604020202020204" pitchFamily="34" charset="0"/>
              <a:buChar char="•"/>
            </a:pPr>
            <a:r>
              <a:rPr lang="en-US" b="0"/>
              <a:t>Things your organization needs to stop doing or do less of in order to drive more focus on delivering your differentiated value offering.</a:t>
            </a:r>
          </a:p>
          <a:p>
            <a:pPr>
              <a:spcBef>
                <a:spcPts val="1350"/>
              </a:spcBef>
              <a:spcAft>
                <a:spcPts val="300"/>
              </a:spcAft>
            </a:pPr>
            <a:r>
              <a:rPr lang="en-US"/>
              <a:t>Critical because they force us to consider:</a:t>
            </a:r>
          </a:p>
          <a:p>
            <a:pPr marL="342900" indent="-342900">
              <a:spcBef>
                <a:spcPts val="150"/>
              </a:spcBef>
              <a:spcAft>
                <a:spcPts val="300"/>
              </a:spcAft>
              <a:buFont typeface="Arial" panose="020B0604020202020204" pitchFamily="34" charset="0"/>
              <a:buChar char="•"/>
            </a:pPr>
            <a:r>
              <a:rPr lang="en-US" b="0"/>
              <a:t>What we spend time and resources on that are not value added given our strategy</a:t>
            </a:r>
          </a:p>
          <a:p>
            <a:pPr marL="342900" indent="-342900">
              <a:spcBef>
                <a:spcPts val="150"/>
              </a:spcBef>
              <a:spcAft>
                <a:spcPts val="300"/>
              </a:spcAft>
              <a:buFont typeface="Arial" panose="020B0604020202020204" pitchFamily="34" charset="0"/>
              <a:buChar char="•"/>
            </a:pPr>
            <a:r>
              <a:rPr lang="en-US" b="0"/>
              <a:t>What we may be doing that detracts from or even contradicts what we are supposed to be the best at.</a:t>
            </a:r>
          </a:p>
          <a:p>
            <a:pPr marL="342900" indent="-342900">
              <a:spcBef>
                <a:spcPts val="150"/>
              </a:spcBef>
              <a:spcAft>
                <a:spcPts val="300"/>
              </a:spcAft>
              <a:buFont typeface="Arial" panose="020B0604020202020204" pitchFamily="34" charset="0"/>
              <a:buChar char="•"/>
            </a:pPr>
            <a:endParaRPr lang="en-US"/>
          </a:p>
        </p:txBody>
      </p:sp>
    </p:spTree>
    <p:extLst>
      <p:ext uri="{BB962C8B-B14F-4D97-AF65-F5344CB8AC3E}">
        <p14:creationId xmlns:p14="http://schemas.microsoft.com/office/powerpoint/2010/main" val="1290554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4A288-4944-1B25-80A1-C9B9C55C1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54C5F-7F2A-7A29-55F5-D97CD292F1F2}"/>
              </a:ext>
            </a:extLst>
          </p:cNvPr>
          <p:cNvSpPr>
            <a:spLocks noGrp="1"/>
          </p:cNvSpPr>
          <p:nvPr>
            <p:ph type="title"/>
          </p:nvPr>
        </p:nvSpPr>
        <p:spPr/>
        <p:txBody>
          <a:bodyPr/>
          <a:lstStyle/>
          <a:p>
            <a:r>
              <a:rPr lang="en-US" err="1"/>
              <a:t>ANChOR</a:t>
            </a:r>
            <a:endParaRPr lang="en-US"/>
          </a:p>
        </p:txBody>
      </p:sp>
      <p:sp>
        <p:nvSpPr>
          <p:cNvPr id="7" name="Text Placeholder 6">
            <a:extLst>
              <a:ext uri="{FF2B5EF4-FFF2-40B4-BE49-F238E27FC236}">
                <a16:creationId xmlns:a16="http://schemas.microsoft.com/office/drawing/2014/main" id="{8A8D9F3B-F5C8-7689-11CD-488C5D3AAFA3}"/>
              </a:ext>
            </a:extLst>
          </p:cNvPr>
          <p:cNvSpPr>
            <a:spLocks noGrp="1"/>
          </p:cNvSpPr>
          <p:nvPr>
            <p:ph type="body" sz="quarter" idx="11"/>
          </p:nvPr>
        </p:nvSpPr>
        <p:spPr/>
        <p:txBody>
          <a:bodyPr/>
          <a:lstStyle/>
          <a:p>
            <a:r>
              <a:rPr lang="en-US"/>
              <a:t>Functional, COE, Shared Service or Team Context</a:t>
            </a:r>
          </a:p>
        </p:txBody>
      </p:sp>
      <p:graphicFrame>
        <p:nvGraphicFramePr>
          <p:cNvPr id="6" name="Table 5">
            <a:extLst>
              <a:ext uri="{FF2B5EF4-FFF2-40B4-BE49-F238E27FC236}">
                <a16:creationId xmlns:a16="http://schemas.microsoft.com/office/drawing/2014/main" id="{09810AC7-7265-87B8-CCA0-E869238B5E25}"/>
              </a:ext>
            </a:extLst>
          </p:cNvPr>
          <p:cNvGraphicFramePr>
            <a:graphicFrameLocks noGrp="1"/>
          </p:cNvGraphicFramePr>
          <p:nvPr/>
        </p:nvGraphicFramePr>
        <p:xfrm>
          <a:off x="11540" y="1286254"/>
          <a:ext cx="12180460" cy="4971507"/>
        </p:xfrm>
        <a:graphic>
          <a:graphicData uri="http://schemas.openxmlformats.org/drawingml/2006/table">
            <a:tbl>
              <a:tblPr firstRow="1" bandRow="1">
                <a:tableStyleId>{5C22544A-7EE6-4342-B048-85BDC9FD1C3A}</a:tableStyleId>
              </a:tblPr>
              <a:tblGrid>
                <a:gridCol w="1861457">
                  <a:extLst>
                    <a:ext uri="{9D8B030D-6E8A-4147-A177-3AD203B41FA5}">
                      <a16:colId xmlns:a16="http://schemas.microsoft.com/office/drawing/2014/main" val="2634641509"/>
                    </a:ext>
                  </a:extLst>
                </a:gridCol>
                <a:gridCol w="10319003">
                  <a:extLst>
                    <a:ext uri="{9D8B030D-6E8A-4147-A177-3AD203B41FA5}">
                      <a16:colId xmlns:a16="http://schemas.microsoft.com/office/drawing/2014/main" val="186905046"/>
                    </a:ext>
                  </a:extLst>
                </a:gridCol>
              </a:tblGrid>
              <a:tr h="488117">
                <a:tc>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cap="none" normalizeH="0" baseline="0">
                          <a:ln>
                            <a:noFill/>
                          </a:ln>
                          <a:solidFill>
                            <a:schemeClr val="tx2"/>
                          </a:solidFill>
                          <a:effectLst/>
                          <a:latin typeface="Arial"/>
                          <a:ea typeface="ＭＳ Ｐゴシック"/>
                        </a:rPr>
                        <a:t>A</a:t>
                      </a:r>
                      <a:r>
                        <a:rPr kumimoji="0" lang="en-US" altLang="en-US" sz="1800" b="0" i="0" u="none" strike="noStrike" cap="none" normalizeH="0" baseline="0">
                          <a:ln>
                            <a:noFill/>
                          </a:ln>
                          <a:solidFill>
                            <a:schemeClr val="tx1"/>
                          </a:solidFill>
                          <a:effectLst/>
                          <a:latin typeface="Arial"/>
                          <a:ea typeface="ＭＳ Ｐゴシック"/>
                        </a:rPr>
                        <a:t>udience</a:t>
                      </a: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400" b="0" u="none" strike="noStrike" cap="none" normalizeH="0" baseline="0">
                          <a:ln>
                            <a:noFill/>
                          </a:ln>
                          <a:solidFill>
                            <a:schemeClr val="tx1"/>
                          </a:solidFill>
                          <a:effectLst/>
                          <a:latin typeface="Arial"/>
                        </a:rPr>
                        <a:t>For a function this often aligns with our primary stakeholder or a subset/persona of that group. It represents our single most strategic customer for the next 3-5 years. Avoid listing all stakeholders. Design is about focus. </a:t>
                      </a:r>
                      <a:endParaRPr kumimoji="0" lang="en-US" altLang="en-US" sz="1400" b="0" i="0" u="none" strike="noStrike" cap="none" normalizeH="0" baseline="0">
                        <a:ln>
                          <a:noFill/>
                        </a:ln>
                        <a:solidFill>
                          <a:schemeClr val="tx1"/>
                        </a:solidFill>
                        <a:effectLst/>
                        <a:latin typeface="Arial"/>
                        <a:ea typeface="ＭＳ Ｐゴシック"/>
                      </a:endParaRP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7546457"/>
                  </a:ext>
                </a:extLst>
              </a:tr>
              <a:tr h="898871">
                <a:tc>
                  <a:txBody>
                    <a:body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800" b="1" u="none" strike="noStrike" cap="none" normalizeH="0" baseline="0">
                          <a:ln>
                            <a:noFill/>
                          </a:ln>
                          <a:solidFill>
                            <a:schemeClr val="tx2"/>
                          </a:solidFill>
                          <a:effectLst/>
                          <a:latin typeface="+mn-lt"/>
                        </a:rPr>
                        <a:t>N</a:t>
                      </a:r>
                      <a:r>
                        <a:rPr kumimoji="0" lang="en-US" altLang="en-US" sz="1800" b="0" u="none" strike="noStrike" cap="none" normalizeH="0" baseline="0">
                          <a:ln>
                            <a:noFill/>
                          </a:ln>
                          <a:solidFill>
                            <a:schemeClr val="tx1"/>
                          </a:solidFill>
                          <a:effectLst/>
                          <a:latin typeface="+mn-lt"/>
                        </a:rPr>
                        <a:t>iche</a:t>
                      </a: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rtl="0" eaLnBrk="1" fontAlgn="base" latinLnBrk="0" hangingPunct="1">
                        <a:lnSpc>
                          <a:spcPct val="100000"/>
                        </a:lnSpc>
                        <a:spcBef>
                          <a:spcPct val="0"/>
                        </a:spcBef>
                        <a:spcAft>
                          <a:spcPct val="0"/>
                        </a:spcAft>
                        <a:buFontTx/>
                        <a:buNone/>
                      </a:pPr>
                      <a:r>
                        <a:rPr kumimoji="0" lang="en-US" altLang="en-US" sz="1400" b="0" u="none" strike="noStrike" cap="none" normalizeH="0" baseline="0">
                          <a:ln>
                            <a:noFill/>
                          </a:ln>
                          <a:solidFill>
                            <a:schemeClr val="tx1"/>
                          </a:solidFill>
                          <a:effectLst/>
                          <a:latin typeface="Arial"/>
                        </a:rPr>
                        <a:t>Articulates 3-4 things you can do to provide the </a:t>
                      </a:r>
                      <a:r>
                        <a:rPr kumimoji="0" lang="en-US" altLang="en-US" sz="1400" b="0" u="sng" strike="noStrike" cap="none" normalizeH="0" baseline="0">
                          <a:ln>
                            <a:noFill/>
                          </a:ln>
                          <a:solidFill>
                            <a:schemeClr val="tx1"/>
                          </a:solidFill>
                          <a:effectLst/>
                          <a:latin typeface="Arial"/>
                        </a:rPr>
                        <a:t>most</a:t>
                      </a:r>
                      <a:r>
                        <a:rPr kumimoji="0" lang="en-US" altLang="en-US" sz="1400" b="0" u="none" strike="noStrike" cap="none" normalizeH="0" baseline="0">
                          <a:ln>
                            <a:noFill/>
                          </a:ln>
                          <a:solidFill>
                            <a:schemeClr val="tx1"/>
                          </a:solidFill>
                          <a:effectLst/>
                          <a:latin typeface="Arial"/>
                        </a:rPr>
                        <a:t> value to your audience. What do they want you to be good at? If they had the choice, why would they use you vs. an external firm? What value do you provide that no one else could provide them? This may include elements of reliability, speed, or excellence in a particular service or internal product you provide. This enables them to do their most strategic work better or allows them to focus on it. This is the work that when done right, makes them love you and reliant on you. It’s best decided by filling in the following statement “</a:t>
                      </a:r>
                      <a:r>
                        <a:rPr kumimoji="0" lang="en-US" altLang="en-US" sz="1400" b="0" i="1" u="none" strike="noStrike" cap="none" normalizeH="0" baseline="0">
                          <a:ln>
                            <a:noFill/>
                          </a:ln>
                          <a:solidFill>
                            <a:schemeClr val="tx1"/>
                          </a:solidFill>
                          <a:effectLst/>
                          <a:latin typeface="Arial"/>
                        </a:rPr>
                        <a:t>Besides the table stakes, the most valuable thing you can do for us is...”</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0493420"/>
                  </a:ext>
                </a:extLst>
              </a:tr>
              <a:tr h="898871">
                <a:tc>
                  <a:txBody>
                    <a:bodyPr/>
                    <a:lstStyle>
                      <a:lvl1pPr eaLnBrk="0" hangingPunct="0">
                        <a:spcBef>
                          <a:spcPct val="20000"/>
                        </a:spcBef>
                        <a:defRPr sz="2000">
                          <a:solidFill>
                            <a:srgbClr val="000066"/>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eaLnBrk="0" hangingPunct="0">
                        <a:spcBef>
                          <a:spcPct val="20000"/>
                        </a:spcBef>
                        <a:defRPr sz="1200">
                          <a:solidFill>
                            <a:srgbClr val="000066"/>
                          </a:solidFill>
                          <a:latin typeface="Arial" pitchFamily="34" charset="0"/>
                          <a:ea typeface="ＭＳ Ｐゴシック" pitchFamily="34" charset="-128"/>
                        </a:defRPr>
                      </a:lvl4pPr>
                      <a:lvl5pPr marL="2057400" indent="-228600" eaLnBrk="0" hangingPunct="0">
                        <a:spcBef>
                          <a:spcPct val="20000"/>
                        </a:spcBef>
                        <a:defRPr sz="1200">
                          <a:solidFill>
                            <a:srgbClr val="000066"/>
                          </a:solidFill>
                          <a:latin typeface="Arial" pitchFamily="34" charset="0"/>
                          <a:ea typeface="ＭＳ Ｐゴシック" pitchFamily="34" charset="-128"/>
                        </a:defRPr>
                      </a:lvl5pPr>
                      <a:lvl6pPr marL="25146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800" b="1" i="0" u="none" strike="noStrike" cap="none" normalizeH="0" baseline="0">
                          <a:ln>
                            <a:noFill/>
                          </a:ln>
                          <a:solidFill>
                            <a:schemeClr val="tx2"/>
                          </a:solidFill>
                          <a:effectLst/>
                          <a:latin typeface="Arial"/>
                          <a:ea typeface="ＭＳ Ｐゴシック"/>
                          <a:cs typeface="Arial"/>
                        </a:rPr>
                        <a:t>C</a:t>
                      </a:r>
                      <a:r>
                        <a:rPr kumimoji="0" lang="en-US" altLang="en-US" sz="1800" b="0" i="0" u="none" strike="noStrike" cap="none" normalizeH="0" baseline="0">
                          <a:ln>
                            <a:noFill/>
                          </a:ln>
                          <a:solidFill>
                            <a:schemeClr val="tx1"/>
                          </a:solidFill>
                          <a:effectLst/>
                          <a:latin typeface="Arial"/>
                          <a:ea typeface="ＭＳ Ｐゴシック"/>
                          <a:cs typeface="Arial"/>
                        </a:rPr>
                        <a:t>ritical </a:t>
                      </a:r>
                      <a:r>
                        <a:rPr kumimoji="0" lang="en-US" altLang="en-US" sz="1800" b="1" i="0" u="none" strike="noStrike" cap="none" normalizeH="0" baseline="0">
                          <a:ln>
                            <a:noFill/>
                          </a:ln>
                          <a:solidFill>
                            <a:schemeClr val="tx2"/>
                          </a:solidFill>
                          <a:effectLst/>
                          <a:latin typeface="Arial"/>
                          <a:ea typeface="ＭＳ Ｐゴシック"/>
                          <a:cs typeface="Arial"/>
                        </a:rPr>
                        <a:t>H</a:t>
                      </a:r>
                      <a:r>
                        <a:rPr kumimoji="0" lang="en-US" altLang="en-US" sz="1800" b="0" i="0" u="none" strike="noStrike" cap="none" normalizeH="0" baseline="0">
                          <a:ln>
                            <a:noFill/>
                          </a:ln>
                          <a:solidFill>
                            <a:schemeClr val="tx1"/>
                          </a:solidFill>
                          <a:effectLst/>
                          <a:latin typeface="Arial"/>
                          <a:ea typeface="ＭＳ Ｐゴシック"/>
                          <a:cs typeface="Arial"/>
                        </a:rPr>
                        <a:t>inge Points</a:t>
                      </a:r>
                      <a:endParaRPr kumimoji="0" lang="en-US" altLang="en-US" sz="1800" b="0" i="0" u="none" strike="noStrike" cap="none" normalizeH="0" baseline="0">
                        <a:ln>
                          <a:noFill/>
                        </a:ln>
                        <a:solidFill>
                          <a:schemeClr val="tx2"/>
                        </a:solidFill>
                        <a:effectLst/>
                        <a:latin typeface="Arial"/>
                        <a:ea typeface="ＭＳ Ｐゴシック"/>
                        <a:cs typeface="Arial"/>
                      </a:endParaRPr>
                    </a:p>
                  </a:txBody>
                  <a:tcPr marL="137160"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1588" indent="-1588"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1270" marR="0" lvl="0" indent="-1270" algn="l" rtl="0" eaLnBrk="1" fontAlgn="base" latinLnBrk="0" hangingPunct="1">
                        <a:lnSpc>
                          <a:spcPct val="100000"/>
                        </a:lnSpc>
                        <a:spcBef>
                          <a:spcPct val="0"/>
                        </a:spcBef>
                        <a:spcAft>
                          <a:spcPct val="0"/>
                        </a:spcAft>
                        <a:buFont typeface="+mj-lt" charset="0"/>
                        <a:buNone/>
                      </a:pPr>
                      <a:r>
                        <a:rPr kumimoji="0" lang="en-US" altLang="en-US" sz="1400" b="0" u="none" strike="noStrike" cap="none" normalizeH="0" baseline="0">
                          <a:ln>
                            <a:noFill/>
                          </a:ln>
                          <a:solidFill>
                            <a:schemeClr val="tx1"/>
                          </a:solidFill>
                          <a:effectLst/>
                          <a:latin typeface="Arial"/>
                        </a:rPr>
                        <a:t>The Critical Hinge Points are 1-2 table stakes (not included in your </a:t>
                      </a:r>
                      <a:r>
                        <a:rPr kumimoji="0" lang="en-US" altLang="en-US" sz="1400" b="1" u="none" strike="noStrike" cap="none" normalizeH="0" baseline="0">
                          <a:ln>
                            <a:noFill/>
                          </a:ln>
                          <a:solidFill>
                            <a:schemeClr val="tx1"/>
                          </a:solidFill>
                          <a:effectLst/>
                          <a:latin typeface="Arial"/>
                        </a:rPr>
                        <a:t>Niche)</a:t>
                      </a:r>
                      <a:r>
                        <a:rPr kumimoji="0" lang="en-US" altLang="en-US" sz="1400" b="0" u="none" strike="noStrike" cap="none" normalizeH="0" baseline="0">
                          <a:ln>
                            <a:noFill/>
                          </a:ln>
                          <a:solidFill>
                            <a:schemeClr val="tx1"/>
                          </a:solidFill>
                          <a:effectLst/>
                          <a:latin typeface="Arial"/>
                        </a:rPr>
                        <a:t> that also need to heavily influence the design of your organization. For some functions or teams, these may be covered already in your Niche Statements. This is a place to capture elements that aren’t necessarily the most recognized by the</a:t>
                      </a:r>
                      <a:r>
                        <a:rPr kumimoji="0" lang="en-US" altLang="en-US" sz="1400" b="1" u="none" strike="noStrike" cap="none" normalizeH="0" baseline="0">
                          <a:ln>
                            <a:noFill/>
                          </a:ln>
                          <a:solidFill>
                            <a:schemeClr val="tx1"/>
                          </a:solidFill>
                          <a:effectLst/>
                          <a:latin typeface="Arial"/>
                        </a:rPr>
                        <a:t> Audience</a:t>
                      </a:r>
                      <a:r>
                        <a:rPr kumimoji="0" lang="en-US" altLang="en-US" sz="1400" b="0" u="none" strike="noStrike" cap="none" normalizeH="0" baseline="0">
                          <a:ln>
                            <a:noFill/>
                          </a:ln>
                          <a:solidFill>
                            <a:schemeClr val="tx1"/>
                          </a:solidFill>
                          <a:effectLst/>
                          <a:latin typeface="Arial"/>
                        </a:rPr>
                        <a:t>, but they must be protected or heavily considered as you design the organization. They also may be high level elements that are currently broken and causing the organization significant problems. These problems distract from focusing on the </a:t>
                      </a:r>
                      <a:r>
                        <a:rPr kumimoji="0" lang="en-US" altLang="en-US" sz="1400" b="1" u="none" strike="noStrike" cap="none" normalizeH="0" baseline="0">
                          <a:ln>
                            <a:noFill/>
                          </a:ln>
                          <a:solidFill>
                            <a:schemeClr val="tx1"/>
                          </a:solidFill>
                          <a:effectLst/>
                          <a:latin typeface="Arial"/>
                        </a:rPr>
                        <a:t>Niche</a:t>
                      </a:r>
                      <a:r>
                        <a:rPr kumimoji="0" lang="en-US" altLang="en-US" sz="1400" b="0" u="none" strike="noStrike" cap="none" normalizeH="0" baseline="0">
                          <a:ln>
                            <a:noFill/>
                          </a:ln>
                          <a:solidFill>
                            <a:schemeClr val="tx1"/>
                          </a:solidFill>
                          <a:effectLst/>
                          <a:latin typeface="Arial"/>
                        </a:rPr>
                        <a:t> and must be resolved in the design. </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3649129"/>
                  </a:ext>
                </a:extLst>
              </a:tr>
              <a:tr h="898871">
                <a:tc>
                  <a:txBody>
                    <a:bodyPr/>
                    <a:lstStyle/>
                    <a:p>
                      <a:pPr marL="11113" marR="0" lvl="0" indent="0" algn="l" rtl="0" eaLnBrk="1" fontAlgn="base" latinLnBrk="0" hangingPunct="1">
                        <a:lnSpc>
                          <a:spcPct val="100000"/>
                        </a:lnSpc>
                        <a:spcBef>
                          <a:spcPct val="0"/>
                        </a:spcBef>
                        <a:spcAft>
                          <a:spcPct val="0"/>
                        </a:spcAft>
                        <a:buFont typeface="+mj-lt" charset="0"/>
                        <a:buNone/>
                        <a:tabLst/>
                      </a:pPr>
                      <a:r>
                        <a:rPr kumimoji="0" lang="en-US" altLang="en-US" sz="1800" b="1" u="none" strike="noStrike" cap="none" normalizeH="0" baseline="0">
                          <a:ln>
                            <a:noFill/>
                          </a:ln>
                          <a:solidFill>
                            <a:schemeClr val="tx2"/>
                          </a:solidFill>
                          <a:effectLst/>
                          <a:latin typeface="+mn-lt"/>
                        </a:rPr>
                        <a:t>O</a:t>
                      </a:r>
                      <a:r>
                        <a:rPr kumimoji="0" lang="en-US" altLang="en-US" sz="1800" b="0" u="none" strike="noStrike" cap="none" normalizeH="0" baseline="0">
                          <a:ln>
                            <a:noFill/>
                          </a:ln>
                          <a:solidFill>
                            <a:schemeClr val="tx1"/>
                          </a:solidFill>
                          <a:effectLst/>
                          <a:latin typeface="+mn-lt"/>
                        </a:rPr>
                        <a:t>mits</a:t>
                      </a:r>
                    </a:p>
                  </a:txBody>
                  <a:tcPr marL="137160" marT="91440" marB="9144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9525" marR="0" lvl="0" indent="-9525" algn="l" defTabSz="457200" rtl="0" eaLnBrk="1" fontAlgn="base" latinLnBrk="0" hangingPunct="1">
                        <a:lnSpc>
                          <a:spcPct val="100000"/>
                        </a:lnSpc>
                        <a:spcBef>
                          <a:spcPct val="0"/>
                        </a:spcBef>
                        <a:spcAft>
                          <a:spcPct val="0"/>
                        </a:spcAft>
                        <a:buClrTx/>
                        <a:buSzTx/>
                        <a:buFont typeface="+mj-lt" charset="0"/>
                        <a:buNone/>
                        <a:tabLst/>
                        <a:defRPr/>
                      </a:pPr>
                      <a:r>
                        <a:rPr kumimoji="0" lang="en-US" altLang="en-US" sz="1400" b="0" u="none" strike="noStrike" cap="none" normalizeH="0" baseline="0">
                          <a:ln>
                            <a:noFill/>
                          </a:ln>
                          <a:solidFill>
                            <a:schemeClr val="tx1"/>
                          </a:solidFill>
                          <a:effectLst/>
                          <a:latin typeface="Arial"/>
                        </a:rPr>
                        <a:t>At the functional or team level, Omits may include internal customers or stakeholders we won’t serve or serve with a lower degree of touch, products, services, or features we won’t offer, ways we won’t engage, parts of the business we won’t support and things we’ll just be average at. They may include closing business units, sunsetting products or stopping certain things we do today. They may also include things we need to keep doing but do less of to a lesser degree of excellence.</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5031595"/>
                  </a:ext>
                </a:extLst>
              </a:tr>
              <a:tr h="612867">
                <a:tc>
                  <a:txBody>
                    <a:bodyPr/>
                    <a:lstStyle/>
                    <a:p>
                      <a:r>
                        <a:rPr kumimoji="0" lang="en-US" sz="1800" b="1" u="none" strike="noStrike" cap="none" normalizeH="0" baseline="0">
                          <a:ln>
                            <a:noFill/>
                          </a:ln>
                          <a:solidFill>
                            <a:schemeClr val="tx2"/>
                          </a:solidFill>
                          <a:effectLst/>
                          <a:latin typeface="+mn-lt"/>
                        </a:rPr>
                        <a:t>R</a:t>
                      </a:r>
                      <a:r>
                        <a:rPr kumimoji="0" lang="en-US" sz="1800" b="0" u="none" strike="noStrike" cap="none" normalizeH="0" baseline="0">
                          <a:ln>
                            <a:noFill/>
                          </a:ln>
                          <a:solidFill>
                            <a:schemeClr val="tx1"/>
                          </a:solidFill>
                          <a:effectLst/>
                          <a:latin typeface="+mn-lt"/>
                        </a:rPr>
                        <a:t>esults</a:t>
                      </a:r>
                      <a:endParaRPr lang="en-US" b="0">
                        <a:solidFill>
                          <a:schemeClr val="tx1"/>
                        </a:solidFill>
                      </a:endParaRPr>
                    </a:p>
                  </a:txBody>
                  <a:tcPr marL="137160" marT="91440" marB="91440">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noFill/>
                  </a:tcPr>
                </a:tc>
                <a:tc>
                  <a:txBody>
                    <a:bodyPr/>
                    <a:lstStyle>
                      <a:lvl1pPr marL="342900" indent="-342900" defTabSz="457200" eaLnBrk="0" hangingPunct="0">
                        <a:spcBef>
                          <a:spcPct val="20000"/>
                        </a:spcBef>
                        <a:defRPr sz="2000">
                          <a:solidFill>
                            <a:srgbClr val="000066"/>
                          </a:solidFill>
                          <a:latin typeface="Arial" pitchFamily="34" charset="0"/>
                          <a:ea typeface="ＭＳ Ｐゴシック" pitchFamily="34" charset="-128"/>
                        </a:defRPr>
                      </a:lvl1pPr>
                      <a:lvl2pPr marL="742950" indent="-285750" defTabSz="457200" eaLnBrk="0" hangingPunct="0">
                        <a:spcBef>
                          <a:spcPct val="20000"/>
                        </a:spcBef>
                        <a:buClr>
                          <a:srgbClr val="FF0000"/>
                        </a:buClr>
                        <a:buFont typeface="Wingdings" pitchFamily="2" charset="2"/>
                        <a:defRPr>
                          <a:solidFill>
                            <a:srgbClr val="000066"/>
                          </a:solidFill>
                          <a:latin typeface="Arial" pitchFamily="34" charset="0"/>
                          <a:ea typeface="ＭＳ Ｐゴシック" pitchFamily="34" charset="-128"/>
                        </a:defRPr>
                      </a:lvl2pPr>
                      <a:lvl3pPr marL="1143000" indent="-228600" defTabSz="457200" eaLnBrk="0" hangingPunct="0">
                        <a:spcBef>
                          <a:spcPct val="20000"/>
                        </a:spcBef>
                        <a:buClr>
                          <a:srgbClr val="0066FF"/>
                        </a:buClr>
                        <a:buFont typeface="Wingdings 3" pitchFamily="18" charset="2"/>
                        <a:defRPr sz="1400">
                          <a:solidFill>
                            <a:srgbClr val="000066"/>
                          </a:solidFill>
                          <a:latin typeface="Arial" pitchFamily="34" charset="0"/>
                          <a:ea typeface="ＭＳ Ｐゴシック" pitchFamily="34" charset="-128"/>
                        </a:defRPr>
                      </a:lvl3pPr>
                      <a:lvl4pPr marL="1600200" indent="-228600" defTabSz="457200" eaLnBrk="0" hangingPunct="0">
                        <a:spcBef>
                          <a:spcPct val="20000"/>
                        </a:spcBef>
                        <a:defRPr sz="1200">
                          <a:solidFill>
                            <a:srgbClr val="000066"/>
                          </a:solidFill>
                          <a:latin typeface="Arial" pitchFamily="34" charset="0"/>
                          <a:ea typeface="ＭＳ Ｐゴシック" pitchFamily="34" charset="-128"/>
                        </a:defRPr>
                      </a:lvl4pPr>
                      <a:lvl5pPr marL="2057400" indent="-228600" defTabSz="457200" eaLnBrk="0" hangingPunct="0">
                        <a:spcBef>
                          <a:spcPct val="20000"/>
                        </a:spcBef>
                        <a:defRPr sz="1200">
                          <a:solidFill>
                            <a:srgbClr val="000066"/>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defRPr sz="1200">
                          <a:solidFill>
                            <a:srgbClr val="000066"/>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 typeface="Century Gothic" pitchFamily="34" charset="0"/>
                        <a:buNone/>
                        <a:tabLst/>
                        <a:defRPr/>
                      </a:pPr>
                      <a:r>
                        <a:rPr kumimoji="0" lang="en-US" altLang="en-US" sz="1400" b="0" u="none" strike="noStrike" cap="none" normalizeH="0" baseline="0">
                          <a:ln>
                            <a:noFill/>
                          </a:ln>
                          <a:solidFill>
                            <a:schemeClr val="tx1"/>
                          </a:solidFill>
                          <a:effectLst/>
                          <a:latin typeface="Arial"/>
                        </a:rPr>
                        <a:t>These are the desired results that are driving the need for design. They may include cost cutting targets, growth targets, growing into new markets or new revenue or margin models. We are answering the question, “What enterprise success look like?”</a:t>
                      </a:r>
                    </a:p>
                  </a:txBody>
                  <a:tcPr marT="91440" marB="91440" horzOverflow="overflow">
                    <a:lnL w="12700" cap="flat" cmpd="sng" algn="ctr">
                      <a:solidFill>
                        <a:schemeClr val="tx1">
                          <a:lumMod val="25000"/>
                          <a:lumOff val="75000"/>
                        </a:schemeClr>
                      </a:solidFill>
                      <a:prstDash val="sysDot"/>
                      <a:round/>
                      <a:headEnd type="none" w="med" len="med"/>
                      <a:tailEnd type="none" w="med" len="med"/>
                    </a:lnL>
                    <a:lnR w="12700" cap="flat" cmpd="sng" algn="ctr">
                      <a:solidFill>
                        <a:schemeClr val="tx1">
                          <a:lumMod val="25000"/>
                          <a:lumOff val="75000"/>
                        </a:schemeClr>
                      </a:solidFill>
                      <a:prstDash val="sysDot"/>
                      <a:round/>
                      <a:headEnd type="none" w="med" len="med"/>
                      <a:tailEnd type="none" w="med" len="med"/>
                    </a:lnR>
                    <a:lnT w="12700" cap="flat" cmpd="sng" algn="ctr">
                      <a:solidFill>
                        <a:schemeClr val="tx1">
                          <a:lumMod val="25000"/>
                          <a:lumOff val="75000"/>
                        </a:schemeClr>
                      </a:solidFill>
                      <a:prstDash val="sysDot"/>
                      <a:round/>
                      <a:headEnd type="none" w="med" len="med"/>
                      <a:tailEnd type="none" w="med" len="med"/>
                    </a:lnT>
                    <a:lnB w="12700" cap="flat" cmpd="sng" algn="ctr">
                      <a:solidFill>
                        <a:schemeClr val="tx1">
                          <a:lumMod val="25000"/>
                          <a:lumOff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650959"/>
                  </a:ext>
                </a:extLst>
              </a:tr>
            </a:tbl>
          </a:graphicData>
        </a:graphic>
      </p:graphicFrame>
    </p:spTree>
    <p:extLst>
      <p:ext uri="{BB962C8B-B14F-4D97-AF65-F5344CB8AC3E}">
        <p14:creationId xmlns:p14="http://schemas.microsoft.com/office/powerpoint/2010/main" val="1810709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EB69E-8A72-2E2A-3FFE-3871963D3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E689F-74D1-D824-A681-7F366C4A7B15}"/>
              </a:ext>
            </a:extLst>
          </p:cNvPr>
          <p:cNvSpPr>
            <a:spLocks noGrp="1"/>
          </p:cNvSpPr>
          <p:nvPr>
            <p:ph type="title"/>
          </p:nvPr>
        </p:nvSpPr>
        <p:spPr/>
        <p:txBody>
          <a:bodyPr/>
          <a:lstStyle/>
          <a:p>
            <a:r>
              <a:rPr lang="en-US"/>
              <a:t>Strategy</a:t>
            </a:r>
          </a:p>
        </p:txBody>
      </p:sp>
      <p:sp>
        <p:nvSpPr>
          <p:cNvPr id="3" name="Text Placeholder 2">
            <a:extLst>
              <a:ext uri="{FF2B5EF4-FFF2-40B4-BE49-F238E27FC236}">
                <a16:creationId xmlns:a16="http://schemas.microsoft.com/office/drawing/2014/main" id="{0E619CBC-38EB-6AA7-1D0E-7E9E406F5F3C}"/>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7463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50EF9-3C76-ECD3-A212-5625A0AC6F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74505-D53E-6EA6-7031-2AD6B187BE4C}"/>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968E051C-C83C-CC05-7B31-3057CD6DCD63}"/>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5096B509-4E51-1EC8-58B8-AFCEC577D47C}"/>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99A8CFBD-EC03-6CB3-C440-204BF22CAB2E}"/>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C8C39924-DB27-E3B9-D6F5-A38A1E5EFBC6}"/>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4BEBCDFF-F0F5-C675-F720-7B18CA03F012}"/>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E9F099F0-B37A-59A2-CFB2-B4C11897A010}"/>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E9B0893D-8A69-5F8D-4DC6-D81358DAB05A}"/>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1B109031-C951-6A0B-1D1C-BC0EE23AFBC4}"/>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D0AB7825-BEAE-9191-F144-51C8521D2B6E}"/>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850A5AA1-3A6D-4FFC-AB3E-B9C9D4819D08}"/>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142F92B6-D7C7-088F-058A-98A118435FB3}"/>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82087A53-9072-43C3-B3F2-9416A40CA6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FCCCBB3D-5972-362D-19A4-70245B300055}"/>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E8F121CF-0547-A5F4-2C7E-F79C0CCE1C65}"/>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EA78E19F-B316-19FA-369B-A12FDB95F437}"/>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44D41E84-65C9-7018-A4E3-FEC9ACE6AEFB}"/>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2785F1F2-4197-F8DB-6857-60F5397893A8}"/>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AABBC39D-C0C0-54C7-CD36-E38EB5F8B4C1}"/>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15E9F6FF-6013-EA2C-1EC0-EE3E2F8F61BB}"/>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9DC6895E-9C95-FFA5-88FD-06A73B2C5831}"/>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F0D89D43-A922-8A42-36F2-FE90DE9496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pic>
        <p:nvPicPr>
          <p:cNvPr id="24" name="Graphic 7">
            <a:extLst>
              <a:ext uri="{FF2B5EF4-FFF2-40B4-BE49-F238E27FC236}">
                <a16:creationId xmlns:a16="http://schemas.microsoft.com/office/drawing/2014/main" id="{5C7F3AA6-2490-D2B0-D751-9388DC0D476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2845" y="3412728"/>
            <a:ext cx="507219" cy="502920"/>
          </a:xfrm>
          <a:prstGeom prst="rect">
            <a:avLst/>
          </a:prstGeom>
        </p:spPr>
      </p:pic>
    </p:spTree>
    <p:extLst>
      <p:ext uri="{BB962C8B-B14F-4D97-AF65-F5344CB8AC3E}">
        <p14:creationId xmlns:p14="http://schemas.microsoft.com/office/powerpoint/2010/main" val="89876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9FC1-60E3-60CB-E2D5-A339E3C781F8}"/>
              </a:ext>
            </a:extLst>
          </p:cNvPr>
          <p:cNvSpPr>
            <a:spLocks noGrp="1"/>
          </p:cNvSpPr>
          <p:nvPr>
            <p:ph type="title"/>
          </p:nvPr>
        </p:nvSpPr>
        <p:spPr/>
        <p:txBody>
          <a:bodyPr/>
          <a:lstStyle/>
          <a:p>
            <a:r>
              <a:rPr lang="en-US"/>
              <a:t>Capabilities Definition</a:t>
            </a:r>
          </a:p>
        </p:txBody>
      </p:sp>
      <p:sp>
        <p:nvSpPr>
          <p:cNvPr id="3" name="Content Placeholder 2">
            <a:extLst>
              <a:ext uri="{FF2B5EF4-FFF2-40B4-BE49-F238E27FC236}">
                <a16:creationId xmlns:a16="http://schemas.microsoft.com/office/drawing/2014/main" id="{5E327755-6E61-9A54-AC11-B8D53EFB9583}"/>
              </a:ext>
            </a:extLst>
          </p:cNvPr>
          <p:cNvSpPr>
            <a:spLocks noGrp="1"/>
          </p:cNvSpPr>
          <p:nvPr>
            <p:ph idx="1"/>
          </p:nvPr>
        </p:nvSpPr>
        <p:spPr>
          <a:xfrm>
            <a:off x="650241" y="1652730"/>
            <a:ext cx="4942997" cy="3426460"/>
          </a:xfrm>
        </p:spPr>
        <p:txBody>
          <a:bodyPr/>
          <a:lstStyle/>
          <a:p>
            <a:pPr algn="ctr"/>
            <a:r>
              <a:rPr lang="en-US" b="0"/>
              <a:t>Whereas people have competencies, organizations and teams have capabilities in which processes, systems and people come together… </a:t>
            </a:r>
          </a:p>
          <a:p>
            <a:pPr algn="ctr"/>
            <a:endParaRPr lang="en-US" b="0"/>
          </a:p>
          <a:p>
            <a:pPr algn="ctr"/>
            <a:r>
              <a:rPr lang="en-US" b="0"/>
              <a:t>You need the right people, with the right skills, behaviors and competencies, doing the right work. You also need the right systems (or technology) and processes in place to enable that work to be done. </a:t>
            </a:r>
          </a:p>
          <a:p>
            <a:pPr algn="ctr"/>
            <a:endParaRPr lang="en-US" b="0"/>
          </a:p>
          <a:p>
            <a:pPr algn="ctr"/>
            <a:endParaRPr lang="en-US" b="0"/>
          </a:p>
          <a:p>
            <a:pPr algn="ctr"/>
            <a:r>
              <a:rPr lang="en-US" b="0"/>
              <a:t>– </a:t>
            </a:r>
            <a:r>
              <a:rPr lang="en-US" sz="1400" b="0" i="1"/>
              <a:t>Rupert Morrison, Data Driven Design (2021)</a:t>
            </a:r>
          </a:p>
          <a:p>
            <a:pPr algn="ctr"/>
            <a:endParaRPr lang="en-US" sz="1400" b="0" i="1"/>
          </a:p>
          <a:p>
            <a:pPr algn="ctr"/>
            <a:endParaRPr lang="en-US" b="0"/>
          </a:p>
        </p:txBody>
      </p:sp>
      <p:pic>
        <p:nvPicPr>
          <p:cNvPr id="8" name="Graphic 7" descr="Open quotation mark with solid fill">
            <a:extLst>
              <a:ext uri="{FF2B5EF4-FFF2-40B4-BE49-F238E27FC236}">
                <a16:creationId xmlns:a16="http://schemas.microsoft.com/office/drawing/2014/main" id="{BF9116BA-B334-5203-386D-86231E83BD6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8539" y="1402578"/>
            <a:ext cx="500301" cy="500301"/>
          </a:xfrm>
          <a:prstGeom prst="rect">
            <a:avLst/>
          </a:prstGeom>
        </p:spPr>
      </p:pic>
      <p:pic>
        <p:nvPicPr>
          <p:cNvPr id="10" name="Graphic 9" descr="Open quotation mark with solid fill">
            <a:extLst>
              <a:ext uri="{FF2B5EF4-FFF2-40B4-BE49-F238E27FC236}">
                <a16:creationId xmlns:a16="http://schemas.microsoft.com/office/drawing/2014/main" id="{156B80FC-4A96-1FF4-5631-E21710892A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5593238" y="4161357"/>
            <a:ext cx="500301" cy="500301"/>
          </a:xfrm>
          <a:prstGeom prst="rect">
            <a:avLst/>
          </a:prstGeom>
        </p:spPr>
      </p:pic>
      <p:pic>
        <p:nvPicPr>
          <p:cNvPr id="7" name="Picture 6" descr="Person playing chess">
            <a:extLst>
              <a:ext uri="{FF2B5EF4-FFF2-40B4-BE49-F238E27FC236}">
                <a16:creationId xmlns:a16="http://schemas.microsoft.com/office/drawing/2014/main" id="{B6C93984-8D37-BA6C-3075-8E04CCCD5692}"/>
              </a:ext>
            </a:extLst>
          </p:cNvPr>
          <p:cNvPicPr>
            <a:picLocks noChangeAspect="1"/>
          </p:cNvPicPr>
          <p:nvPr/>
        </p:nvPicPr>
        <p:blipFill>
          <a:blip r:embed="rId3"/>
          <a:stretch>
            <a:fillRect/>
          </a:stretch>
        </p:blipFill>
        <p:spPr>
          <a:xfrm>
            <a:off x="6195318" y="1257299"/>
            <a:ext cx="5348982" cy="3565987"/>
          </a:xfrm>
          <a:prstGeom prst="roundRect">
            <a:avLst/>
          </a:prstGeom>
        </p:spPr>
      </p:pic>
    </p:spTree>
    <p:extLst>
      <p:ext uri="{BB962C8B-B14F-4D97-AF65-F5344CB8AC3E}">
        <p14:creationId xmlns:p14="http://schemas.microsoft.com/office/powerpoint/2010/main" val="914547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DE69-C239-B9DF-D54F-A62206ECABF6}"/>
              </a:ext>
            </a:extLst>
          </p:cNvPr>
          <p:cNvSpPr>
            <a:spLocks noGrp="1"/>
          </p:cNvSpPr>
          <p:nvPr>
            <p:ph type="title"/>
          </p:nvPr>
        </p:nvSpPr>
        <p:spPr/>
        <p:txBody>
          <a:bodyPr/>
          <a:lstStyle/>
          <a:p>
            <a:r>
              <a:rPr lang="en-US"/>
              <a:t>Capabilities – What good looks like</a:t>
            </a:r>
          </a:p>
        </p:txBody>
      </p:sp>
      <p:sp>
        <p:nvSpPr>
          <p:cNvPr id="43" name="Oval 42">
            <a:extLst>
              <a:ext uri="{FF2B5EF4-FFF2-40B4-BE49-F238E27FC236}">
                <a16:creationId xmlns:a16="http://schemas.microsoft.com/office/drawing/2014/main" id="{9572CDDD-5C03-4CF5-FFBF-30DF522F7E4B}"/>
              </a:ext>
            </a:extLst>
          </p:cNvPr>
          <p:cNvSpPr/>
          <p:nvPr/>
        </p:nvSpPr>
        <p:spPr>
          <a:xfrm>
            <a:off x="166713" y="1000654"/>
            <a:ext cx="1565406" cy="1565407"/>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Qualitative Business Analysis</a:t>
            </a:r>
          </a:p>
        </p:txBody>
      </p:sp>
      <p:sp>
        <p:nvSpPr>
          <p:cNvPr id="44" name="Oval 43">
            <a:extLst>
              <a:ext uri="{FF2B5EF4-FFF2-40B4-BE49-F238E27FC236}">
                <a16:creationId xmlns:a16="http://schemas.microsoft.com/office/drawing/2014/main" id="{B96B22FA-164C-569A-CF7E-DE707D538EFF}"/>
              </a:ext>
            </a:extLst>
          </p:cNvPr>
          <p:cNvSpPr/>
          <p:nvPr/>
        </p:nvSpPr>
        <p:spPr>
          <a:xfrm>
            <a:off x="10517569" y="1000654"/>
            <a:ext cx="1565406" cy="156540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Business Acumen</a:t>
            </a:r>
          </a:p>
        </p:txBody>
      </p:sp>
      <p:sp>
        <p:nvSpPr>
          <p:cNvPr id="45" name="Oval 44">
            <a:extLst>
              <a:ext uri="{FF2B5EF4-FFF2-40B4-BE49-F238E27FC236}">
                <a16:creationId xmlns:a16="http://schemas.microsoft.com/office/drawing/2014/main" id="{5E15E6C0-09FE-7F87-545C-764100668668}"/>
              </a:ext>
            </a:extLst>
          </p:cNvPr>
          <p:cNvSpPr/>
          <p:nvPr/>
        </p:nvSpPr>
        <p:spPr>
          <a:xfrm>
            <a:off x="9133613" y="2348042"/>
            <a:ext cx="1565406" cy="156540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Critical Thinking</a:t>
            </a:r>
          </a:p>
        </p:txBody>
      </p:sp>
      <p:sp>
        <p:nvSpPr>
          <p:cNvPr id="46" name="Oval 45">
            <a:extLst>
              <a:ext uri="{FF2B5EF4-FFF2-40B4-BE49-F238E27FC236}">
                <a16:creationId xmlns:a16="http://schemas.microsoft.com/office/drawing/2014/main" id="{38859799-501D-5D76-AF42-510A2169AD5D}"/>
              </a:ext>
            </a:extLst>
          </p:cNvPr>
          <p:cNvSpPr/>
          <p:nvPr/>
        </p:nvSpPr>
        <p:spPr>
          <a:xfrm>
            <a:off x="9413768" y="4865207"/>
            <a:ext cx="1565406" cy="156540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100" b="1">
                <a:solidFill>
                  <a:schemeClr val="tx1"/>
                </a:solidFill>
                <a:latin typeface="Arial" panose="020B0604020202020204" pitchFamily="34" charset="0"/>
                <a:cs typeface="Arial" panose="020B0604020202020204" pitchFamily="34" charset="0"/>
              </a:rPr>
              <a:t>Courageous Mindset</a:t>
            </a:r>
          </a:p>
        </p:txBody>
      </p:sp>
      <p:sp>
        <p:nvSpPr>
          <p:cNvPr id="47" name="Oval 46">
            <a:extLst>
              <a:ext uri="{FF2B5EF4-FFF2-40B4-BE49-F238E27FC236}">
                <a16:creationId xmlns:a16="http://schemas.microsoft.com/office/drawing/2014/main" id="{19785431-6913-6D2D-2DD4-DE82A49D7511}"/>
              </a:ext>
            </a:extLst>
          </p:cNvPr>
          <p:cNvSpPr/>
          <p:nvPr/>
        </p:nvSpPr>
        <p:spPr>
          <a:xfrm>
            <a:off x="10577810" y="3517819"/>
            <a:ext cx="1565406" cy="156540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Quality Data</a:t>
            </a:r>
          </a:p>
        </p:txBody>
      </p:sp>
      <p:sp>
        <p:nvSpPr>
          <p:cNvPr id="48" name="Oval 47">
            <a:extLst>
              <a:ext uri="{FF2B5EF4-FFF2-40B4-BE49-F238E27FC236}">
                <a16:creationId xmlns:a16="http://schemas.microsoft.com/office/drawing/2014/main" id="{1EF98237-26C5-9679-64F5-438E38309DB7}"/>
              </a:ext>
            </a:extLst>
          </p:cNvPr>
          <p:cNvSpPr/>
          <p:nvPr/>
        </p:nvSpPr>
        <p:spPr>
          <a:xfrm>
            <a:off x="1565950" y="2348042"/>
            <a:ext cx="1565406" cy="1565407"/>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Decision advisory, trade-off advisory</a:t>
            </a:r>
          </a:p>
        </p:txBody>
      </p:sp>
      <p:sp>
        <p:nvSpPr>
          <p:cNvPr id="49" name="Oval 48">
            <a:extLst>
              <a:ext uri="{FF2B5EF4-FFF2-40B4-BE49-F238E27FC236}">
                <a16:creationId xmlns:a16="http://schemas.microsoft.com/office/drawing/2014/main" id="{BC672C64-AA6E-DB78-8499-B9246B6398EC}"/>
              </a:ext>
            </a:extLst>
          </p:cNvPr>
          <p:cNvSpPr/>
          <p:nvPr/>
        </p:nvSpPr>
        <p:spPr>
          <a:xfrm>
            <a:off x="96116" y="3517819"/>
            <a:ext cx="1565406" cy="1565407"/>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100" b="1">
                <a:solidFill>
                  <a:schemeClr val="tx1"/>
                </a:solidFill>
                <a:latin typeface="Arial" panose="020B0604020202020204" pitchFamily="34" charset="0"/>
                <a:cs typeface="Arial" panose="020B0604020202020204" pitchFamily="34" charset="0"/>
              </a:rPr>
              <a:t>Master Data </a:t>
            </a:r>
          </a:p>
          <a:p>
            <a:pPr algn="ctr"/>
            <a:r>
              <a:rPr lang="en-US" sz="1100" b="1">
                <a:solidFill>
                  <a:schemeClr val="tx1"/>
                </a:solidFill>
                <a:latin typeface="Arial" panose="020B0604020202020204" pitchFamily="34" charset="0"/>
                <a:cs typeface="Arial" panose="020B0604020202020204" pitchFamily="34" charset="0"/>
              </a:rPr>
              <a:t>Management</a:t>
            </a:r>
          </a:p>
        </p:txBody>
      </p:sp>
      <p:sp>
        <p:nvSpPr>
          <p:cNvPr id="50" name="Oval 49">
            <a:extLst>
              <a:ext uri="{FF2B5EF4-FFF2-40B4-BE49-F238E27FC236}">
                <a16:creationId xmlns:a16="http://schemas.microsoft.com/office/drawing/2014/main" id="{E61AEA4D-78D4-9F18-C0DB-FEA164944311}"/>
              </a:ext>
            </a:extLst>
          </p:cNvPr>
          <p:cNvSpPr/>
          <p:nvPr/>
        </p:nvSpPr>
        <p:spPr>
          <a:xfrm>
            <a:off x="1264275" y="4865207"/>
            <a:ext cx="1565406" cy="1565407"/>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Influence </a:t>
            </a:r>
          </a:p>
          <a:p>
            <a:pPr algn="ctr"/>
            <a:r>
              <a:rPr lang="en-US" sz="1100" b="1">
                <a:solidFill>
                  <a:schemeClr val="tx1"/>
                </a:solidFill>
                <a:latin typeface="Arial" panose="020B0604020202020204" pitchFamily="34" charset="0"/>
                <a:cs typeface="Arial" panose="020B0604020202020204" pitchFamily="34" charset="0"/>
              </a:rPr>
              <a:t>Building &amp; </a:t>
            </a:r>
          </a:p>
          <a:p>
            <a:pPr algn="ctr"/>
            <a:r>
              <a:rPr lang="en-US" sz="1100" b="1">
                <a:solidFill>
                  <a:schemeClr val="tx1"/>
                </a:solidFill>
                <a:latin typeface="Arial" panose="020B0604020202020204" pitchFamily="34" charset="0"/>
                <a:cs typeface="Arial" panose="020B0604020202020204" pitchFamily="34" charset="0"/>
              </a:rPr>
              <a:t>Proactive </a:t>
            </a:r>
          </a:p>
          <a:p>
            <a:pPr algn="ctr"/>
            <a:r>
              <a:rPr lang="en-US" sz="1100" b="1">
                <a:solidFill>
                  <a:schemeClr val="tx1"/>
                </a:solidFill>
                <a:latin typeface="Arial" panose="020B0604020202020204" pitchFamily="34" charset="0"/>
                <a:cs typeface="Arial" panose="020B0604020202020204" pitchFamily="34" charset="0"/>
              </a:rPr>
              <a:t>Relationship</a:t>
            </a:r>
          </a:p>
          <a:p>
            <a:pPr algn="ctr"/>
            <a:r>
              <a:rPr lang="en-US" sz="1100" b="1">
                <a:solidFill>
                  <a:schemeClr val="tx1"/>
                </a:solidFill>
                <a:latin typeface="Arial" panose="020B0604020202020204" pitchFamily="34" charset="0"/>
                <a:cs typeface="Arial" panose="020B0604020202020204" pitchFamily="34" charset="0"/>
              </a:rPr>
              <a:t>Management</a:t>
            </a:r>
          </a:p>
        </p:txBody>
      </p:sp>
      <p:cxnSp>
        <p:nvCxnSpPr>
          <p:cNvPr id="51" name="Straight Connector 50">
            <a:extLst>
              <a:ext uri="{FF2B5EF4-FFF2-40B4-BE49-F238E27FC236}">
                <a16:creationId xmlns:a16="http://schemas.microsoft.com/office/drawing/2014/main" id="{1AA1044D-710C-072A-94E9-EB8F572065D2}"/>
              </a:ext>
            </a:extLst>
          </p:cNvPr>
          <p:cNvCxnSpPr>
            <a:cxnSpLocks/>
          </p:cNvCxnSpPr>
          <p:nvPr/>
        </p:nvCxnSpPr>
        <p:spPr>
          <a:xfrm flipV="1">
            <a:off x="6096000" y="2262518"/>
            <a:ext cx="0" cy="312942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1317F912-655E-B9A9-B1E0-94CED1116F86}"/>
              </a:ext>
            </a:extLst>
          </p:cNvPr>
          <p:cNvSpPr txBox="1"/>
          <p:nvPr/>
        </p:nvSpPr>
        <p:spPr>
          <a:xfrm>
            <a:off x="4524754" y="1660730"/>
            <a:ext cx="1175322" cy="461665"/>
          </a:xfrm>
          <a:prstGeom prst="rect">
            <a:avLst/>
          </a:prstGeom>
          <a:noFill/>
        </p:spPr>
        <p:txBody>
          <a:bodyPr wrap="none" rtlCol="0">
            <a:spAutoFit/>
          </a:bodyPr>
          <a:lstStyle/>
          <a:p>
            <a:r>
              <a:rPr lang="en-US" sz="2400" b="1">
                <a:solidFill>
                  <a:schemeClr val="accent5"/>
                </a:solidFill>
                <a:latin typeface="Arial" panose="020B0604020202020204" pitchFamily="34" charset="0"/>
                <a:cs typeface="Arial" panose="020B0604020202020204" pitchFamily="34" charset="0"/>
              </a:rPr>
              <a:t>Strong</a:t>
            </a:r>
          </a:p>
        </p:txBody>
      </p:sp>
      <p:sp>
        <p:nvSpPr>
          <p:cNvPr id="53" name="TextBox 52">
            <a:extLst>
              <a:ext uri="{FF2B5EF4-FFF2-40B4-BE49-F238E27FC236}">
                <a16:creationId xmlns:a16="http://schemas.microsoft.com/office/drawing/2014/main" id="{2C0FE69F-77D3-59F5-7EE1-C793C742C178}"/>
              </a:ext>
            </a:extLst>
          </p:cNvPr>
          <p:cNvSpPr txBox="1"/>
          <p:nvPr/>
        </p:nvSpPr>
        <p:spPr>
          <a:xfrm>
            <a:off x="6576462" y="1660730"/>
            <a:ext cx="983795" cy="461665"/>
          </a:xfrm>
          <a:prstGeom prst="rect">
            <a:avLst/>
          </a:prstGeom>
          <a:noFill/>
        </p:spPr>
        <p:txBody>
          <a:bodyPr wrap="none" rtlCol="0">
            <a:spAutoFit/>
          </a:bodyPr>
          <a:lstStyle/>
          <a:p>
            <a:r>
              <a:rPr lang="en-US" sz="2400" b="1">
                <a:solidFill>
                  <a:schemeClr val="accent6"/>
                </a:solidFill>
                <a:latin typeface="Arial" panose="020B0604020202020204" pitchFamily="34" charset="0"/>
                <a:cs typeface="Arial" panose="020B0604020202020204" pitchFamily="34" charset="0"/>
              </a:rPr>
              <a:t>Weak</a:t>
            </a:r>
          </a:p>
        </p:txBody>
      </p:sp>
      <p:sp>
        <p:nvSpPr>
          <p:cNvPr id="54" name="TextBox 53">
            <a:extLst>
              <a:ext uri="{FF2B5EF4-FFF2-40B4-BE49-F238E27FC236}">
                <a16:creationId xmlns:a16="http://schemas.microsoft.com/office/drawing/2014/main" id="{B8C3463E-4F95-668F-7C36-CAE78C9A3500}"/>
              </a:ext>
            </a:extLst>
          </p:cNvPr>
          <p:cNvSpPr txBox="1"/>
          <p:nvPr/>
        </p:nvSpPr>
        <p:spPr>
          <a:xfrm>
            <a:off x="3553918" y="2315426"/>
            <a:ext cx="2373406" cy="1548993"/>
          </a:xfrm>
          <a:prstGeom prst="rect">
            <a:avLst/>
          </a:prstGeom>
          <a:noFill/>
        </p:spPr>
        <p:txBody>
          <a:bodyPr wrap="square" rtlCol="0">
            <a:noAutofit/>
          </a:bodyPr>
          <a:lstStyle/>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Bundle of choices</a:t>
            </a:r>
          </a:p>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Enable business outcomes</a:t>
            </a:r>
          </a:p>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Distinct but not overly specific</a:t>
            </a:r>
          </a:p>
          <a:p>
            <a:pPr marL="171604" indent="-171604">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604" indent="-171604">
              <a:lnSpc>
                <a:spcPct val="150000"/>
              </a:lnSpc>
              <a:buFont typeface="Arial" panose="020B0604020202020204" pitchFamily="34" charset="0"/>
              <a:buChar char="•"/>
            </a:pPr>
            <a:endParaRPr lang="en-US">
              <a:solidFill>
                <a:schemeClr val="accent5"/>
              </a:solidFill>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59548035-3ADA-256D-EEEB-4473897178FF}"/>
              </a:ext>
            </a:extLst>
          </p:cNvPr>
          <p:cNvSpPr txBox="1"/>
          <p:nvPr/>
        </p:nvSpPr>
        <p:spPr>
          <a:xfrm>
            <a:off x="6386554" y="2315426"/>
            <a:ext cx="2373406" cy="2227148"/>
          </a:xfrm>
          <a:prstGeom prst="rect">
            <a:avLst/>
          </a:prstGeom>
          <a:noFill/>
        </p:spPr>
        <p:txBody>
          <a:bodyPr wrap="square" rtlCol="0">
            <a:noAutofit/>
          </a:bodyPr>
          <a:lstStyle/>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Individual competencies, skills, behaviors</a:t>
            </a:r>
          </a:p>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Outcomes themselves</a:t>
            </a:r>
          </a:p>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Overly broad</a:t>
            </a:r>
          </a:p>
          <a:p>
            <a:pPr marL="171604" indent="-171604">
              <a:lnSpc>
                <a:spcPct val="150000"/>
              </a:lnSpc>
              <a:buFont typeface="Arial" panose="020B0604020202020204" pitchFamily="34" charset="0"/>
              <a:buChar char="•"/>
            </a:pPr>
            <a:r>
              <a:rPr lang="en-US">
                <a:latin typeface="Arial" panose="020B0604020202020204" pitchFamily="34" charset="0"/>
                <a:cs typeface="Arial" panose="020B0604020202020204" pitchFamily="34" charset="0"/>
              </a:rPr>
              <a:t>Cultural attributes</a:t>
            </a:r>
          </a:p>
          <a:p>
            <a:pPr marL="171604" indent="-171604">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604" indent="-171604">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604" indent="-171604">
              <a:lnSpc>
                <a:spcPct val="150000"/>
              </a:lnSpc>
              <a:buFont typeface="Arial" panose="020B0604020202020204" pitchFamily="34" charset="0"/>
              <a:buChar char="•"/>
            </a:pPr>
            <a:endParaRPr lang="en-US">
              <a:solidFill>
                <a:schemeClr val="accent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5084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6E334-EA46-4E4C-8040-D6D19D2F6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30976-B21B-E6F4-6A90-19E491F9AEFB}"/>
              </a:ext>
            </a:extLst>
          </p:cNvPr>
          <p:cNvSpPr>
            <a:spLocks noGrp="1"/>
          </p:cNvSpPr>
          <p:nvPr>
            <p:ph type="title"/>
          </p:nvPr>
        </p:nvSpPr>
        <p:spPr/>
        <p:txBody>
          <a:bodyPr/>
          <a:lstStyle/>
          <a:p>
            <a:r>
              <a:rPr lang="en-US" sz="2800"/>
              <a:t>Differentiating Capabilities</a:t>
            </a:r>
            <a:endParaRPr lang="en-US"/>
          </a:p>
        </p:txBody>
      </p:sp>
      <p:sp>
        <p:nvSpPr>
          <p:cNvPr id="3" name="Content Placeholder 2">
            <a:extLst>
              <a:ext uri="{FF2B5EF4-FFF2-40B4-BE49-F238E27FC236}">
                <a16:creationId xmlns:a16="http://schemas.microsoft.com/office/drawing/2014/main" id="{A1C2CCF5-A937-93FF-E1BE-F6ABFA99290E}"/>
              </a:ext>
            </a:extLst>
          </p:cNvPr>
          <p:cNvSpPr>
            <a:spLocks noGrp="1"/>
          </p:cNvSpPr>
          <p:nvPr>
            <p:ph idx="1"/>
          </p:nvPr>
        </p:nvSpPr>
        <p:spPr>
          <a:xfrm>
            <a:off x="878840" y="1257300"/>
            <a:ext cx="4967156" cy="4844415"/>
          </a:xfrm>
        </p:spPr>
        <p: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en-US" b="1" i="0" u="none" strike="noStrike" kern="1200" cap="none" spc="0" normalizeH="0" baseline="0" noProof="0">
                <a:ln>
                  <a:noFill/>
                </a:ln>
                <a:solidFill>
                  <a:srgbClr val="0000E6"/>
                </a:solidFill>
                <a:effectLst/>
                <a:uLnTx/>
                <a:uFillTx/>
                <a:latin typeface="Arial" panose="020B0604020202020204"/>
                <a:ea typeface="ＭＳ Ｐゴシック" pitchFamily="34" charset="-128"/>
                <a:cs typeface="+mn-cs"/>
              </a:rPr>
              <a:t>Differentiating Capabilities </a:t>
            </a:r>
            <a:r>
              <a:rPr kumimoji="0" lang="en-US" altLang="en-US" b="0" i="0" u="none" strike="noStrike" kern="1200" cap="none" spc="0" normalizeH="0" baseline="0" noProof="0">
                <a:ln>
                  <a:noFill/>
                </a:ln>
                <a:effectLst/>
                <a:uLnTx/>
                <a:uFillTx/>
                <a:latin typeface="Arial" panose="020B0604020202020204"/>
                <a:ea typeface="ＭＳ Ｐゴシック" pitchFamily="34" charset="-128"/>
                <a:cs typeface="+mn-cs"/>
              </a:rPr>
              <a:t>distinguish organizations and generate their ability to win in the marketplace. </a:t>
            </a:r>
            <a:br>
              <a:rPr kumimoji="0" lang="en-US" altLang="en-US" b="0" i="0" u="none" strike="noStrike" kern="1200" cap="none" spc="0" normalizeH="0" baseline="0" noProof="0">
                <a:ln>
                  <a:noFill/>
                </a:ln>
                <a:effectLst/>
                <a:uLnTx/>
                <a:uFillTx/>
                <a:latin typeface="Arial" panose="020B0604020202020204"/>
                <a:ea typeface="ＭＳ Ｐゴシック" pitchFamily="34" charset="-128"/>
                <a:cs typeface="+mn-cs"/>
              </a:rPr>
            </a:br>
            <a:endParaRPr kumimoji="0" lang="en-US" altLang="en-US" b="0" i="0" u="none" strike="noStrike" kern="1200" cap="none" spc="0" normalizeH="0" baseline="0" noProof="0">
              <a:ln>
                <a:noFill/>
              </a:ln>
              <a:effectLst/>
              <a:uLnTx/>
              <a:uFillTx/>
              <a:latin typeface="Arial" panose="020B0604020202020204"/>
              <a:ea typeface="ＭＳ Ｐゴシック" pitchFamily="34" charset="-128"/>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en-US" b="0" i="0" u="none" strike="noStrike" kern="1200" cap="none" spc="0" normalizeH="0" baseline="0" noProof="0">
                <a:ln>
                  <a:noFill/>
                </a:ln>
                <a:effectLst/>
                <a:uLnTx/>
                <a:uFillTx/>
                <a:latin typeface="Arial" panose="020B0604020202020204"/>
                <a:ea typeface="ＭＳ Ｐゴシック" pitchFamily="34" charset="-128"/>
                <a:cs typeface="+mn-cs"/>
              </a:rPr>
              <a:t>These capabilities are developed by aligning organization choices in purposeful ways to deliver strategy (i.e. ANCHOR).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US" altLang="en-US">
              <a:latin typeface="Arial" panose="020B0604020202020204"/>
              <a:ea typeface="ＭＳ Ｐゴシック" pitchFamily="34" charset="-128"/>
              <a:cs typeface="+mn-cs"/>
            </a:endParaRPr>
          </a:p>
          <a:p>
            <a:pPr marL="0" indent="0" defTabSz="914400">
              <a:lnSpc>
                <a:spcPct val="100000"/>
              </a:lnSpc>
              <a:spcBef>
                <a:spcPts val="600"/>
              </a:spcBef>
              <a:buNone/>
              <a:defRPr/>
            </a:pPr>
            <a:r>
              <a:rPr lang="en-US" b="1">
                <a:latin typeface="Arial"/>
                <a:ea typeface="ＭＳ Ｐゴシック"/>
                <a:cs typeface="Arial"/>
              </a:rPr>
              <a:t>If resources and/or activities do not differ from competitors, then true differentiation does not exist.</a:t>
            </a:r>
          </a:p>
          <a:p>
            <a:endParaRPr lang="en-US"/>
          </a:p>
        </p:txBody>
      </p:sp>
      <p:sp>
        <p:nvSpPr>
          <p:cNvPr id="4" name="Text Placeholder 3">
            <a:extLst>
              <a:ext uri="{FF2B5EF4-FFF2-40B4-BE49-F238E27FC236}">
                <a16:creationId xmlns:a16="http://schemas.microsoft.com/office/drawing/2014/main" id="{984E4000-7096-3DC3-E012-6D8B20FEC12D}"/>
              </a:ext>
            </a:extLst>
          </p:cNvPr>
          <p:cNvSpPr>
            <a:spLocks noGrp="1"/>
          </p:cNvSpPr>
          <p:nvPr>
            <p:ph type="body" sz="quarter" idx="11"/>
          </p:nvPr>
        </p:nvSpPr>
        <p:spPr/>
        <p:txBody>
          <a:bodyPr/>
          <a:lstStyle/>
          <a:p>
            <a:endParaRPr lang="en-US"/>
          </a:p>
        </p:txBody>
      </p:sp>
      <p:pic>
        <p:nvPicPr>
          <p:cNvPr id="5" name="Picture 4" descr="3D wooden cubes with one yellow cube suspended in mid-air">
            <a:extLst>
              <a:ext uri="{FF2B5EF4-FFF2-40B4-BE49-F238E27FC236}">
                <a16:creationId xmlns:a16="http://schemas.microsoft.com/office/drawing/2014/main" id="{406C1C3A-1144-99E4-EB95-AA701C4DAAFA}"/>
              </a:ext>
            </a:extLst>
          </p:cNvPr>
          <p:cNvPicPr>
            <a:picLocks noChangeAspect="1"/>
          </p:cNvPicPr>
          <p:nvPr/>
        </p:nvPicPr>
        <p:blipFill>
          <a:blip r:embed="rId2"/>
          <a:stretch>
            <a:fillRect/>
          </a:stretch>
        </p:blipFill>
        <p:spPr>
          <a:xfrm>
            <a:off x="6195317" y="1257300"/>
            <a:ext cx="5348983" cy="3565988"/>
          </a:xfrm>
          <a:prstGeom prst="roundRect">
            <a:avLst/>
          </a:prstGeom>
        </p:spPr>
      </p:pic>
    </p:spTree>
    <p:extLst>
      <p:ext uri="{BB962C8B-B14F-4D97-AF65-F5344CB8AC3E}">
        <p14:creationId xmlns:p14="http://schemas.microsoft.com/office/powerpoint/2010/main" val="351359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B9C5-ADDB-3714-3E9A-C77D4CBC57FB}"/>
              </a:ext>
            </a:extLst>
          </p:cNvPr>
          <p:cNvSpPr>
            <a:spLocks noGrp="1"/>
          </p:cNvSpPr>
          <p:nvPr>
            <p:ph type="title"/>
          </p:nvPr>
        </p:nvSpPr>
        <p:spPr/>
        <p:txBody>
          <a:bodyPr/>
          <a:lstStyle/>
          <a:p>
            <a:r>
              <a:rPr lang="en-US" b="1"/>
              <a:t>Niche Capabilities</a:t>
            </a:r>
          </a:p>
        </p:txBody>
      </p:sp>
      <p:sp>
        <p:nvSpPr>
          <p:cNvPr id="4" name="Text Placeholder 3">
            <a:extLst>
              <a:ext uri="{FF2B5EF4-FFF2-40B4-BE49-F238E27FC236}">
                <a16:creationId xmlns:a16="http://schemas.microsoft.com/office/drawing/2014/main" id="{652D030F-C96A-F753-71BB-DB8B7E269B39}"/>
              </a:ext>
            </a:extLst>
          </p:cNvPr>
          <p:cNvSpPr>
            <a:spLocks noGrp="1"/>
          </p:cNvSpPr>
          <p:nvPr>
            <p:ph type="body" sz="quarter" idx="11"/>
          </p:nvPr>
        </p:nvSpPr>
        <p:spPr>
          <a:xfrm>
            <a:off x="876300" y="685800"/>
            <a:ext cx="10668000" cy="423863"/>
          </a:xfrm>
        </p:spPr>
        <p:txBody>
          <a:bodyPr/>
          <a:lstStyle/>
          <a:p>
            <a:r>
              <a:rPr lang="en-US"/>
              <a:t>Example</a:t>
            </a:r>
          </a:p>
        </p:txBody>
      </p:sp>
      <p:sp>
        <p:nvSpPr>
          <p:cNvPr id="5" name="Content Placeholder 1">
            <a:extLst>
              <a:ext uri="{FF2B5EF4-FFF2-40B4-BE49-F238E27FC236}">
                <a16:creationId xmlns:a16="http://schemas.microsoft.com/office/drawing/2014/main" id="{DDA4B078-EA1C-A327-4914-104D080A1366}"/>
              </a:ext>
            </a:extLst>
          </p:cNvPr>
          <p:cNvSpPr txBox="1">
            <a:spLocks/>
          </p:cNvSpPr>
          <p:nvPr/>
        </p:nvSpPr>
        <p:spPr>
          <a:xfrm>
            <a:off x="876300" y="1257300"/>
            <a:ext cx="4599214" cy="4844414"/>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mn-lt"/>
              </a:rPr>
              <a:t>Differentiated strategy requires differentiated activities</a:t>
            </a:r>
            <a:endParaRPr lang="en-US" altLang="en-US" b="1">
              <a:latin typeface="+mn-lt"/>
              <a:cs typeface="Arial"/>
            </a:endParaRPr>
          </a:p>
          <a:p>
            <a:pPr marL="0" marR="0" lvl="1" indent="0" algn="l" defTabSz="457200" rtl="0" eaLnBrk="1" fontAlgn="base" latinLnBrk="0" hangingPunct="1">
              <a:lnSpc>
                <a:spcPct val="100000"/>
              </a:lnSpc>
              <a:spcBef>
                <a:spcPct val="0"/>
              </a:spcBef>
              <a:spcAft>
                <a:spcPct val="0"/>
              </a:spcAft>
              <a:buClrTx/>
              <a:buSzTx/>
              <a:buFontTx/>
              <a:buNone/>
              <a:tabLst/>
            </a:pPr>
            <a:endParaRPr kumimoji="0" lang="en-US" altLang="en-US" b="1" u="none" strike="noStrike" cap="none" normalizeH="0" baseline="0">
              <a:ln>
                <a:noFill/>
              </a:ln>
              <a:effectLst/>
            </a:endParaRPr>
          </a:p>
          <a:p>
            <a:pPr marL="0" marR="0" lvl="1" indent="0" algn="l" defTabSz="457200" rtl="0" eaLnBrk="1" fontAlgn="base" latinLnBrk="0" hangingPunct="1">
              <a:lnSpc>
                <a:spcPct val="100000"/>
              </a:lnSpc>
              <a:spcBef>
                <a:spcPct val="0"/>
              </a:spcBef>
              <a:spcAft>
                <a:spcPct val="0"/>
              </a:spcAft>
              <a:buClrTx/>
              <a:buSzTx/>
              <a:buFontTx/>
              <a:buNone/>
              <a:tabLst/>
            </a:pPr>
            <a:endParaRPr lang="en-US" altLang="en-US" b="1"/>
          </a:p>
          <a:p>
            <a:pPr marL="0" marR="0" lvl="1" indent="0" algn="l" defTabSz="457200" rtl="0" eaLnBrk="1" fontAlgn="base" latinLnBrk="0" hangingPunct="1">
              <a:lnSpc>
                <a:spcPct val="100000"/>
              </a:lnSpc>
              <a:spcBef>
                <a:spcPct val="0"/>
              </a:spcBef>
              <a:spcAft>
                <a:spcPct val="0"/>
              </a:spcAft>
              <a:buClrTx/>
              <a:buSzTx/>
              <a:buFontTx/>
              <a:buNone/>
              <a:tabLst/>
            </a:pPr>
            <a:r>
              <a:rPr kumimoji="0" lang="en-US" altLang="en-US" b="1" u="none" strike="noStrike" cap="none" normalizeH="0" baseline="0">
                <a:ln>
                  <a:noFill/>
                </a:ln>
                <a:effectLst/>
              </a:rPr>
              <a:t>From RYANAIR’s ANCHOR:</a:t>
            </a:r>
          </a:p>
          <a:p>
            <a:pPr marL="0" marR="0" lvl="1" indent="0" algn="l" defTabSz="457200" rtl="0" eaLnBrk="1" fontAlgn="base" latinLnBrk="0" hangingPunct="1">
              <a:lnSpc>
                <a:spcPct val="100000"/>
              </a:lnSpc>
              <a:spcBef>
                <a:spcPct val="0"/>
              </a:spcBef>
              <a:spcAft>
                <a:spcPct val="0"/>
              </a:spcAft>
              <a:buClrTx/>
              <a:buSzTx/>
              <a:buFontTx/>
              <a:buNone/>
              <a:tabLst/>
            </a:pPr>
            <a:endParaRPr kumimoji="0" lang="en-US" altLang="en-US" u="none" strike="noStrike" cap="none" normalizeH="0" baseline="0">
              <a:ln>
                <a:noFill/>
              </a:ln>
              <a:effectLst/>
            </a:endParaRPr>
          </a:p>
          <a:p>
            <a:pPr marL="342900" lvl="0" indent="-342900" fontAlgn="base">
              <a:spcBef>
                <a:spcPct val="0"/>
              </a:spcBef>
              <a:spcAft>
                <a:spcPts val="600"/>
              </a:spcAft>
              <a:buFont typeface="+mj-lt"/>
              <a:buAutoNum type="arabicPeriod"/>
              <a:defRPr/>
            </a:pPr>
            <a:r>
              <a:rPr lang="en-US" altLang="en-US" sz="1600" b="0" i="1">
                <a:solidFill>
                  <a:schemeClr val="tx2"/>
                </a:solidFill>
                <a:latin typeface="Arial"/>
              </a:rPr>
              <a:t>“…you are the only </a:t>
            </a:r>
            <a:r>
              <a:rPr lang="en-US" altLang="en-US" sz="1600" b="0">
                <a:solidFill>
                  <a:schemeClr val="tx2"/>
                </a:solidFill>
                <a:latin typeface="Arial"/>
              </a:rPr>
              <a:t>airline that consistently gets me to European destinations at the </a:t>
            </a:r>
            <a:r>
              <a:rPr lang="en-US" altLang="en-US" sz="1600">
                <a:solidFill>
                  <a:schemeClr val="tx2"/>
                </a:solidFill>
                <a:latin typeface="Arial"/>
              </a:rPr>
              <a:t>lowest total cost</a:t>
            </a:r>
            <a:r>
              <a:rPr lang="en-US" altLang="en-US" sz="1600" b="0">
                <a:solidFill>
                  <a:schemeClr val="tx2"/>
                </a:solidFill>
                <a:latin typeface="Arial"/>
              </a:rPr>
              <a:t> – even after add-ons.”</a:t>
            </a:r>
          </a:p>
          <a:p>
            <a:pPr marL="342900" lvl="0" indent="-342900" fontAlgn="base">
              <a:spcBef>
                <a:spcPct val="0"/>
              </a:spcBef>
              <a:spcAft>
                <a:spcPts val="600"/>
              </a:spcAft>
              <a:buFont typeface="+mj-lt"/>
              <a:buAutoNum type="arabicPeriod"/>
              <a:defRPr/>
            </a:pPr>
            <a:r>
              <a:rPr lang="en-US" altLang="en-US" sz="1600" b="0" i="1">
                <a:latin typeface="Arial"/>
                <a:ea typeface="ＭＳ Ｐゴシック"/>
                <a:cs typeface="Arial"/>
              </a:rPr>
              <a:t>“…you are the only </a:t>
            </a:r>
            <a:r>
              <a:rPr lang="en-US" altLang="en-US" sz="1600" b="0">
                <a:latin typeface="Arial"/>
                <a:ea typeface="ＭＳ Ｐゴシック"/>
                <a:cs typeface="Arial"/>
              </a:rPr>
              <a:t>airline that </a:t>
            </a:r>
            <a:r>
              <a:rPr lang="en-US" altLang="en-US" sz="1600">
                <a:latin typeface="Arial"/>
                <a:ea typeface="ＭＳ Ｐゴシック"/>
                <a:cs typeface="Arial"/>
              </a:rPr>
              <a:t>gets me to so many European cities without layovers</a:t>
            </a:r>
            <a:r>
              <a:rPr lang="en-US" altLang="en-US" sz="1600" b="0">
                <a:latin typeface="Arial"/>
                <a:ea typeface="ＭＳ Ｐゴシック"/>
                <a:cs typeface="Arial"/>
              </a:rPr>
              <a:t>.”</a:t>
            </a:r>
          </a:p>
          <a:p>
            <a:pPr marL="342900" lvl="0" indent="-342900" fontAlgn="base">
              <a:spcBef>
                <a:spcPct val="0"/>
              </a:spcBef>
              <a:spcAft>
                <a:spcPts val="600"/>
              </a:spcAft>
              <a:buFont typeface="+mj-lt"/>
              <a:buAutoNum type="arabicPeriod"/>
              <a:defRPr/>
            </a:pPr>
            <a:r>
              <a:rPr lang="en-US" altLang="en-US" sz="1600" b="0" i="1">
                <a:latin typeface="Arial"/>
                <a:ea typeface="ＭＳ Ｐゴシック"/>
                <a:cs typeface="Arial"/>
              </a:rPr>
              <a:t>“…you are the best </a:t>
            </a:r>
            <a:r>
              <a:rPr lang="en-US" altLang="en-US" sz="1600" b="0">
                <a:latin typeface="Arial"/>
                <a:ea typeface="ＭＳ Ｐゴシック"/>
                <a:cs typeface="Arial"/>
              </a:rPr>
              <a:t>at getting me to my destination faster – with </a:t>
            </a:r>
            <a:r>
              <a:rPr lang="en-US" altLang="en-US" sz="1600">
                <a:latin typeface="Arial"/>
                <a:ea typeface="ＭＳ Ｐゴシック"/>
                <a:cs typeface="Arial"/>
              </a:rPr>
              <a:t>less total travel time door to door</a:t>
            </a:r>
            <a:r>
              <a:rPr lang="en-US" altLang="en-US" sz="1600" b="0">
                <a:latin typeface="Arial"/>
                <a:ea typeface="ＭＳ Ｐゴシック"/>
                <a:cs typeface="Arial"/>
              </a:rPr>
              <a:t>.”</a:t>
            </a:r>
          </a:p>
          <a:p>
            <a:endParaRPr lang="en-US"/>
          </a:p>
        </p:txBody>
      </p:sp>
      <p:graphicFrame>
        <p:nvGraphicFramePr>
          <p:cNvPr id="6" name="Diagram 5">
            <a:extLst>
              <a:ext uri="{FF2B5EF4-FFF2-40B4-BE49-F238E27FC236}">
                <a16:creationId xmlns:a16="http://schemas.microsoft.com/office/drawing/2014/main" id="{AE47F256-2357-B244-7D37-96BCA2C7CC2B}"/>
              </a:ext>
            </a:extLst>
          </p:cNvPr>
          <p:cNvGraphicFramePr/>
          <p:nvPr/>
        </p:nvGraphicFramePr>
        <p:xfrm>
          <a:off x="5475514" y="1257299"/>
          <a:ext cx="6056086" cy="48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picture containing sky&#10;&#10;Description automatically generated">
            <a:extLst>
              <a:ext uri="{FF2B5EF4-FFF2-40B4-BE49-F238E27FC236}">
                <a16:creationId xmlns:a16="http://schemas.microsoft.com/office/drawing/2014/main" id="{E268A2A0-4E47-1407-D7D4-7CB00E9B76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84234" y="763034"/>
            <a:ext cx="1431466" cy="26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571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0353-F146-D7AE-6318-2AAC0AC34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E4A32-8758-DA2B-D3E9-AC91C02933B5}"/>
              </a:ext>
            </a:extLst>
          </p:cNvPr>
          <p:cNvSpPr>
            <a:spLocks noGrp="1"/>
          </p:cNvSpPr>
          <p:nvPr>
            <p:ph type="title"/>
          </p:nvPr>
        </p:nvSpPr>
        <p:spPr/>
        <p:txBody>
          <a:bodyPr/>
          <a:lstStyle/>
          <a:p>
            <a:r>
              <a:rPr lang="en-US"/>
              <a:t>AI Capabilities – What is your AI strategic intent?</a:t>
            </a:r>
          </a:p>
        </p:txBody>
      </p:sp>
      <p:sp>
        <p:nvSpPr>
          <p:cNvPr id="4" name="Text Placeholder 3">
            <a:extLst>
              <a:ext uri="{FF2B5EF4-FFF2-40B4-BE49-F238E27FC236}">
                <a16:creationId xmlns:a16="http://schemas.microsoft.com/office/drawing/2014/main" id="{72715AB4-FECF-15B2-75C2-1F548B6B4B2B}"/>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0B1ABADF-5AE4-7669-785C-F8048D2FE761}"/>
              </a:ext>
            </a:extLst>
          </p:cNvPr>
          <p:cNvPicPr>
            <a:picLocks noChangeAspect="1"/>
          </p:cNvPicPr>
          <p:nvPr/>
        </p:nvPicPr>
        <p:blipFill>
          <a:blip r:embed="rId2"/>
          <a:stretch>
            <a:fillRect/>
          </a:stretch>
        </p:blipFill>
        <p:spPr>
          <a:xfrm>
            <a:off x="2209800" y="3346695"/>
            <a:ext cx="7772400" cy="2733740"/>
          </a:xfrm>
          <a:prstGeom prst="rect">
            <a:avLst/>
          </a:prstGeom>
        </p:spPr>
      </p:pic>
      <p:sp>
        <p:nvSpPr>
          <p:cNvPr id="8" name="TextBox 7">
            <a:extLst>
              <a:ext uri="{FF2B5EF4-FFF2-40B4-BE49-F238E27FC236}">
                <a16:creationId xmlns:a16="http://schemas.microsoft.com/office/drawing/2014/main" id="{11C21120-0366-1476-B15F-FA2ACD06F3A8}"/>
              </a:ext>
            </a:extLst>
          </p:cNvPr>
          <p:cNvSpPr txBox="1"/>
          <p:nvPr/>
        </p:nvSpPr>
        <p:spPr>
          <a:xfrm>
            <a:off x="763270" y="1351016"/>
            <a:ext cx="10665460" cy="1754326"/>
          </a:xfrm>
          <a:prstGeom prst="rect">
            <a:avLst/>
          </a:prstGeom>
          <a:noFill/>
        </p:spPr>
        <p:txBody>
          <a:bodyPr wrap="square">
            <a:spAutoFit/>
          </a:bodyPr>
          <a:lstStyle/>
          <a:p>
            <a:pPr algn="ctr">
              <a:buNone/>
            </a:pPr>
            <a:r>
              <a:rPr lang="en-US" b="1">
                <a:solidFill>
                  <a:srgbClr val="000000"/>
                </a:solidFill>
                <a:effectLst/>
                <a:latin typeface="+mj-lt"/>
              </a:rPr>
              <a:t>Strategic alignment begins with knowing which approach your work demands:</a:t>
            </a:r>
          </a:p>
          <a:p>
            <a:pPr>
              <a:buNone/>
            </a:pPr>
            <a:endParaRPr lang="en-US">
              <a:solidFill>
                <a:srgbClr val="000000"/>
              </a:solidFill>
              <a:effectLst/>
              <a:latin typeface="+mj-lt"/>
            </a:endParaRPr>
          </a:p>
          <a:p>
            <a:pPr>
              <a:buNone/>
            </a:pPr>
            <a:r>
              <a:rPr lang="en-US">
                <a:solidFill>
                  <a:srgbClr val="000000"/>
                </a:solidFill>
                <a:effectLst/>
                <a:latin typeface="+mj-lt"/>
              </a:rPr>
              <a:t>◆ What is the nature of the work?</a:t>
            </a:r>
          </a:p>
          <a:p>
            <a:pPr>
              <a:buNone/>
            </a:pPr>
            <a:r>
              <a:rPr lang="en-US">
                <a:solidFill>
                  <a:srgbClr val="000000"/>
                </a:solidFill>
                <a:effectLst/>
                <a:latin typeface="+mj-lt"/>
              </a:rPr>
              <a:t>◆ What is the business goal?</a:t>
            </a:r>
          </a:p>
          <a:p>
            <a:pPr>
              <a:buNone/>
            </a:pPr>
            <a:r>
              <a:rPr lang="en-US">
                <a:solidFill>
                  <a:srgbClr val="000000"/>
                </a:solidFill>
                <a:effectLst/>
                <a:latin typeface="+mj-lt"/>
              </a:rPr>
              <a:t>◆ What is the right role for AI in this context?</a:t>
            </a:r>
          </a:p>
          <a:p>
            <a:pPr>
              <a:buNone/>
            </a:pPr>
            <a:r>
              <a:rPr lang="en-US">
                <a:solidFill>
                  <a:srgbClr val="000000"/>
                </a:solidFill>
                <a:effectLst/>
                <a:latin typeface="+mj-lt"/>
              </a:rPr>
              <a:t>◆ What is the strategic risk if we choose the wrong approach?</a:t>
            </a:r>
          </a:p>
        </p:txBody>
      </p:sp>
    </p:spTree>
    <p:extLst>
      <p:ext uri="{BB962C8B-B14F-4D97-AF65-F5344CB8AC3E}">
        <p14:creationId xmlns:p14="http://schemas.microsoft.com/office/powerpoint/2010/main" val="3500038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0353-F146-D7AE-6318-2AAC0AC34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E4A32-8758-DA2B-D3E9-AC91C02933B5}"/>
              </a:ext>
            </a:extLst>
          </p:cNvPr>
          <p:cNvSpPr>
            <a:spLocks noGrp="1"/>
          </p:cNvSpPr>
          <p:nvPr>
            <p:ph type="title"/>
          </p:nvPr>
        </p:nvSpPr>
        <p:spPr/>
        <p:txBody>
          <a:bodyPr/>
          <a:lstStyle/>
          <a:p>
            <a:r>
              <a:rPr lang="en-US" sz="2800"/>
              <a:t>Differentiating Capabilities</a:t>
            </a:r>
            <a:endParaRPr lang="en-US"/>
          </a:p>
        </p:txBody>
      </p:sp>
      <p:sp>
        <p:nvSpPr>
          <p:cNvPr id="4" name="Text Placeholder 3">
            <a:extLst>
              <a:ext uri="{FF2B5EF4-FFF2-40B4-BE49-F238E27FC236}">
                <a16:creationId xmlns:a16="http://schemas.microsoft.com/office/drawing/2014/main" id="{72715AB4-FECF-15B2-75C2-1F548B6B4B2B}"/>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9007621D-899C-734B-4AF3-7C7AC5DA36E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indent="0" algn="ctr">
              <a:buNone/>
            </a:pPr>
            <a:r>
              <a:rPr lang="en-US" sz="1600">
                <a:latin typeface="Arial" panose="020B0604020202020204" pitchFamily="34" charset="0"/>
                <a:cs typeface="Arial" panose="020B0604020202020204" pitchFamily="34" charset="0"/>
              </a:rPr>
              <a:t>In Small Groups:</a:t>
            </a:r>
          </a:p>
          <a:p>
            <a:pPr marL="0" indent="0" algn="ctr">
              <a:buNone/>
            </a:pPr>
            <a:r>
              <a:rPr lang="en-US" sz="1600" b="0">
                <a:latin typeface="Arial" panose="020B0604020202020204" pitchFamily="34" charset="0"/>
                <a:cs typeface="Arial" panose="020B0604020202020204" pitchFamily="34" charset="0"/>
              </a:rPr>
              <a:t>For your assigned </a:t>
            </a:r>
            <a:r>
              <a:rPr lang="en-US" sz="1600" b="0">
                <a:solidFill>
                  <a:schemeClr val="tx2"/>
                </a:solidFill>
                <a:latin typeface="Arial" panose="020B0604020202020204" pitchFamily="34" charset="0"/>
                <a:cs typeface="Arial" panose="020B0604020202020204" pitchFamily="34" charset="0"/>
              </a:rPr>
              <a:t>ANCHOR</a:t>
            </a:r>
            <a:r>
              <a:rPr lang="en-US" sz="1600" b="0">
                <a:latin typeface="Arial" panose="020B0604020202020204" pitchFamily="34" charset="0"/>
                <a:cs typeface="Arial" panose="020B0604020202020204" pitchFamily="34" charset="0"/>
              </a:rPr>
              <a:t> need statement, </a:t>
            </a:r>
          </a:p>
          <a:p>
            <a:pPr marL="0" indent="0" algn="ctr">
              <a:buNone/>
            </a:pPr>
            <a:r>
              <a:rPr lang="en-US" sz="1600" b="0">
                <a:latin typeface="Arial" panose="020B0604020202020204" pitchFamily="34" charset="0"/>
                <a:cs typeface="Arial" panose="020B0604020202020204" pitchFamily="34" charset="0"/>
              </a:rPr>
              <a:t>identify the capabilities that will be required to deliver your strategy.</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indent="-285750">
              <a:buFont typeface="Arial" panose="020B0604020202020204" pitchFamily="34" charset="0"/>
              <a:buChar char="•"/>
            </a:pPr>
            <a:r>
              <a:rPr lang="en-US" sz="1600" b="0">
                <a:latin typeface="Arial" panose="020B0604020202020204" pitchFamily="34" charset="0"/>
                <a:cs typeface="Arial" panose="020B0604020202020204" pitchFamily="34" charset="0"/>
              </a:rPr>
              <a:t>In relationship to competitors, which activities must be distinctive (similar, different, not done at all)?  </a:t>
            </a:r>
          </a:p>
          <a:p>
            <a:pPr marL="285750" indent="-285750">
              <a:buFont typeface="Arial" panose="020B0604020202020204" pitchFamily="34" charset="0"/>
              <a:buChar char="•"/>
            </a:pPr>
            <a:r>
              <a:rPr lang="en-US" sz="1600" b="0">
                <a:latin typeface="Arial" panose="020B0604020202020204" pitchFamily="34" charset="0"/>
                <a:cs typeface="Arial" panose="020B0604020202020204" pitchFamily="34" charset="0"/>
              </a:rPr>
              <a:t>How might key activities be done even more effectively and differently than competitors?  </a:t>
            </a:r>
          </a:p>
          <a:p>
            <a:pPr marL="285750" indent="-285750">
              <a:buFont typeface="Arial" panose="020B0604020202020204" pitchFamily="34" charset="0"/>
              <a:buChar char="•"/>
            </a:pPr>
            <a:r>
              <a:rPr lang="en-US" sz="1600" b="0">
                <a:latin typeface="Arial" panose="020B0604020202020204" pitchFamily="34" charset="0"/>
                <a:cs typeface="Arial" panose="020B0604020202020204" pitchFamily="34" charset="0"/>
              </a:rPr>
              <a:t>How might resources be allocated differently (differentiation often requires differences in resource allocation)?</a:t>
            </a:r>
          </a:p>
          <a:p>
            <a:endParaRPr lang="en-US"/>
          </a:p>
        </p:txBody>
      </p:sp>
    </p:spTree>
    <p:extLst>
      <p:ext uri="{BB962C8B-B14F-4D97-AF65-F5344CB8AC3E}">
        <p14:creationId xmlns:p14="http://schemas.microsoft.com/office/powerpoint/2010/main" val="22121348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4522C-A94D-90A5-7BE2-B802589C2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820DBA-1A21-4926-EA23-C2F3B8F29002}"/>
              </a:ext>
            </a:extLst>
          </p:cNvPr>
          <p:cNvSpPr>
            <a:spLocks noGrp="1"/>
          </p:cNvSpPr>
          <p:nvPr>
            <p:ph type="title"/>
          </p:nvPr>
        </p:nvSpPr>
        <p:spPr/>
        <p:txBody>
          <a:bodyPr/>
          <a:lstStyle/>
          <a:p>
            <a:r>
              <a:rPr lang="en-US" sz="2800"/>
              <a:t>Critical Capabilities</a:t>
            </a:r>
            <a:endParaRPr lang="en-US"/>
          </a:p>
        </p:txBody>
      </p:sp>
      <p:sp>
        <p:nvSpPr>
          <p:cNvPr id="4" name="Text Placeholder 3">
            <a:extLst>
              <a:ext uri="{FF2B5EF4-FFF2-40B4-BE49-F238E27FC236}">
                <a16:creationId xmlns:a16="http://schemas.microsoft.com/office/drawing/2014/main" id="{BB48A3DE-A33C-D327-E008-7A3D41D03BA4}"/>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64D8C56D-5CDA-F8AB-134B-8DDAB0C1B053}"/>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indent="0" algn="ctr">
              <a:buNone/>
            </a:pPr>
            <a:r>
              <a:rPr lang="en-US" sz="1600" b="1">
                <a:latin typeface="Arial" panose="020B0604020202020204" pitchFamily="34" charset="0"/>
                <a:cs typeface="Arial" panose="020B0604020202020204" pitchFamily="34" charset="0"/>
              </a:rPr>
              <a:t>In Small Groups:</a:t>
            </a:r>
          </a:p>
          <a:p>
            <a:pPr marL="0" indent="0" algn="ctr">
              <a:buNone/>
            </a:pPr>
            <a:r>
              <a:rPr lang="en-US" sz="1600" b="0">
                <a:latin typeface="Arial" panose="020B0604020202020204" pitchFamily="34" charset="0"/>
                <a:cs typeface="Arial" panose="020B0604020202020204" pitchFamily="34" charset="0"/>
              </a:rPr>
              <a:t>For your assigned </a:t>
            </a:r>
            <a:r>
              <a:rPr lang="en-US" sz="1600" b="0">
                <a:solidFill>
                  <a:schemeClr val="tx2"/>
                </a:solidFill>
                <a:latin typeface="Arial" panose="020B0604020202020204" pitchFamily="34" charset="0"/>
                <a:cs typeface="Arial" panose="020B0604020202020204" pitchFamily="34" charset="0"/>
              </a:rPr>
              <a:t>ANCHOR</a:t>
            </a:r>
            <a:r>
              <a:rPr lang="en-US" sz="1600" b="0">
                <a:latin typeface="Arial" panose="020B0604020202020204" pitchFamily="34" charset="0"/>
                <a:cs typeface="Arial" panose="020B0604020202020204" pitchFamily="34" charset="0"/>
              </a:rPr>
              <a:t> need statement, </a:t>
            </a:r>
          </a:p>
          <a:p>
            <a:pPr marL="0" indent="0" algn="ctr">
              <a:buNone/>
            </a:pPr>
            <a:r>
              <a:rPr lang="en-US" sz="1600" b="0">
                <a:latin typeface="Arial" panose="020B0604020202020204" pitchFamily="34" charset="0"/>
                <a:cs typeface="Arial" panose="020B0604020202020204" pitchFamily="34" charset="0"/>
              </a:rPr>
              <a:t>identify the capabilities that will be required to deliver your strategy.</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indent="-285750">
              <a:buFont typeface="Arial" panose="020B0604020202020204" pitchFamily="34" charset="0"/>
              <a:buChar char="•"/>
            </a:pPr>
            <a:r>
              <a:rPr lang="en-US" sz="1600" b="0"/>
              <a:t>In relationship to less expensive alternatives, which activities must be distinctive (similar, different, not done at all)?  </a:t>
            </a:r>
          </a:p>
          <a:p>
            <a:pPr marL="285750" indent="-285750">
              <a:buFont typeface="Arial" panose="020B0604020202020204" pitchFamily="34" charset="0"/>
              <a:buChar char="•"/>
            </a:pPr>
            <a:r>
              <a:rPr lang="en-US" sz="1600" b="0"/>
              <a:t>How might key activities be done even more effectively and differently to enable differentiation?  </a:t>
            </a:r>
          </a:p>
          <a:p>
            <a:pPr marL="285750" indent="-285750">
              <a:buFont typeface="Arial" panose="020B0604020202020204" pitchFamily="34" charset="0"/>
              <a:buChar char="•"/>
            </a:pPr>
            <a:r>
              <a:rPr lang="en-US" sz="1600" b="0"/>
              <a:t>How might resources be allocated differently (differentiation often requires differences in resource allocation)?</a:t>
            </a:r>
          </a:p>
          <a:p>
            <a:endParaRPr lang="en-US"/>
          </a:p>
        </p:txBody>
      </p:sp>
    </p:spTree>
    <p:extLst>
      <p:ext uri="{BB962C8B-B14F-4D97-AF65-F5344CB8AC3E}">
        <p14:creationId xmlns:p14="http://schemas.microsoft.com/office/powerpoint/2010/main" val="4044552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8CE4-E251-D097-53FB-072F19360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13C6A-1F05-6222-4153-2DD2ABEA8412}"/>
              </a:ext>
            </a:extLst>
          </p:cNvPr>
          <p:cNvSpPr>
            <a:spLocks noGrp="1"/>
          </p:cNvSpPr>
          <p:nvPr>
            <p:ph type="title"/>
          </p:nvPr>
        </p:nvSpPr>
        <p:spPr/>
        <p:txBody>
          <a:bodyPr/>
          <a:lstStyle/>
          <a:p>
            <a:r>
              <a:rPr lang="en-US" sz="3600"/>
              <a:t>Design Principles </a:t>
            </a:r>
            <a:br>
              <a:rPr lang="en-US" sz="3600"/>
            </a:br>
            <a:r>
              <a:rPr lang="en-US" sz="3600"/>
              <a:t>and Criteria</a:t>
            </a:r>
          </a:p>
        </p:txBody>
      </p:sp>
      <p:sp>
        <p:nvSpPr>
          <p:cNvPr id="3" name="Text Placeholder 2">
            <a:extLst>
              <a:ext uri="{FF2B5EF4-FFF2-40B4-BE49-F238E27FC236}">
                <a16:creationId xmlns:a16="http://schemas.microsoft.com/office/drawing/2014/main" id="{21DFA093-A6B1-2882-7743-D1415B3B8D7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70365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B59E1-DA0F-1013-F93B-E19CDD869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AA941-0D3F-0891-FF81-364B390B439A}"/>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73EC7DA6-DE9B-16E0-4F0B-52AF81C53585}"/>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4DA8E284-FDA4-EE5F-4283-D2E8A324F39D}"/>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B85418E5-AFBF-3D63-2A69-1B4DDB50E190}"/>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C37BF71A-F130-D985-86D7-B5B91E4D19B4}"/>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B80E5A47-BBF9-94A9-78C9-140D12C461E8}"/>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E9383A47-F873-69DB-DDFE-64CFB53B1C32}"/>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F6A519EB-6AC3-F90D-2186-CA14359908B0}"/>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2609B7B9-B4D9-F9FB-E34D-21D0953F817F}"/>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936FE607-764A-89CC-8450-22515AE36AAD}"/>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976105A3-59AF-B7F2-6A1D-4483E8719A29}"/>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22E0B91B-0402-8646-3F89-DE9877A3FCB6}"/>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BC4BCB76-8C99-2199-9849-FD1972AD94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8B794877-1606-7F53-C825-096E0CD609DF}"/>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34B6CCCF-EC90-19DD-4240-882E52AAE087}"/>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1019A93F-F8D9-5733-4371-A057AB28C0D7}"/>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B99E0C14-A583-196A-5E27-E38A6426EE23}"/>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4E7244E5-3B51-E9B6-D506-239E47566903}"/>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E06DB35F-73AE-D55E-24D8-27BAB7D596C1}"/>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AAD2BA25-81BB-0A4F-8A9B-7C4FDD56FB37}"/>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69BCA6D3-4C3F-448D-4ED7-A077176FEDCD}"/>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05EBD25D-BEE3-722F-83FF-B3C459C84D9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pic>
        <p:nvPicPr>
          <p:cNvPr id="24" name="Graphic 7">
            <a:extLst>
              <a:ext uri="{FF2B5EF4-FFF2-40B4-BE49-F238E27FC236}">
                <a16:creationId xmlns:a16="http://schemas.microsoft.com/office/drawing/2014/main" id="{408952E1-F67B-9F4F-C175-AD0F3B0ECAF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2845" y="3412728"/>
            <a:ext cx="507219" cy="502920"/>
          </a:xfrm>
          <a:prstGeom prst="rect">
            <a:avLst/>
          </a:prstGeom>
        </p:spPr>
      </p:pic>
      <p:pic>
        <p:nvPicPr>
          <p:cNvPr id="25" name="Graphic 7">
            <a:extLst>
              <a:ext uri="{FF2B5EF4-FFF2-40B4-BE49-F238E27FC236}">
                <a16:creationId xmlns:a16="http://schemas.microsoft.com/office/drawing/2014/main" id="{56AE263B-4113-1144-D3FB-B1E3FBDA525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875" y="3412728"/>
            <a:ext cx="507219" cy="502920"/>
          </a:xfrm>
          <a:prstGeom prst="rect">
            <a:avLst/>
          </a:prstGeom>
        </p:spPr>
      </p:pic>
    </p:spTree>
    <p:extLst>
      <p:ext uri="{BB962C8B-B14F-4D97-AF65-F5344CB8AC3E}">
        <p14:creationId xmlns:p14="http://schemas.microsoft.com/office/powerpoint/2010/main" val="11376885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A12B-C27E-D1DF-A23E-AED539B28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EC5840-234F-1E0E-4546-18A183B3BC18}"/>
              </a:ext>
            </a:extLst>
          </p:cNvPr>
          <p:cNvSpPr>
            <a:spLocks noGrp="1"/>
          </p:cNvSpPr>
          <p:nvPr>
            <p:ph type="title"/>
          </p:nvPr>
        </p:nvSpPr>
        <p:spPr/>
        <p:txBody>
          <a:bodyPr/>
          <a:lstStyle/>
          <a:p>
            <a:r>
              <a:rPr lang="en-US" sz="2800"/>
              <a:t>Organization Design Criteria</a:t>
            </a:r>
            <a:endParaRPr lang="en-US"/>
          </a:p>
        </p:txBody>
      </p:sp>
      <p:sp>
        <p:nvSpPr>
          <p:cNvPr id="3" name="Content Placeholder 2">
            <a:extLst>
              <a:ext uri="{FF2B5EF4-FFF2-40B4-BE49-F238E27FC236}">
                <a16:creationId xmlns:a16="http://schemas.microsoft.com/office/drawing/2014/main" id="{75F3AC59-ABC0-EC17-F474-0DCBFD4B8529}"/>
              </a:ext>
            </a:extLst>
          </p:cNvPr>
          <p:cNvSpPr>
            <a:spLocks noGrp="1"/>
          </p:cNvSpPr>
          <p:nvPr>
            <p:ph idx="1"/>
          </p:nvPr>
        </p:nvSpPr>
        <p:spPr/>
        <p:txBody>
          <a:bodyPr/>
          <a:lstStyle/>
          <a:p>
            <a:pPr marL="0" indent="0">
              <a:buNone/>
            </a:pPr>
            <a:r>
              <a:rPr lang="en-US" sz="1800">
                <a:ea typeface="ＭＳ Ｐゴシック" charset="0"/>
              </a:rPr>
              <a:t>Design Criteria </a:t>
            </a:r>
            <a:r>
              <a:rPr lang="en-US" sz="1800" b="0">
                <a:ea typeface="ＭＳ Ｐゴシック" charset="0"/>
              </a:rPr>
              <a:t>are statements about what is considered optimal from a design and strategic perspective. They provide specific guidance about what the design should and should not be.  </a:t>
            </a:r>
          </a:p>
          <a:p>
            <a:pPr marL="0" indent="0">
              <a:buNone/>
            </a:pPr>
            <a:r>
              <a:rPr lang="en-US" sz="1800"/>
              <a:t>Example</a:t>
            </a:r>
            <a:r>
              <a:rPr lang="en-US" sz="1800" b="0"/>
              <a:t>: Kitchen Remodel</a:t>
            </a:r>
          </a:p>
          <a:p>
            <a:endParaRPr lang="en-US"/>
          </a:p>
        </p:txBody>
      </p:sp>
      <p:sp>
        <p:nvSpPr>
          <p:cNvPr id="4" name="Text Placeholder 3">
            <a:extLst>
              <a:ext uri="{FF2B5EF4-FFF2-40B4-BE49-F238E27FC236}">
                <a16:creationId xmlns:a16="http://schemas.microsoft.com/office/drawing/2014/main" id="{2BBDBC0B-FBA9-7E77-8E86-1410475AC087}"/>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09F821C3-5C88-8613-D60C-CC5DC7301971}"/>
              </a:ext>
            </a:extLst>
          </p:cNvPr>
          <p:cNvSpPr txBox="1"/>
          <p:nvPr/>
        </p:nvSpPr>
        <p:spPr>
          <a:xfrm>
            <a:off x="2363739" y="2912938"/>
            <a:ext cx="1645002" cy="338554"/>
          </a:xfrm>
          <a:prstGeom prst="rect">
            <a:avLst/>
          </a:prstGeom>
          <a:noFill/>
        </p:spPr>
        <p:txBody>
          <a:bodyPr wrap="none" rtlCol="0">
            <a:spAutoFit/>
          </a:bodyPr>
          <a:lstStyle/>
          <a:p>
            <a:pPr algn="ctr"/>
            <a:r>
              <a:rPr lang="en-US" sz="1600" b="1">
                <a:latin typeface="Arial" panose="020B0604020202020204" pitchFamily="34" charset="0"/>
                <a:cs typeface="Arial" panose="020B0604020202020204" pitchFamily="34" charset="0"/>
              </a:rPr>
              <a:t>Design Criteria</a:t>
            </a:r>
          </a:p>
        </p:txBody>
      </p:sp>
      <p:sp>
        <p:nvSpPr>
          <p:cNvPr id="6" name="TextBox 5">
            <a:extLst>
              <a:ext uri="{FF2B5EF4-FFF2-40B4-BE49-F238E27FC236}">
                <a16:creationId xmlns:a16="http://schemas.microsoft.com/office/drawing/2014/main" id="{37348553-4314-579B-3FEB-EB2C275E116B}"/>
              </a:ext>
            </a:extLst>
          </p:cNvPr>
          <p:cNvSpPr txBox="1"/>
          <p:nvPr/>
        </p:nvSpPr>
        <p:spPr>
          <a:xfrm>
            <a:off x="4985855" y="2912938"/>
            <a:ext cx="1677062" cy="338554"/>
          </a:xfrm>
          <a:prstGeom prst="rect">
            <a:avLst/>
          </a:prstGeom>
          <a:noFill/>
        </p:spPr>
        <p:txBody>
          <a:bodyPr wrap="none" rtlCol="0">
            <a:spAutoFit/>
          </a:bodyPr>
          <a:lstStyle/>
          <a:p>
            <a:pPr algn="ctr"/>
            <a:r>
              <a:rPr lang="en-US" sz="1600" b="1">
                <a:latin typeface="Arial" panose="020B0604020202020204" pitchFamily="34" charset="0"/>
                <a:cs typeface="Arial" panose="020B0604020202020204" pitchFamily="34" charset="0"/>
              </a:rPr>
              <a:t>Kitchen Design</a:t>
            </a:r>
          </a:p>
        </p:txBody>
      </p:sp>
      <p:sp>
        <p:nvSpPr>
          <p:cNvPr id="7" name="TextBox 6">
            <a:extLst>
              <a:ext uri="{FF2B5EF4-FFF2-40B4-BE49-F238E27FC236}">
                <a16:creationId xmlns:a16="http://schemas.microsoft.com/office/drawing/2014/main" id="{912C6104-D962-D2C5-B818-1117AEF1790C}"/>
              </a:ext>
            </a:extLst>
          </p:cNvPr>
          <p:cNvSpPr txBox="1"/>
          <p:nvPr/>
        </p:nvSpPr>
        <p:spPr>
          <a:xfrm>
            <a:off x="7284261" y="2912938"/>
            <a:ext cx="1964557" cy="584775"/>
          </a:xfrm>
          <a:prstGeom prst="rect">
            <a:avLst/>
          </a:prstGeom>
          <a:noFill/>
        </p:spPr>
        <p:txBody>
          <a:bodyPr wrap="square" rtlCol="0">
            <a:spAutoFit/>
          </a:bodyPr>
          <a:lstStyle/>
          <a:p>
            <a:pPr algn="ctr"/>
            <a:r>
              <a:rPr lang="en-US" sz="1600" b="1">
                <a:latin typeface="Arial" panose="020B0604020202020204" pitchFamily="34" charset="0"/>
                <a:cs typeface="Arial" panose="020B0604020202020204" pitchFamily="34" charset="0"/>
              </a:rPr>
              <a:t>Design Implementation</a:t>
            </a:r>
          </a:p>
        </p:txBody>
      </p:sp>
      <p:pic>
        <p:nvPicPr>
          <p:cNvPr id="8" name="Picture 2">
            <a:extLst>
              <a:ext uri="{FF2B5EF4-FFF2-40B4-BE49-F238E27FC236}">
                <a16:creationId xmlns:a16="http://schemas.microsoft.com/office/drawing/2014/main" id="{4B66A76A-2C0B-B174-D3B6-5E9AE833D9C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4985855" y="3429000"/>
            <a:ext cx="1698674" cy="150957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9" name="Table 8">
            <a:extLst>
              <a:ext uri="{FF2B5EF4-FFF2-40B4-BE49-F238E27FC236}">
                <a16:creationId xmlns:a16="http://schemas.microsoft.com/office/drawing/2014/main" id="{D988B9D8-6807-584A-CAB8-536CE07913E1}"/>
              </a:ext>
            </a:extLst>
          </p:cNvPr>
          <p:cNvGraphicFramePr>
            <a:graphicFrameLocks noGrp="1"/>
          </p:cNvGraphicFramePr>
          <p:nvPr>
            <p:extLst>
              <p:ext uri="{D42A27DB-BD31-4B8C-83A1-F6EECF244321}">
                <p14:modId xmlns:p14="http://schemas.microsoft.com/office/powerpoint/2010/main" val="3891647801"/>
              </p:ext>
            </p:extLst>
          </p:nvPr>
        </p:nvGraphicFramePr>
        <p:xfrm>
          <a:off x="2528130" y="3349183"/>
          <a:ext cx="1456103" cy="1508760"/>
        </p:xfrm>
        <a:graphic>
          <a:graphicData uri="http://schemas.openxmlformats.org/drawingml/2006/table">
            <a:tbl>
              <a:tblPr firstRow="1" bandRow="1">
                <a:tableStyleId>{D7AC3CCA-C797-4891-BE02-D94E43425B78}</a:tableStyleId>
              </a:tblPr>
              <a:tblGrid>
                <a:gridCol w="1456103">
                  <a:extLst>
                    <a:ext uri="{9D8B030D-6E8A-4147-A177-3AD203B41FA5}">
                      <a16:colId xmlns:a16="http://schemas.microsoft.com/office/drawing/2014/main" val="20000"/>
                    </a:ext>
                  </a:extLst>
                </a:gridCol>
              </a:tblGrid>
              <a:tr h="205740">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r>
                        <a:rPr lang="en-US" sz="900"/>
                        <a:t>“Must</a:t>
                      </a:r>
                      <a:r>
                        <a:rPr lang="en-US" sz="900" baseline="0"/>
                        <a:t> Haves”</a:t>
                      </a:r>
                      <a:endParaRPr lang="en-US" sz="900">
                        <a:solidFill>
                          <a:schemeClr val="accent2"/>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0"/>
                  </a:ext>
                </a:extLst>
              </a:tr>
              <a:tr h="2057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900"/>
                        <a:t>Double</a:t>
                      </a:r>
                      <a:r>
                        <a:rPr lang="en-US" sz="900" baseline="0"/>
                        <a:t> Oven, Deep Sink</a:t>
                      </a:r>
                      <a:endParaRPr lang="en-US" sz="900">
                        <a:solidFill>
                          <a:schemeClr val="tx1"/>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1"/>
                  </a:ext>
                </a:extLst>
              </a:tr>
              <a:tr h="2057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900"/>
                        <a:t>“Standards or Conventions”</a:t>
                      </a:r>
                      <a:endParaRPr lang="en-US" sz="900" b="1">
                        <a:solidFill>
                          <a:schemeClr val="accent2"/>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2"/>
                  </a:ext>
                </a:extLst>
              </a:tr>
              <a:tr h="3429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900"/>
                        <a:t>Sink needs to be near dishwasher</a:t>
                      </a:r>
                      <a:endParaRPr lang="en-US" sz="900">
                        <a:solidFill>
                          <a:schemeClr val="tx1"/>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3"/>
                  </a:ext>
                </a:extLst>
              </a:tr>
              <a:tr h="2057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900"/>
                        <a:t>“Constraints”</a:t>
                      </a:r>
                      <a:endParaRPr lang="en-US" sz="900" b="1">
                        <a:solidFill>
                          <a:schemeClr val="accent2"/>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4"/>
                  </a:ext>
                </a:extLst>
              </a:tr>
              <a:tr h="3429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900"/>
                        <a:t>The room is 12 x 16,  $20k</a:t>
                      </a:r>
                      <a:r>
                        <a:rPr lang="en-US" sz="900" baseline="0"/>
                        <a:t> budget</a:t>
                      </a:r>
                      <a:endParaRPr lang="en-US" sz="900">
                        <a:solidFill>
                          <a:schemeClr val="tx1"/>
                        </a:solidFill>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5"/>
                  </a:ext>
                </a:extLst>
              </a:tr>
            </a:tbl>
          </a:graphicData>
        </a:graphic>
      </p:graphicFrame>
      <p:sp>
        <p:nvSpPr>
          <p:cNvPr id="10" name="Arrow: Chevron 43">
            <a:extLst>
              <a:ext uri="{FF2B5EF4-FFF2-40B4-BE49-F238E27FC236}">
                <a16:creationId xmlns:a16="http://schemas.microsoft.com/office/drawing/2014/main" id="{8CD85C5A-D652-74FD-059C-CDAA84F136A5}"/>
              </a:ext>
            </a:extLst>
          </p:cNvPr>
          <p:cNvSpPr/>
          <p:nvPr/>
        </p:nvSpPr>
        <p:spPr>
          <a:xfrm>
            <a:off x="4389731" y="4103562"/>
            <a:ext cx="185900" cy="205383"/>
          </a:xfrm>
          <a:prstGeom prst="chevron">
            <a:avLst/>
          </a:prstGeom>
          <a:solidFill>
            <a:schemeClr val="tx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solidFill>
                <a:schemeClr val="tx1"/>
              </a:solidFill>
            </a:endParaRPr>
          </a:p>
        </p:txBody>
      </p:sp>
      <p:sp>
        <p:nvSpPr>
          <p:cNvPr id="11" name="Arrow: Chevron 43">
            <a:extLst>
              <a:ext uri="{FF2B5EF4-FFF2-40B4-BE49-F238E27FC236}">
                <a16:creationId xmlns:a16="http://schemas.microsoft.com/office/drawing/2014/main" id="{8A674539-7E85-10DF-77E6-76CB842BB50B}"/>
              </a:ext>
            </a:extLst>
          </p:cNvPr>
          <p:cNvSpPr/>
          <p:nvPr/>
        </p:nvSpPr>
        <p:spPr>
          <a:xfrm>
            <a:off x="6892401" y="4103561"/>
            <a:ext cx="185900" cy="205383"/>
          </a:xfrm>
          <a:prstGeom prst="chevron">
            <a:avLst/>
          </a:prstGeom>
          <a:solidFill>
            <a:schemeClr val="tx1"/>
          </a:solidFill>
          <a:ln>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solidFill>
                <a:schemeClr val="tx1"/>
              </a:solidFill>
            </a:endParaRPr>
          </a:p>
        </p:txBody>
      </p:sp>
      <p:pic>
        <p:nvPicPr>
          <p:cNvPr id="12" name="Picture 11" descr="Minimalist kitchen area with window and parquet floor, cabinets, gas stove, counter with stools, and ceiling lights">
            <a:extLst>
              <a:ext uri="{FF2B5EF4-FFF2-40B4-BE49-F238E27FC236}">
                <a16:creationId xmlns:a16="http://schemas.microsoft.com/office/drawing/2014/main" id="{E840B788-F347-1827-9FF1-190A73B8DDA4}"/>
              </a:ext>
            </a:extLst>
          </p:cNvPr>
          <p:cNvPicPr>
            <a:picLocks noChangeAspect="1"/>
          </p:cNvPicPr>
          <p:nvPr/>
        </p:nvPicPr>
        <p:blipFill>
          <a:blip r:embed="rId3"/>
          <a:srcRect l="15894"/>
          <a:stretch/>
        </p:blipFill>
        <p:spPr>
          <a:xfrm>
            <a:off x="7443580" y="3579018"/>
            <a:ext cx="1698674" cy="1346327"/>
          </a:xfrm>
          <a:prstGeom prst="rect">
            <a:avLst/>
          </a:prstGeom>
        </p:spPr>
      </p:pic>
    </p:spTree>
    <p:extLst>
      <p:ext uri="{BB962C8B-B14F-4D97-AF65-F5344CB8AC3E}">
        <p14:creationId xmlns:p14="http://schemas.microsoft.com/office/powerpoint/2010/main" val="136098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animBg="1"/>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9A765-810B-FDCF-1AE2-CF73DF4404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73A33-DC2D-84F4-967E-334BD2E44501}"/>
              </a:ext>
            </a:extLst>
          </p:cNvPr>
          <p:cNvSpPr>
            <a:spLocks noGrp="1"/>
          </p:cNvSpPr>
          <p:nvPr>
            <p:ph type="title"/>
          </p:nvPr>
        </p:nvSpPr>
        <p:spPr/>
        <p:txBody>
          <a:bodyPr/>
          <a:lstStyle/>
          <a:p>
            <a:r>
              <a:rPr lang="en-US"/>
              <a:t>Design Criteria</a:t>
            </a:r>
          </a:p>
        </p:txBody>
      </p:sp>
      <p:sp>
        <p:nvSpPr>
          <p:cNvPr id="4" name="Text Placeholder 3">
            <a:extLst>
              <a:ext uri="{FF2B5EF4-FFF2-40B4-BE49-F238E27FC236}">
                <a16:creationId xmlns:a16="http://schemas.microsoft.com/office/drawing/2014/main" id="{D9576C9C-60BF-26B8-C23A-09885DF4B0DE}"/>
              </a:ext>
            </a:extLst>
          </p:cNvPr>
          <p:cNvSpPr>
            <a:spLocks noGrp="1"/>
          </p:cNvSpPr>
          <p:nvPr>
            <p:ph type="body" sz="quarter" idx="11"/>
          </p:nvPr>
        </p:nvSpPr>
        <p:spPr/>
        <p:txBody>
          <a:bodyPr/>
          <a:lstStyle/>
          <a:p>
            <a:r>
              <a:rPr lang="en-US"/>
              <a:t>Customer Care Example</a:t>
            </a:r>
          </a:p>
        </p:txBody>
      </p:sp>
      <p:graphicFrame>
        <p:nvGraphicFramePr>
          <p:cNvPr id="5" name="Content Placeholder 6">
            <a:extLst>
              <a:ext uri="{FF2B5EF4-FFF2-40B4-BE49-F238E27FC236}">
                <a16:creationId xmlns:a16="http://schemas.microsoft.com/office/drawing/2014/main" id="{1DA1A164-6644-0A80-AB0B-FCDB15F81337}"/>
              </a:ext>
            </a:extLst>
          </p:cNvPr>
          <p:cNvGraphicFramePr>
            <a:graphicFrameLocks/>
          </p:cNvGraphicFramePr>
          <p:nvPr>
            <p:extLst>
              <p:ext uri="{D42A27DB-BD31-4B8C-83A1-F6EECF244321}">
                <p14:modId xmlns:p14="http://schemas.microsoft.com/office/powerpoint/2010/main" val="4167117803"/>
              </p:ext>
            </p:extLst>
          </p:nvPr>
        </p:nvGraphicFramePr>
        <p:xfrm>
          <a:off x="876300" y="1257300"/>
          <a:ext cx="10652760" cy="3738898"/>
        </p:xfrm>
        <a:graphic>
          <a:graphicData uri="http://schemas.openxmlformats.org/drawingml/2006/table">
            <a:tbl>
              <a:tblPr/>
              <a:tblGrid>
                <a:gridCol w="624514">
                  <a:extLst>
                    <a:ext uri="{9D8B030D-6E8A-4147-A177-3AD203B41FA5}">
                      <a16:colId xmlns:a16="http://schemas.microsoft.com/office/drawing/2014/main" val="1758243719"/>
                    </a:ext>
                  </a:extLst>
                </a:gridCol>
                <a:gridCol w="8079739">
                  <a:extLst>
                    <a:ext uri="{9D8B030D-6E8A-4147-A177-3AD203B41FA5}">
                      <a16:colId xmlns:a16="http://schemas.microsoft.com/office/drawing/2014/main" val="2718337855"/>
                    </a:ext>
                  </a:extLst>
                </a:gridCol>
                <a:gridCol w="1948507">
                  <a:extLst>
                    <a:ext uri="{9D8B030D-6E8A-4147-A177-3AD203B41FA5}">
                      <a16:colId xmlns:a16="http://schemas.microsoft.com/office/drawing/2014/main" val="1971152684"/>
                    </a:ext>
                  </a:extLst>
                </a:gridCol>
              </a:tblGrid>
              <a:tr h="203529">
                <a:tc gridSpan="3">
                  <a:txBody>
                    <a:bodyPr/>
                    <a:lstStyle/>
                    <a:p>
                      <a:pPr marL="0" indent="0" algn="ctr" fontAlgn="base">
                        <a:buFontTx/>
                        <a:buNone/>
                      </a:pPr>
                      <a:r>
                        <a:rPr lang="en-US" sz="1400" b="0" i="0">
                          <a:solidFill>
                            <a:schemeClr val="bg1"/>
                          </a:solidFill>
                          <a:effectLst/>
                        </a:rPr>
                        <a:t>The new design will be a success if it…</a:t>
                      </a: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tc hMerge="1">
                  <a:txBody>
                    <a:bodyPr/>
                    <a:lstStyle/>
                    <a:p>
                      <a:pPr marL="0" marR="0" lvl="0" indent="0" algn="ctr" defTabSz="685800" rtl="0" eaLnBrk="1" fontAlgn="base" latinLnBrk="0" hangingPunct="1">
                        <a:lnSpc>
                          <a:spcPct val="100000"/>
                        </a:lnSpc>
                        <a:spcBef>
                          <a:spcPts val="0"/>
                        </a:spcBef>
                        <a:spcAft>
                          <a:spcPts val="0"/>
                        </a:spcAft>
                        <a:buClrTx/>
                        <a:buSzTx/>
                        <a:buFontTx/>
                        <a:buNone/>
                        <a:tabLst/>
                        <a:defRPr/>
                      </a:pPr>
                      <a:endParaRPr lang="en-US" sz="1100" b="0" i="0">
                        <a:solidFill>
                          <a:srgbClr val="1B2226"/>
                        </a:solidFill>
                        <a:effectLst/>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rgbClr val="FF8C00"/>
                    </a:solidFill>
                  </a:tcPr>
                </a:tc>
                <a:extLst>
                  <a:ext uri="{0D108BD9-81ED-4DB2-BD59-A6C34878D82A}">
                    <a16:rowId xmlns:a16="http://schemas.microsoft.com/office/drawing/2014/main" val="2585166638"/>
                  </a:ext>
                </a:extLst>
              </a:tr>
              <a:tr h="270311">
                <a:tc>
                  <a:txBody>
                    <a:bodyPr/>
                    <a:lstStyle/>
                    <a:p>
                      <a:pPr algn="ctr" rtl="0" fontAlgn="base"/>
                      <a:r>
                        <a:rPr lang="en-US" sz="1400" b="1" i="0" u="none" strike="noStrike">
                          <a:solidFill>
                            <a:srgbClr val="4D4852"/>
                          </a:solidFill>
                          <a:effectLst/>
                          <a:latin typeface="Arial" panose="020B0604020202020204" pitchFamily="34" charset="0"/>
                        </a:rPr>
                        <a:t>#</a:t>
                      </a:r>
                      <a:r>
                        <a:rPr lang="en-US" sz="1400" b="0" i="0">
                          <a:solidFill>
                            <a:srgbClr val="4D4852"/>
                          </a:solidFill>
                          <a:effectLst/>
                          <a:latin typeface="Arial" panose="020B0604020202020204" pitchFamily="34" charset="0"/>
                        </a:rPr>
                        <a:t>​</a:t>
                      </a:r>
                      <a:endParaRPr lang="en-US" sz="1400" b="0" i="0">
                        <a:solidFill>
                          <a:srgbClr val="4D4852"/>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Design Criteria</a:t>
                      </a:r>
                      <a:r>
                        <a:rPr lang="en-US" sz="1400" b="0" i="0">
                          <a:solidFill>
                            <a:schemeClr val="tx1"/>
                          </a:solidFill>
                          <a:effectLst/>
                          <a:latin typeface="Arial" panose="020B0604020202020204" pitchFamily="34" charset="0"/>
                        </a:rPr>
                        <a:t>​</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Meaningful, Applicable, Measurable</a:t>
                      </a:r>
                      <a:r>
                        <a:rPr lang="en-US" sz="1400" b="0" i="0">
                          <a:solidFill>
                            <a:schemeClr val="tx1"/>
                          </a:solidFill>
                          <a:effectLst/>
                          <a:latin typeface="Arial" panose="020B0604020202020204" pitchFamily="34" charset="0"/>
                        </a:rPr>
                        <a:t>​</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1" i="0" u="none" strike="noStrike">
                          <a:solidFill>
                            <a:schemeClr val="tx1"/>
                          </a:solidFill>
                          <a:effectLst/>
                          <a:latin typeface="Arial" panose="020B0604020202020204" pitchFamily="34" charset="0"/>
                        </a:rPr>
                        <a:t>Satisfied?</a:t>
                      </a:r>
                      <a:endParaRPr lang="en-US" sz="1400" b="0" i="0">
                        <a:solidFill>
                          <a:schemeClr val="tx1"/>
                        </a:solidFill>
                        <a:effectLst/>
                      </a:endParaRPr>
                    </a:p>
                    <a:p>
                      <a:pPr algn="l" rtl="0" fontAlgn="base"/>
                      <a:r>
                        <a:rPr lang="en-US" sz="1400" b="0" i="0" u="none" strike="noStrike">
                          <a:solidFill>
                            <a:schemeClr val="tx1"/>
                          </a:solidFill>
                          <a:effectLst/>
                          <a:latin typeface="Arial" panose="020B0604020202020204" pitchFamily="34" charset="0"/>
                        </a:rPr>
                        <a:t>Yes, No, Partially</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755051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1</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a:solidFill>
                            <a:schemeClr val="tx1"/>
                          </a:solidFill>
                          <a:latin typeface="Arial"/>
                          <a:cs typeface="Arial"/>
                        </a:rPr>
                        <a:t>Consistent experience FOR</a:t>
                      </a:r>
                      <a:r>
                        <a:rPr lang="en-US" sz="1400" baseline="0">
                          <a:solidFill>
                            <a:schemeClr val="tx1"/>
                          </a:solidFill>
                          <a:latin typeface="Arial"/>
                          <a:cs typeface="Arial"/>
                        </a:rPr>
                        <a:t> ALL – affordable quality care where customer always wins 50 / 50 % call.</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72979677"/>
                  </a:ext>
                </a:extLst>
              </a:tr>
              <a:tr h="270311">
                <a:tc>
                  <a:txBody>
                    <a:bodyPr/>
                    <a:lstStyle/>
                    <a:p>
                      <a:pPr algn="ctr"/>
                      <a:r>
                        <a:rPr lang="en-US" sz="1400" b="1" kern="1200" baseline="0">
                          <a:solidFill>
                            <a:schemeClr val="tx1"/>
                          </a:solidFill>
                          <a:latin typeface="Arial" panose="020B0604020202020204" pitchFamily="34" charset="0"/>
                          <a:cs typeface="Arial" panose="020B0604020202020204" pitchFamily="34" charset="0"/>
                        </a:rPr>
                        <a:t>2</a:t>
                      </a:r>
                      <a:endParaRPr lang="en-US" sz="1400" b="1">
                        <a:solidFill>
                          <a:schemeClr val="tx1"/>
                        </a:solidFill>
                        <a:latin typeface="Arial" panose="020B0604020202020204" pitchFamily="34" charset="0"/>
                        <a:cs typeface="Arial" panose="020B0604020202020204" pitchFamily="34" charset="0"/>
                      </a:endParaRP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a:solidFill>
                            <a:schemeClr val="tx1"/>
                          </a:solidFill>
                          <a:latin typeface="Arial"/>
                          <a:cs typeface="Arial"/>
                        </a:rPr>
                        <a:t>Advocacy – “You’ve got my back” branded experience.</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33160518"/>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3</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a:solidFill>
                            <a:schemeClr val="tx1"/>
                          </a:solidFill>
                          <a:latin typeface="Arial"/>
                          <a:cs typeface="Arial"/>
                        </a:rPr>
                        <a:t>Flexible organization scales up and down with volume requirements.</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023080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4</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Arial"/>
                          <a:cs typeface="Arial"/>
                        </a:rPr>
                        <a:t>Become a net exporter of talent.</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51950590"/>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5</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Arial"/>
                          <a:cs typeface="Arial"/>
                        </a:rPr>
                        <a:t>Must</a:t>
                      </a:r>
                      <a:r>
                        <a:rPr lang="en-US" sz="1400" baseline="0">
                          <a:solidFill>
                            <a:schemeClr val="tx1"/>
                          </a:solidFill>
                          <a:latin typeface="Arial"/>
                          <a:cs typeface="Arial"/>
                        </a:rPr>
                        <a:t> design to be regulatory compliant.</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86309816"/>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6</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rtl="0" eaLnBrk="1" fontAlgn="auto" latinLnBrk="0" hangingPunct="1">
                        <a:lnSpc>
                          <a:spcPct val="100000"/>
                        </a:lnSpc>
                        <a:spcBef>
                          <a:spcPts val="0"/>
                        </a:spcBef>
                        <a:spcAft>
                          <a:spcPts val="0"/>
                        </a:spcAft>
                        <a:buFontTx/>
                        <a:buNone/>
                      </a:pPr>
                      <a:r>
                        <a:rPr lang="en-US" sz="1400" baseline="0">
                          <a:solidFill>
                            <a:schemeClr val="tx1"/>
                          </a:solidFill>
                          <a:latin typeface="Arial"/>
                          <a:cs typeface="Arial"/>
                        </a:rPr>
                        <a:t>Lead a culture of simplification, continuous improvement and change. </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21238034"/>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7</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Arial"/>
                          <a:cs typeface="Arial"/>
                        </a:rPr>
                        <a:t>Proactive and transparent performance management and reporting </a:t>
                      </a:r>
                      <a:r>
                        <a:rPr lang="en-US" sz="1400" baseline="0">
                          <a:solidFill>
                            <a:schemeClr val="tx1"/>
                          </a:solidFill>
                          <a:latin typeface="Arial"/>
                          <a:cs typeface="Arial"/>
                        </a:rPr>
                        <a:t>(both internal and external).</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187459687"/>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8</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r>
                        <a:rPr lang="en-US" sz="1400">
                          <a:solidFill>
                            <a:schemeClr val="tx1"/>
                          </a:solidFill>
                          <a:latin typeface="Arial"/>
                          <a:cs typeface="Arial"/>
                        </a:rPr>
                        <a:t>Multi-channel tools</a:t>
                      </a:r>
                      <a:r>
                        <a:rPr lang="en-US" sz="1400" baseline="0">
                          <a:solidFill>
                            <a:schemeClr val="tx1"/>
                          </a:solidFill>
                          <a:latin typeface="Arial"/>
                          <a:cs typeface="Arial"/>
                        </a:rPr>
                        <a:t>, processes and data to meet customers where they are.</a:t>
                      </a:r>
                      <a:endParaRPr lang="en-US" sz="1400">
                        <a:solidFill>
                          <a:schemeClr val="tx1"/>
                        </a:solidFill>
                        <a:latin typeface="Arial" panose="020B0604020202020204" pitchFamily="34" charset="0"/>
                        <a:cs typeface="Arial" panose="020B0604020202020204" pitchFamily="34" charset="0"/>
                      </a:endParaRPr>
                    </a:p>
                  </a:txBody>
                  <a:tcPr marL="89598" marR="89598"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84378542"/>
                  </a:ext>
                </a:extLst>
              </a:tr>
              <a:tr h="270311">
                <a:tc>
                  <a:txBody>
                    <a:bodyPr/>
                    <a:lstStyle/>
                    <a:p>
                      <a:pPr algn="ctr"/>
                      <a:r>
                        <a:rPr lang="en-US" sz="1400" b="1">
                          <a:solidFill>
                            <a:schemeClr val="tx1"/>
                          </a:solidFill>
                          <a:latin typeface="Arial" panose="020B0604020202020204" pitchFamily="34" charset="0"/>
                          <a:cs typeface="Arial" panose="020B0604020202020204" pitchFamily="34" charset="0"/>
                        </a:rPr>
                        <a:t>9</a:t>
                      </a:r>
                    </a:p>
                  </a:txBody>
                  <a:tcPr marL="90854" marR="90854" marT="45716" marB="45716">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6">
                        <a:lumMod val="20000"/>
                        <a:lumOff val="80000"/>
                      </a:schemeClr>
                    </a:solidFill>
                  </a:tcPr>
                </a:tc>
                <a:tc>
                  <a:txBody>
                    <a:bodyPr/>
                    <a:lstStyle/>
                    <a:p>
                      <a:pPr algn="l" rtl="0" fontAlgn="base"/>
                      <a:r>
                        <a:rPr lang="en-US" sz="1400" b="0" i="0">
                          <a:solidFill>
                            <a:schemeClr val="tx1"/>
                          </a:solidFill>
                          <a:effectLst/>
                          <a:latin typeface="Arial" panose="020B0604020202020204" pitchFamily="34" charset="0"/>
                        </a:rPr>
                        <a:t>Establishes clear lines of accountability and ownership​</a:t>
                      </a:r>
                      <a:endParaRPr lang="en-US" sz="1400" b="0" i="0">
                        <a:solidFill>
                          <a:schemeClr val="tx1"/>
                        </a:solidFill>
                        <a:effectLst/>
                      </a:endParaRPr>
                    </a:p>
                  </a:txBody>
                  <a:tcPr anchor="ctr">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noFill/>
                  </a:tcPr>
                </a:tc>
                <a:tc>
                  <a:txBody>
                    <a:bodyPr/>
                    <a:lstStyle/>
                    <a:p>
                      <a:pPr algn="l" fontAlgn="auto">
                        <a:buFont typeface="+mj-lt"/>
                        <a:buAutoNum type="arabicPeriod"/>
                      </a:pPr>
                      <a:endParaRPr lang="en-US" sz="1400" b="0" i="0">
                        <a:solidFill>
                          <a:srgbClr val="1B2226"/>
                        </a:solidFill>
                        <a:effectLst/>
                        <a:latin typeface="Arial" panose="020B0604020202020204" pitchFamily="34" charset="0"/>
                      </a:endParaRPr>
                    </a:p>
                  </a:txBody>
                  <a:tcPr marL="50882" marR="50882" marT="25441" marB="25441">
                    <a:lnL w="15021" cap="flat" cmpd="sng" algn="ctr">
                      <a:solidFill>
                        <a:srgbClr val="FF8C00"/>
                      </a:solidFill>
                      <a:prstDash val="solid"/>
                      <a:round/>
                      <a:headEnd type="none" w="med" len="med"/>
                      <a:tailEnd type="none" w="med" len="med"/>
                    </a:lnL>
                    <a:lnR w="15021" cap="flat" cmpd="sng" algn="ctr">
                      <a:solidFill>
                        <a:srgbClr val="FF8C00"/>
                      </a:solidFill>
                      <a:prstDash val="solid"/>
                      <a:round/>
                      <a:headEnd type="none" w="med" len="med"/>
                      <a:tailEnd type="none" w="med" len="med"/>
                    </a:lnR>
                    <a:lnT w="15021" cap="flat" cmpd="sng" algn="ctr">
                      <a:solidFill>
                        <a:srgbClr val="FF8C00"/>
                      </a:solidFill>
                      <a:prstDash val="solid"/>
                      <a:round/>
                      <a:headEnd type="none" w="med" len="med"/>
                      <a:tailEnd type="none" w="med" len="med"/>
                    </a:lnT>
                    <a:lnB w="15021" cap="flat" cmpd="sng" algn="ctr">
                      <a:solidFill>
                        <a:srgbClr val="FF8C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64414103"/>
                  </a:ext>
                </a:extLst>
              </a:tr>
            </a:tbl>
          </a:graphicData>
        </a:graphic>
      </p:graphicFrame>
    </p:spTree>
    <p:extLst>
      <p:ext uri="{BB962C8B-B14F-4D97-AF65-F5344CB8AC3E}">
        <p14:creationId xmlns:p14="http://schemas.microsoft.com/office/powerpoint/2010/main" val="664695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AF080-EDAF-8F7B-C3E4-48D2458E4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C933F-815D-6AF4-E0CB-D55073CA9981}"/>
              </a:ext>
            </a:extLst>
          </p:cNvPr>
          <p:cNvSpPr>
            <a:spLocks noGrp="1"/>
          </p:cNvSpPr>
          <p:nvPr>
            <p:ph type="title"/>
          </p:nvPr>
        </p:nvSpPr>
        <p:spPr/>
        <p:txBody>
          <a:bodyPr/>
          <a:lstStyle/>
          <a:p>
            <a:r>
              <a:rPr lang="en-US"/>
              <a:t>Design Criteria</a:t>
            </a:r>
          </a:p>
        </p:txBody>
      </p:sp>
      <p:sp>
        <p:nvSpPr>
          <p:cNvPr id="4" name="Text Placeholder 3">
            <a:extLst>
              <a:ext uri="{FF2B5EF4-FFF2-40B4-BE49-F238E27FC236}">
                <a16:creationId xmlns:a16="http://schemas.microsoft.com/office/drawing/2014/main" id="{7D89D304-C1B0-8F85-65AC-D59EA24C057E}"/>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0EDD7FA-F3A8-D5BD-639D-84AC9844813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As a group, brainstorm the </a:t>
            </a:r>
            <a:r>
              <a:rPr kumimoji="0" lang="en-US" sz="1600" b="0" i="0" u="none" strike="noStrike" kern="1200" cap="none" spc="0" normalizeH="0" baseline="0" noProof="0">
                <a:ln>
                  <a:noFill/>
                </a:ln>
                <a:solidFill>
                  <a:srgbClr val="3C59F3"/>
                </a:solidFill>
                <a:effectLst/>
                <a:uLnTx/>
                <a:uFillTx/>
                <a:latin typeface="Arial" panose="020B0604020202020204" pitchFamily="34" charset="0"/>
                <a:ea typeface="+mn-ea"/>
                <a:cs typeface="Arial" panose="020B0604020202020204" pitchFamily="34" charset="0"/>
              </a:rPr>
              <a:t>design criteria </a:t>
            </a:r>
            <a:r>
              <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we should use to guide our decision making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Things to keep in mind…</a:t>
            </a:r>
            <a:b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br>
            <a:endPar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a:ea typeface="+mn-ea"/>
                <a:cs typeface="Arial"/>
              </a:rPr>
              <a:t>After brainstorming, refine the criteria by ensuring they are meaningful, applicable, and measurable.</a:t>
            </a:r>
          </a:p>
          <a:p>
            <a:pPr marL="285750" marR="0" lvl="0" indent="-285750" algn="l" defTabSz="4572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1B2226"/>
                </a:solidFill>
                <a:effectLst/>
                <a:uLnTx/>
                <a:uFillTx/>
                <a:latin typeface="Arial" panose="020B0604020202020204"/>
                <a:ea typeface="+mn-ea"/>
                <a:cs typeface="Arial"/>
              </a:rPr>
              <a:t>Narrow down the new criteria to no more than 4.</a:t>
            </a:r>
          </a:p>
          <a:p>
            <a:endParaRPr lang="en-US"/>
          </a:p>
        </p:txBody>
      </p:sp>
    </p:spTree>
    <p:extLst>
      <p:ext uri="{BB962C8B-B14F-4D97-AF65-F5344CB8AC3E}">
        <p14:creationId xmlns:p14="http://schemas.microsoft.com/office/powerpoint/2010/main" val="15786934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A83F3-4253-2073-503D-9B0885075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50C06-4973-7FD6-D6DC-C18540EA4CD7}"/>
              </a:ext>
            </a:extLst>
          </p:cNvPr>
          <p:cNvSpPr>
            <a:spLocks noGrp="1"/>
          </p:cNvSpPr>
          <p:nvPr>
            <p:ph type="title"/>
          </p:nvPr>
        </p:nvSpPr>
        <p:spPr/>
        <p:txBody>
          <a:bodyPr/>
          <a:lstStyle/>
          <a:p>
            <a:r>
              <a:rPr lang="en-US" sz="3600"/>
              <a:t>Work</a:t>
            </a:r>
          </a:p>
        </p:txBody>
      </p:sp>
      <p:sp>
        <p:nvSpPr>
          <p:cNvPr id="3" name="Text Placeholder 2">
            <a:extLst>
              <a:ext uri="{FF2B5EF4-FFF2-40B4-BE49-F238E27FC236}">
                <a16:creationId xmlns:a16="http://schemas.microsoft.com/office/drawing/2014/main" id="{9F416C79-A0C6-EFEB-46F8-DDF865E418B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78901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88B18-35CD-6F41-F308-434D46D3B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554A13-2BD6-4983-18F7-7486225A4587}"/>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B36294F1-A4F0-731F-305E-566E158761BD}"/>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13CAA93C-B11B-D913-07CD-640A755DF7E4}"/>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59544A2C-9EDD-7286-0F14-51D051DEE310}"/>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22E2FCDD-0B3F-ADDA-493D-962D6FCAFF50}"/>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30340323-C09B-F015-7EE4-33FC4A895673}"/>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8D06D992-7F00-607A-AFF3-5DC20DA46307}"/>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CA24C141-D010-B119-1A36-06639CFD543B}"/>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85651254-C454-C66A-5D85-62F4B504088A}"/>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B53CBBEE-1906-7662-F745-D3F85B251265}"/>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D10CD736-DB6D-7E63-B5E7-E79151AE487B}"/>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DA4686F5-A774-53B8-02B9-4F4091D2F72A}"/>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71AE7DE4-BBDC-A5C8-977F-67BE57B206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C2004B30-B74F-46EE-9181-763496C51408}"/>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3E9A7603-2285-B4FC-8F30-59E2B063657E}"/>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8ACF294A-F850-0627-4E05-0C685B6BCCA8}"/>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DF20186E-AEF9-B1A6-48A6-778F3D588939}"/>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EC422A7C-30E9-7E45-70DE-F52A27826909}"/>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DEF337B9-09B7-0998-7EB4-9A141D0D49F4}"/>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611216A9-19C9-54E6-7DA7-2ED44377C97B}"/>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E00F5AB2-7E0F-29BB-8DEE-FC0605F8151E}"/>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367A5E78-ACDD-367D-C48C-1823357D70C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pic>
        <p:nvPicPr>
          <p:cNvPr id="24" name="Graphic 7">
            <a:extLst>
              <a:ext uri="{FF2B5EF4-FFF2-40B4-BE49-F238E27FC236}">
                <a16:creationId xmlns:a16="http://schemas.microsoft.com/office/drawing/2014/main" id="{C2636349-C8CC-9157-62DB-858473A286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2845" y="3412728"/>
            <a:ext cx="507219" cy="502920"/>
          </a:xfrm>
          <a:prstGeom prst="rect">
            <a:avLst/>
          </a:prstGeom>
        </p:spPr>
      </p:pic>
      <p:pic>
        <p:nvPicPr>
          <p:cNvPr id="25" name="Graphic 7">
            <a:extLst>
              <a:ext uri="{FF2B5EF4-FFF2-40B4-BE49-F238E27FC236}">
                <a16:creationId xmlns:a16="http://schemas.microsoft.com/office/drawing/2014/main" id="{10794F0A-0620-DC52-058E-B1007BB3E4A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875" y="3412728"/>
            <a:ext cx="507219" cy="502920"/>
          </a:xfrm>
          <a:prstGeom prst="rect">
            <a:avLst/>
          </a:prstGeom>
        </p:spPr>
      </p:pic>
      <p:pic>
        <p:nvPicPr>
          <p:cNvPr id="26" name="Graphic 7">
            <a:extLst>
              <a:ext uri="{FF2B5EF4-FFF2-40B4-BE49-F238E27FC236}">
                <a16:creationId xmlns:a16="http://schemas.microsoft.com/office/drawing/2014/main" id="{6C4AA374-CA69-F109-FF87-D975E78ABB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86035" y="3961375"/>
            <a:ext cx="507219" cy="502920"/>
          </a:xfrm>
          <a:prstGeom prst="rect">
            <a:avLst/>
          </a:prstGeom>
        </p:spPr>
      </p:pic>
    </p:spTree>
    <p:extLst>
      <p:ext uri="{BB962C8B-B14F-4D97-AF65-F5344CB8AC3E}">
        <p14:creationId xmlns:p14="http://schemas.microsoft.com/office/powerpoint/2010/main" val="327009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5BF75-A7A3-FBDF-B5F2-A33ED560B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651B13-4014-446A-5950-C6A86498609B}"/>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821CFBE2-5081-22F9-07DE-7948A534FFC3}"/>
              </a:ext>
            </a:extLst>
          </p:cNvPr>
          <p:cNvSpPr>
            <a:spLocks noGrp="1"/>
          </p:cNvSpPr>
          <p:nvPr>
            <p:ph type="body" sz="quarter" idx="11"/>
          </p:nvPr>
        </p:nvSpPr>
        <p:spPr/>
        <p:txBody>
          <a:bodyPr/>
          <a:lstStyle/>
          <a:p>
            <a:endParaRPr lang="en-US"/>
          </a:p>
        </p:txBody>
      </p:sp>
      <p:grpSp>
        <p:nvGrpSpPr>
          <p:cNvPr id="15" name="Group 14">
            <a:extLst>
              <a:ext uri="{FF2B5EF4-FFF2-40B4-BE49-F238E27FC236}">
                <a16:creationId xmlns:a16="http://schemas.microsoft.com/office/drawing/2014/main" id="{DDC93B96-E003-AD24-53A1-9F1B997DAABF}"/>
              </a:ext>
            </a:extLst>
          </p:cNvPr>
          <p:cNvGrpSpPr/>
          <p:nvPr/>
        </p:nvGrpSpPr>
        <p:grpSpPr>
          <a:xfrm>
            <a:off x="1317704" y="1794685"/>
            <a:ext cx="9718392" cy="3769643"/>
            <a:chOff x="1646353" y="1544179"/>
            <a:chExt cx="9718392" cy="3769643"/>
          </a:xfrm>
        </p:grpSpPr>
        <p:pic>
          <p:nvPicPr>
            <p:cNvPr id="10" name="Picture 9" descr="A cube with text on it&#10;&#10;Description automatically generated">
              <a:extLst>
                <a:ext uri="{FF2B5EF4-FFF2-40B4-BE49-F238E27FC236}">
                  <a16:creationId xmlns:a16="http://schemas.microsoft.com/office/drawing/2014/main" id="{82FE05D9-5B60-3CE1-E562-4009732DEFA8}"/>
                </a:ext>
              </a:extLst>
            </p:cNvPr>
            <p:cNvPicPr>
              <a:picLocks noChangeAspect="1"/>
            </p:cNvPicPr>
            <p:nvPr/>
          </p:nvPicPr>
          <p:blipFill>
            <a:blip r:embed="rId2"/>
            <a:stretch>
              <a:fillRect/>
            </a:stretch>
          </p:blipFill>
          <p:spPr>
            <a:xfrm>
              <a:off x="6966829" y="1544179"/>
              <a:ext cx="4397916" cy="3769643"/>
            </a:xfrm>
            <a:prstGeom prst="rect">
              <a:avLst/>
            </a:prstGeom>
          </p:spPr>
        </p:pic>
        <p:sp>
          <p:nvSpPr>
            <p:cNvPr id="11" name="TextBox 10">
              <a:extLst>
                <a:ext uri="{FF2B5EF4-FFF2-40B4-BE49-F238E27FC236}">
                  <a16:creationId xmlns:a16="http://schemas.microsoft.com/office/drawing/2014/main" id="{7CF8201C-2A0C-7649-1B9C-06846D3CDB84}"/>
                </a:ext>
              </a:extLst>
            </p:cNvPr>
            <p:cNvSpPr txBox="1"/>
            <p:nvPr/>
          </p:nvSpPr>
          <p:spPr>
            <a:xfrm>
              <a:off x="1646353" y="3522578"/>
              <a:ext cx="2567886" cy="1569660"/>
            </a:xfrm>
            <a:prstGeom prst="rect">
              <a:avLst/>
            </a:prstGeom>
            <a:noFill/>
          </p:spPr>
          <p:txBody>
            <a:bodyPr wrap="square" rtlCol="0" anchor="t">
              <a:spAutoFit/>
            </a:bodyPr>
            <a:lstStyle/>
            <a:p>
              <a:pPr>
                <a:buClr>
                  <a:schemeClr val="tx2"/>
                </a:buClr>
                <a:defRPr/>
              </a:pPr>
              <a:r>
                <a:rPr lang="en-US" sz="1600" b="1">
                  <a:ln w="3175">
                    <a:noFill/>
                  </a:ln>
                  <a:latin typeface="Arial"/>
                  <a:ea typeface="ＭＳ Ｐゴシック"/>
                  <a:cs typeface="ＭＳ Ｐゴシック" charset="0"/>
                </a:rPr>
                <a:t>Categorization and placement of </a:t>
              </a:r>
              <a:r>
                <a:rPr lang="en-US" sz="1600">
                  <a:ln w="3175">
                    <a:noFill/>
                  </a:ln>
                  <a:latin typeface="Arial"/>
                  <a:ea typeface="ＭＳ Ｐゴシック"/>
                  <a:cs typeface="ＭＳ Ｐゴシック" charset="0"/>
                </a:rPr>
                <a:t>competitive, enabling, necessary and compliance </a:t>
              </a:r>
              <a:r>
                <a:rPr lang="en-US" sz="1600" b="1">
                  <a:ln w="3175">
                    <a:noFill/>
                  </a:ln>
                  <a:latin typeface="Arial"/>
                  <a:ea typeface="ＭＳ Ｐゴシック"/>
                  <a:cs typeface="ＭＳ Ｐゴシック" charset="0"/>
                </a:rPr>
                <a:t>work </a:t>
              </a:r>
              <a:r>
                <a:rPr lang="en-US" sz="1600" b="1">
                  <a:latin typeface="Arial"/>
                  <a:ea typeface="ＭＳ Ｐゴシック"/>
                  <a:cs typeface="ＭＳ Ｐゴシック" charset="0"/>
                </a:rPr>
                <a:t>activities.</a:t>
              </a:r>
              <a:endParaRPr lang="en-US" sz="1600"/>
            </a:p>
          </p:txBody>
        </p:sp>
        <p:sp>
          <p:nvSpPr>
            <p:cNvPr id="13" name="Rectangle 12">
              <a:extLst>
                <a:ext uri="{FF2B5EF4-FFF2-40B4-BE49-F238E27FC236}">
                  <a16:creationId xmlns:a16="http://schemas.microsoft.com/office/drawing/2014/main" id="{3D0BB918-12AA-C26C-1408-36730A770281}"/>
                </a:ext>
              </a:extLst>
            </p:cNvPr>
            <p:cNvSpPr/>
            <p:nvPr/>
          </p:nvSpPr>
          <p:spPr>
            <a:xfrm>
              <a:off x="4214239" y="3522578"/>
              <a:ext cx="2567886" cy="1569660"/>
            </a:xfrm>
            <a:prstGeom prst="rect">
              <a:avLst/>
            </a:prstGeom>
          </p:spPr>
          <p:txBody>
            <a:bodyPr wrap="square" anchor="t">
              <a:spAutoFit/>
            </a:bodyPr>
            <a:lstStyle/>
            <a:p>
              <a:pPr>
                <a:buClr>
                  <a:schemeClr val="tx2"/>
                </a:buClr>
                <a:defRPr/>
              </a:pPr>
              <a:r>
                <a:rPr lang="en-US" sz="1600">
                  <a:latin typeface="Arial"/>
                  <a:ea typeface="ＭＳ Ｐゴシック"/>
                  <a:cs typeface="ＭＳ Ｐゴシック" charset="0"/>
                </a:rPr>
                <a:t>Design </a:t>
              </a:r>
              <a:r>
                <a:rPr lang="en-US" sz="1600" b="1">
                  <a:latin typeface="Arial"/>
                  <a:ea typeface="ＭＳ Ｐゴシック"/>
                  <a:cs typeface="ＭＳ Ｐゴシック" charset="0"/>
                </a:rPr>
                <a:t>operating model </a:t>
              </a:r>
              <a:r>
                <a:rPr lang="en-US" sz="1600">
                  <a:latin typeface="Arial"/>
                  <a:ea typeface="ＭＳ Ｐゴシック"/>
                  <a:cs typeface="ＭＳ Ｐゴシック" charset="0"/>
                </a:rPr>
                <a:t>to ensure alignment on high-level business processes and strategically </a:t>
              </a:r>
              <a:r>
                <a:rPr lang="en-US" sz="1600" b="1">
                  <a:latin typeface="Arial"/>
                  <a:ea typeface="ＭＳ Ｐゴシック"/>
                  <a:cs typeface="ＭＳ Ｐゴシック" charset="0"/>
                </a:rPr>
                <a:t>group work</a:t>
              </a:r>
              <a:r>
                <a:rPr lang="en-US" sz="1600">
                  <a:latin typeface="Arial"/>
                  <a:ea typeface="ＭＳ Ｐゴシック"/>
                  <a:cs typeface="ＭＳ Ｐゴシック" charset="0"/>
                </a:rPr>
                <a:t> together.</a:t>
              </a:r>
              <a:endParaRPr lang="en-US" sz="1600" b="1">
                <a:latin typeface="Arial" charset="0"/>
                <a:ea typeface="ＭＳ Ｐゴシック" charset="0"/>
                <a:cs typeface="ＭＳ Ｐゴシック" charset="0"/>
              </a:endParaRPr>
            </a:p>
          </p:txBody>
        </p:sp>
      </p:grpSp>
      <p:pic>
        <p:nvPicPr>
          <p:cNvPr id="8" name="Graphic 10">
            <a:extLst>
              <a:ext uri="{FF2B5EF4-FFF2-40B4-BE49-F238E27FC236}">
                <a16:creationId xmlns:a16="http://schemas.microsoft.com/office/drawing/2014/main" id="{F0E2A607-D781-1130-8273-EE44F0110E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42796" y="2125310"/>
            <a:ext cx="1652496" cy="1533407"/>
          </a:xfrm>
          <a:prstGeom prst="rect">
            <a:avLst/>
          </a:prstGeom>
        </p:spPr>
      </p:pic>
      <p:pic>
        <p:nvPicPr>
          <p:cNvPr id="9" name="Graphic 12">
            <a:extLst>
              <a:ext uri="{FF2B5EF4-FFF2-40B4-BE49-F238E27FC236}">
                <a16:creationId xmlns:a16="http://schemas.microsoft.com/office/drawing/2014/main" id="{C1FADA29-70D4-DC0D-3E81-D927CEBCD697}"/>
              </a:ext>
            </a:extLst>
          </p:cNvPr>
          <p:cNvPicPr>
            <a:picLocks noChangeAspect="1"/>
          </p:cNvPicPr>
          <p:nvPr/>
        </p:nvPicPr>
        <p:blipFill>
          <a:blip>
            <a:grayscl/>
            <a:extLst>
              <a:ext uri="{96DAC541-7B7A-43D3-8B79-37D633B846F1}">
                <asvg:svgBlip xmlns:asvg="http://schemas.microsoft.com/office/drawing/2016/SVG/main" r:embed="rId4"/>
              </a:ext>
            </a:extLst>
          </a:blip>
          <a:stretch>
            <a:fillRect/>
          </a:stretch>
        </p:blipFill>
        <p:spPr>
          <a:xfrm>
            <a:off x="4265482" y="2125310"/>
            <a:ext cx="1682400" cy="1561156"/>
          </a:xfrm>
          <a:prstGeom prst="rect">
            <a:avLst/>
          </a:prstGeom>
        </p:spPr>
      </p:pic>
    </p:spTree>
    <p:extLst>
      <p:ext uri="{BB962C8B-B14F-4D97-AF65-F5344CB8AC3E}">
        <p14:creationId xmlns:p14="http://schemas.microsoft.com/office/powerpoint/2010/main" val="14994896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56167-6B85-CA24-4998-7598BC981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45935-9CDA-D443-EF73-023130E244D1}"/>
              </a:ext>
            </a:extLst>
          </p:cNvPr>
          <p:cNvSpPr>
            <a:spLocks noGrp="1"/>
          </p:cNvSpPr>
          <p:nvPr>
            <p:ph type="title"/>
          </p:nvPr>
        </p:nvSpPr>
        <p:spPr/>
        <p:txBody>
          <a:bodyPr/>
          <a:lstStyle/>
          <a:p>
            <a:r>
              <a:rPr lang="en-US" sz="2800"/>
              <a:t>Work Categorization Example</a:t>
            </a:r>
            <a:endParaRPr lang="en-US"/>
          </a:p>
        </p:txBody>
      </p:sp>
      <p:sp>
        <p:nvSpPr>
          <p:cNvPr id="4" name="Text Placeholder 3">
            <a:extLst>
              <a:ext uri="{FF2B5EF4-FFF2-40B4-BE49-F238E27FC236}">
                <a16:creationId xmlns:a16="http://schemas.microsoft.com/office/drawing/2014/main" id="{20DE3ED6-5C4D-89AD-CF90-474DCBD7092E}"/>
              </a:ext>
            </a:extLst>
          </p:cNvPr>
          <p:cNvSpPr>
            <a:spLocks noGrp="1"/>
          </p:cNvSpPr>
          <p:nvPr>
            <p:ph type="body" sz="quarter" idx="11"/>
          </p:nvPr>
        </p:nvSpPr>
        <p:spPr/>
        <p:txBody>
          <a:bodyPr/>
          <a:lstStyle/>
          <a:p>
            <a:r>
              <a:rPr lang="en-US"/>
              <a:t>Ryanair vs Emirates</a:t>
            </a:r>
          </a:p>
          <a:p>
            <a:endParaRPr lang="en-US"/>
          </a:p>
        </p:txBody>
      </p:sp>
      <p:sp>
        <p:nvSpPr>
          <p:cNvPr id="5" name="Text Box 28">
            <a:extLst>
              <a:ext uri="{FF2B5EF4-FFF2-40B4-BE49-F238E27FC236}">
                <a16:creationId xmlns:a16="http://schemas.microsoft.com/office/drawing/2014/main" id="{C35B6C02-8481-F729-8AD5-D6015636482D}"/>
              </a:ext>
            </a:extLst>
          </p:cNvPr>
          <p:cNvSpPr txBox="1">
            <a:spLocks noChangeArrowheads="1"/>
          </p:cNvSpPr>
          <p:nvPr/>
        </p:nvSpPr>
        <p:spPr bwMode="auto">
          <a:xfrm>
            <a:off x="2995102" y="1181321"/>
            <a:ext cx="2534096" cy="384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112809" tIns="55414" rIns="112809" bIns="55414">
            <a:spAutoFit/>
          </a:bodyPr>
          <a:lstStyle>
            <a:lvl1pPr marL="392113" indent="-392113" defTabSz="915988" eaLnBrk="0" hangingPunct="0">
              <a:defRPr sz="2400">
                <a:solidFill>
                  <a:schemeClr val="tx1"/>
                </a:solidFill>
                <a:latin typeface="Arial" pitchFamily="34" charset="0"/>
                <a:ea typeface="ＭＳ Ｐゴシック" pitchFamily="34" charset="-128"/>
              </a:defRPr>
            </a:lvl1pPr>
            <a:lvl2pPr marL="742950" indent="-285750" defTabSz="915988" eaLnBrk="0" hangingPunct="0">
              <a:defRPr sz="2400">
                <a:solidFill>
                  <a:schemeClr val="tx1"/>
                </a:solidFill>
                <a:latin typeface="Arial" pitchFamily="34" charset="0"/>
                <a:ea typeface="ＭＳ Ｐゴシック" pitchFamily="34" charset="-128"/>
              </a:defRPr>
            </a:lvl2pPr>
            <a:lvl3pPr marL="1143000" indent="-228600" defTabSz="915988" eaLnBrk="0" hangingPunct="0">
              <a:defRPr sz="2400">
                <a:solidFill>
                  <a:schemeClr val="tx1"/>
                </a:solidFill>
                <a:latin typeface="Arial" pitchFamily="34" charset="0"/>
                <a:ea typeface="ＭＳ Ｐゴシック" pitchFamily="34" charset="-128"/>
              </a:defRPr>
            </a:lvl3pPr>
            <a:lvl4pPr marL="1600200" indent="-228600" defTabSz="915988" eaLnBrk="0" hangingPunct="0">
              <a:defRPr sz="2400">
                <a:solidFill>
                  <a:schemeClr val="tx1"/>
                </a:solidFill>
                <a:latin typeface="Arial" pitchFamily="34" charset="0"/>
                <a:ea typeface="ＭＳ Ｐゴシック" pitchFamily="34" charset="-128"/>
              </a:defRPr>
            </a:lvl4pPr>
            <a:lvl5pPr marL="2057400" indent="-228600" defTabSz="915988" eaLnBrk="0" hangingPunct="0">
              <a:defRPr sz="2400">
                <a:solidFill>
                  <a:schemeClr val="tx1"/>
                </a:solidFill>
                <a:latin typeface="Arial" pitchFamily="34" charset="0"/>
                <a:ea typeface="ＭＳ Ｐゴシック" pitchFamily="34" charset="-128"/>
              </a:defRPr>
            </a:lvl5pPr>
            <a:lvl6pPr marL="25146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95000"/>
              </a:lnSpc>
              <a:spcBef>
                <a:spcPct val="60000"/>
              </a:spcBef>
              <a:buClr>
                <a:srgbClr val="FA3F05"/>
              </a:buClr>
              <a:buSzPct val="100000"/>
            </a:pPr>
            <a:r>
              <a:rPr lang="en-US" altLang="en-US" sz="1865" b="1"/>
              <a:t>Work Activities</a:t>
            </a:r>
          </a:p>
        </p:txBody>
      </p:sp>
      <p:sp>
        <p:nvSpPr>
          <p:cNvPr id="6" name="Text Box 28">
            <a:extLst>
              <a:ext uri="{FF2B5EF4-FFF2-40B4-BE49-F238E27FC236}">
                <a16:creationId xmlns:a16="http://schemas.microsoft.com/office/drawing/2014/main" id="{6D6B81BA-E65F-3C9B-2E30-E9789621E433}"/>
              </a:ext>
            </a:extLst>
          </p:cNvPr>
          <p:cNvSpPr txBox="1">
            <a:spLocks noChangeArrowheads="1"/>
          </p:cNvSpPr>
          <p:nvPr/>
        </p:nvSpPr>
        <p:spPr bwMode="auto">
          <a:xfrm>
            <a:off x="1196245" y="1189466"/>
            <a:ext cx="1679866" cy="384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112809" tIns="55414" rIns="112809" bIns="55414">
            <a:spAutoFit/>
          </a:bodyPr>
          <a:lstStyle>
            <a:lvl1pPr marL="392113" indent="-392113" defTabSz="915988" eaLnBrk="0" hangingPunct="0">
              <a:defRPr sz="2400">
                <a:solidFill>
                  <a:schemeClr val="tx1"/>
                </a:solidFill>
                <a:latin typeface="Arial" pitchFamily="34" charset="0"/>
                <a:ea typeface="ＭＳ Ｐゴシック" pitchFamily="34" charset="-128"/>
              </a:defRPr>
            </a:lvl1pPr>
            <a:lvl2pPr marL="742950" indent="-285750" defTabSz="915988" eaLnBrk="0" hangingPunct="0">
              <a:defRPr sz="2400">
                <a:solidFill>
                  <a:schemeClr val="tx1"/>
                </a:solidFill>
                <a:latin typeface="Arial" pitchFamily="34" charset="0"/>
                <a:ea typeface="ＭＳ Ｐゴシック" pitchFamily="34" charset="-128"/>
              </a:defRPr>
            </a:lvl2pPr>
            <a:lvl3pPr marL="1143000" indent="-228600" defTabSz="915988" eaLnBrk="0" hangingPunct="0">
              <a:defRPr sz="2400">
                <a:solidFill>
                  <a:schemeClr val="tx1"/>
                </a:solidFill>
                <a:latin typeface="Arial" pitchFamily="34" charset="0"/>
                <a:ea typeface="ＭＳ Ｐゴシック" pitchFamily="34" charset="-128"/>
              </a:defRPr>
            </a:lvl3pPr>
            <a:lvl4pPr marL="1600200" indent="-228600" defTabSz="915988" eaLnBrk="0" hangingPunct="0">
              <a:defRPr sz="2400">
                <a:solidFill>
                  <a:schemeClr val="tx1"/>
                </a:solidFill>
                <a:latin typeface="Arial" pitchFamily="34" charset="0"/>
                <a:ea typeface="ＭＳ Ｐゴシック" pitchFamily="34" charset="-128"/>
              </a:defRPr>
            </a:lvl4pPr>
            <a:lvl5pPr marL="2057400" indent="-228600" defTabSz="915988" eaLnBrk="0" hangingPunct="0">
              <a:defRPr sz="2400">
                <a:solidFill>
                  <a:schemeClr val="tx1"/>
                </a:solidFill>
                <a:latin typeface="Arial" pitchFamily="34" charset="0"/>
                <a:ea typeface="ＭＳ Ｐゴシック" pitchFamily="34" charset="-128"/>
              </a:defRPr>
            </a:lvl5pPr>
            <a:lvl6pPr marL="25146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159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95000"/>
              </a:lnSpc>
              <a:spcBef>
                <a:spcPct val="60000"/>
              </a:spcBef>
              <a:buClr>
                <a:srgbClr val="FA3F05"/>
              </a:buClr>
              <a:buSzPct val="100000"/>
            </a:pPr>
            <a:r>
              <a:rPr lang="en-US" altLang="en-US" sz="1865" b="1"/>
              <a:t>ANCHOR</a:t>
            </a:r>
          </a:p>
        </p:txBody>
      </p:sp>
      <p:sp>
        <p:nvSpPr>
          <p:cNvPr id="7" name="TextBox 1">
            <a:extLst>
              <a:ext uri="{FF2B5EF4-FFF2-40B4-BE49-F238E27FC236}">
                <a16:creationId xmlns:a16="http://schemas.microsoft.com/office/drawing/2014/main" id="{8ADCE07A-579C-020A-28B5-A739F29B2E8D}"/>
              </a:ext>
            </a:extLst>
          </p:cNvPr>
          <p:cNvSpPr txBox="1"/>
          <p:nvPr/>
        </p:nvSpPr>
        <p:spPr>
          <a:xfrm>
            <a:off x="9530845" y="1849372"/>
            <a:ext cx="1997913" cy="409999"/>
          </a:xfrm>
          <a:prstGeom prst="rect">
            <a:avLst/>
          </a:prstGeom>
          <a:noFill/>
        </p:spPr>
        <p:txBody>
          <a:bodyPr rot="0" spcFirstLastPara="0" vert="horz" wrap="square" lIns="121807" tIns="60904" rIns="121807" bIns="60904"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65">
                <a:latin typeface="Arial"/>
                <a:ea typeface="+mn-lt"/>
                <a:cs typeface="Arial"/>
              </a:rPr>
              <a:t>'Must</a:t>
            </a:r>
            <a:r>
              <a:rPr lang="en-US" sz="1865">
                <a:latin typeface="Arial"/>
                <a:cs typeface="Arial"/>
              </a:rPr>
              <a:t> do' work</a:t>
            </a:r>
            <a:endParaRPr lang="en-US" sz="1865">
              <a:latin typeface="Arial" panose="020B0604020202020204" pitchFamily="34" charset="0"/>
              <a:cs typeface="Arial" panose="020B0604020202020204" pitchFamily="34" charset="0"/>
            </a:endParaRPr>
          </a:p>
        </p:txBody>
      </p:sp>
      <p:sp>
        <p:nvSpPr>
          <p:cNvPr id="8" name="TextBox 12">
            <a:extLst>
              <a:ext uri="{FF2B5EF4-FFF2-40B4-BE49-F238E27FC236}">
                <a16:creationId xmlns:a16="http://schemas.microsoft.com/office/drawing/2014/main" id="{A847143E-0272-3003-CBFD-42D8F2419C97}"/>
              </a:ext>
            </a:extLst>
          </p:cNvPr>
          <p:cNvSpPr txBox="1"/>
          <p:nvPr/>
        </p:nvSpPr>
        <p:spPr>
          <a:xfrm>
            <a:off x="2939893" y="1644036"/>
            <a:ext cx="2146050" cy="769393"/>
          </a:xfrm>
          <a:prstGeom prst="rect">
            <a:avLst/>
          </a:prstGeom>
          <a:noFill/>
        </p:spPr>
        <p:txBody>
          <a:bodyPr rot="0" spcFirstLastPara="0" vert="horz" wrap="square" lIns="121807" tIns="60904" rIns="121807" bIns="60904"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865">
                <a:latin typeface="Arial" panose="020B0604020202020204" pitchFamily="34" charset="0"/>
                <a:cs typeface="Arial" panose="020B0604020202020204" pitchFamily="34" charset="0"/>
              </a:rPr>
              <a:t>Directly makes the </a:t>
            </a:r>
            <a:r>
              <a:rPr lang="en-US" sz="1865">
                <a:latin typeface="Arial"/>
                <a:cs typeface="Arial"/>
              </a:rPr>
              <a:t>strategy happen</a:t>
            </a:r>
            <a:endParaRPr lang="en-US" sz="1865">
              <a:latin typeface="Arial" panose="020B0604020202020204" pitchFamily="34" charset="0"/>
              <a:cs typeface="Arial" panose="020B0604020202020204" pitchFamily="34" charset="0"/>
            </a:endParaRPr>
          </a:p>
        </p:txBody>
      </p:sp>
      <p:sp>
        <p:nvSpPr>
          <p:cNvPr id="9" name="TextBox 13">
            <a:extLst>
              <a:ext uri="{FF2B5EF4-FFF2-40B4-BE49-F238E27FC236}">
                <a16:creationId xmlns:a16="http://schemas.microsoft.com/office/drawing/2014/main" id="{F5712E0B-5AD6-AE82-0C52-70A9A227E369}"/>
              </a:ext>
            </a:extLst>
          </p:cNvPr>
          <p:cNvSpPr txBox="1"/>
          <p:nvPr/>
        </p:nvSpPr>
        <p:spPr>
          <a:xfrm>
            <a:off x="5223833" y="1767032"/>
            <a:ext cx="1928901" cy="554141"/>
          </a:xfrm>
          <a:prstGeom prst="rect">
            <a:avLst/>
          </a:prstGeom>
          <a:noFill/>
        </p:spPr>
        <p:txBody>
          <a:bodyPr rot="0" spcFirstLastPara="0" vert="horz" wrap="square" lIns="121807" tIns="60904" rIns="121807" bIns="60904"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865">
                <a:latin typeface="Arial" panose="020B0604020202020204" pitchFamily="34" charset="0"/>
                <a:cs typeface="Arial" panose="020B0604020202020204" pitchFamily="34" charset="0"/>
              </a:rPr>
              <a:t>Enables the</a:t>
            </a:r>
          </a:p>
          <a:p>
            <a:pPr algn="ctr">
              <a:lnSpc>
                <a:spcPct val="75000"/>
              </a:lnSpc>
            </a:pPr>
            <a:r>
              <a:rPr lang="en-US" sz="1865">
                <a:latin typeface="Arial"/>
                <a:cs typeface="Arial"/>
              </a:rPr>
              <a:t>strategic work</a:t>
            </a:r>
            <a:endParaRPr lang="en-US" sz="1865">
              <a:latin typeface="Arial" panose="020B0604020202020204" pitchFamily="34" charset="0"/>
              <a:cs typeface="Arial" panose="020B0604020202020204" pitchFamily="34" charset="0"/>
            </a:endParaRPr>
          </a:p>
        </p:txBody>
      </p:sp>
      <p:sp>
        <p:nvSpPr>
          <p:cNvPr id="10" name="TextBox 14">
            <a:extLst>
              <a:ext uri="{FF2B5EF4-FFF2-40B4-BE49-F238E27FC236}">
                <a16:creationId xmlns:a16="http://schemas.microsoft.com/office/drawing/2014/main" id="{BD27BCBD-F5CA-D680-AE4A-BA899B2BF523}"/>
              </a:ext>
            </a:extLst>
          </p:cNvPr>
          <p:cNvSpPr txBox="1"/>
          <p:nvPr/>
        </p:nvSpPr>
        <p:spPr>
          <a:xfrm>
            <a:off x="7394242" y="1628576"/>
            <a:ext cx="1967285" cy="769393"/>
          </a:xfrm>
          <a:prstGeom prst="rect">
            <a:avLst/>
          </a:prstGeom>
          <a:noFill/>
        </p:spPr>
        <p:txBody>
          <a:bodyPr rot="0" spcFirstLastPara="0" vert="horz" wrap="square" lIns="121807" tIns="60904" rIns="121807" bIns="60904"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865">
                <a:latin typeface="Arial" panose="020B0604020202020204" pitchFamily="34" charset="0"/>
                <a:cs typeface="Arial" panose="020B0604020202020204" pitchFamily="34" charset="0"/>
              </a:rPr>
              <a:t>Essential </a:t>
            </a:r>
          </a:p>
          <a:p>
            <a:pPr algn="ctr">
              <a:lnSpc>
                <a:spcPct val="75000"/>
              </a:lnSpc>
            </a:pPr>
            <a:r>
              <a:rPr lang="en-US" sz="1865">
                <a:latin typeface="Arial" panose="020B0604020202020204" pitchFamily="34" charset="0"/>
                <a:cs typeface="Arial" panose="020B0604020202020204" pitchFamily="34" charset="0"/>
              </a:rPr>
              <a:t>to </a:t>
            </a:r>
            <a:r>
              <a:rPr lang="en-US" sz="1865">
                <a:latin typeface="Arial"/>
                <a:cs typeface="Arial"/>
              </a:rPr>
              <a:t>the </a:t>
            </a:r>
          </a:p>
          <a:p>
            <a:pPr algn="ctr">
              <a:lnSpc>
                <a:spcPct val="75000"/>
              </a:lnSpc>
            </a:pPr>
            <a:r>
              <a:rPr lang="en-US" sz="1865">
                <a:latin typeface="Arial"/>
                <a:cs typeface="Arial"/>
              </a:rPr>
              <a:t>business</a:t>
            </a:r>
            <a:endParaRPr lang="en-US" sz="1865">
              <a:latin typeface="Arial" panose="020B0604020202020204" pitchFamily="34" charset="0"/>
              <a:cs typeface="Arial" panose="020B0604020202020204" pitchFamily="34" charset="0"/>
            </a:endParaRPr>
          </a:p>
        </p:txBody>
      </p:sp>
      <p:sp>
        <p:nvSpPr>
          <p:cNvPr id="11" name="Rounded Rectangle 10">
            <a:extLst>
              <a:ext uri="{FF2B5EF4-FFF2-40B4-BE49-F238E27FC236}">
                <a16:creationId xmlns:a16="http://schemas.microsoft.com/office/drawing/2014/main" id="{07A509BD-DD5B-20A7-E110-FA1329D407AC}"/>
              </a:ext>
            </a:extLst>
          </p:cNvPr>
          <p:cNvSpPr/>
          <p:nvPr/>
        </p:nvSpPr>
        <p:spPr>
          <a:xfrm>
            <a:off x="2939893" y="2461901"/>
            <a:ext cx="2037366" cy="122739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2" name="Rounded Rectangle 11">
            <a:extLst>
              <a:ext uri="{FF2B5EF4-FFF2-40B4-BE49-F238E27FC236}">
                <a16:creationId xmlns:a16="http://schemas.microsoft.com/office/drawing/2014/main" id="{CC57114F-ACC5-0DED-32F7-6C19741C3245}"/>
              </a:ext>
            </a:extLst>
          </p:cNvPr>
          <p:cNvSpPr/>
          <p:nvPr/>
        </p:nvSpPr>
        <p:spPr>
          <a:xfrm>
            <a:off x="5138182" y="2461901"/>
            <a:ext cx="2037366" cy="1227397"/>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3" name="Rounded Rectangle 12">
            <a:extLst>
              <a:ext uri="{FF2B5EF4-FFF2-40B4-BE49-F238E27FC236}">
                <a16:creationId xmlns:a16="http://schemas.microsoft.com/office/drawing/2014/main" id="{1D6BD808-1C98-908F-0AD0-629F9259B3C7}"/>
              </a:ext>
            </a:extLst>
          </p:cNvPr>
          <p:cNvSpPr/>
          <p:nvPr/>
        </p:nvSpPr>
        <p:spPr>
          <a:xfrm>
            <a:off x="7336471" y="2461901"/>
            <a:ext cx="2037366" cy="1227397"/>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4" name="Rounded Rectangle 13">
            <a:extLst>
              <a:ext uri="{FF2B5EF4-FFF2-40B4-BE49-F238E27FC236}">
                <a16:creationId xmlns:a16="http://schemas.microsoft.com/office/drawing/2014/main" id="{4E547014-FC9F-2E53-0F6F-B592BF6F716C}"/>
              </a:ext>
            </a:extLst>
          </p:cNvPr>
          <p:cNvSpPr/>
          <p:nvPr/>
        </p:nvSpPr>
        <p:spPr>
          <a:xfrm>
            <a:off x="9534760" y="2461901"/>
            <a:ext cx="2037366" cy="122739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5" name="Rounded Rectangle 14">
            <a:extLst>
              <a:ext uri="{FF2B5EF4-FFF2-40B4-BE49-F238E27FC236}">
                <a16:creationId xmlns:a16="http://schemas.microsoft.com/office/drawing/2014/main" id="{56D7BA25-CDA1-3102-8CAE-FBD68EF4255D}"/>
              </a:ext>
            </a:extLst>
          </p:cNvPr>
          <p:cNvSpPr/>
          <p:nvPr/>
        </p:nvSpPr>
        <p:spPr>
          <a:xfrm>
            <a:off x="5138182" y="4373480"/>
            <a:ext cx="2037366" cy="119919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6" name="Rounded Rectangle 15">
            <a:extLst>
              <a:ext uri="{FF2B5EF4-FFF2-40B4-BE49-F238E27FC236}">
                <a16:creationId xmlns:a16="http://schemas.microsoft.com/office/drawing/2014/main" id="{96F0AAC1-EA34-3878-75B4-8DCBDBB85A0F}"/>
              </a:ext>
            </a:extLst>
          </p:cNvPr>
          <p:cNvSpPr/>
          <p:nvPr/>
        </p:nvSpPr>
        <p:spPr>
          <a:xfrm>
            <a:off x="7336471" y="4397408"/>
            <a:ext cx="2037366" cy="1150473"/>
          </a:xfrm>
          <a:prstGeom prst="round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17" name="TextBox 16">
            <a:extLst>
              <a:ext uri="{FF2B5EF4-FFF2-40B4-BE49-F238E27FC236}">
                <a16:creationId xmlns:a16="http://schemas.microsoft.com/office/drawing/2014/main" id="{892B30BA-F1C2-DD27-8128-CC5B8FEB6384}"/>
              </a:ext>
            </a:extLst>
          </p:cNvPr>
          <p:cNvSpPr txBox="1"/>
          <p:nvPr/>
        </p:nvSpPr>
        <p:spPr>
          <a:xfrm>
            <a:off x="3195411" y="2684641"/>
            <a:ext cx="1526329" cy="666336"/>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Plane </a:t>
            </a:r>
          </a:p>
          <a:p>
            <a:pPr algn="ctr">
              <a:buClr>
                <a:srgbClr val="FA3F05"/>
              </a:buClr>
              <a:buSzPct val="100000"/>
            </a:pPr>
            <a:r>
              <a:rPr lang="en-US" altLang="en-US" sz="1865" b="1">
                <a:solidFill>
                  <a:srgbClr val="FFFFFF"/>
                </a:solidFill>
                <a:latin typeface="Arial"/>
                <a:cs typeface="Arial"/>
              </a:rPr>
              <a:t>Turn</a:t>
            </a:r>
          </a:p>
        </p:txBody>
      </p:sp>
      <p:sp>
        <p:nvSpPr>
          <p:cNvPr id="18" name="TextBox 17">
            <a:extLst>
              <a:ext uri="{FF2B5EF4-FFF2-40B4-BE49-F238E27FC236}">
                <a16:creationId xmlns:a16="http://schemas.microsoft.com/office/drawing/2014/main" id="{51560572-13CB-9300-FFF1-B78F8FDAD132}"/>
              </a:ext>
            </a:extLst>
          </p:cNvPr>
          <p:cNvSpPr txBox="1"/>
          <p:nvPr/>
        </p:nvSpPr>
        <p:spPr>
          <a:xfrm>
            <a:off x="7730890" y="2848636"/>
            <a:ext cx="1248524" cy="379335"/>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Payroll</a:t>
            </a:r>
          </a:p>
        </p:txBody>
      </p:sp>
      <p:sp>
        <p:nvSpPr>
          <p:cNvPr id="19" name="TextBox 18">
            <a:extLst>
              <a:ext uri="{FF2B5EF4-FFF2-40B4-BE49-F238E27FC236}">
                <a16:creationId xmlns:a16="http://schemas.microsoft.com/office/drawing/2014/main" id="{03B22068-97ED-7F9F-561B-3B4324F4457B}"/>
              </a:ext>
            </a:extLst>
          </p:cNvPr>
          <p:cNvSpPr txBox="1"/>
          <p:nvPr/>
        </p:nvSpPr>
        <p:spPr>
          <a:xfrm>
            <a:off x="9929180" y="2848637"/>
            <a:ext cx="1248524" cy="379335"/>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Taxes</a:t>
            </a:r>
          </a:p>
        </p:txBody>
      </p:sp>
      <p:sp>
        <p:nvSpPr>
          <p:cNvPr id="20" name="TextBox 19">
            <a:extLst>
              <a:ext uri="{FF2B5EF4-FFF2-40B4-BE49-F238E27FC236}">
                <a16:creationId xmlns:a16="http://schemas.microsoft.com/office/drawing/2014/main" id="{85B5E2C8-F407-6461-FD16-DFD7C475AC05}"/>
              </a:ext>
            </a:extLst>
          </p:cNvPr>
          <p:cNvSpPr txBox="1"/>
          <p:nvPr/>
        </p:nvSpPr>
        <p:spPr>
          <a:xfrm>
            <a:off x="5133438" y="4481707"/>
            <a:ext cx="2146050" cy="953338"/>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Amenities and On-board features</a:t>
            </a:r>
            <a:endParaRPr lang="en-US" sz="1865" b="1">
              <a:solidFill>
                <a:srgbClr val="FFFFFF"/>
              </a:solidFill>
              <a:latin typeface="Arial"/>
              <a:cs typeface="Arial"/>
            </a:endParaRPr>
          </a:p>
        </p:txBody>
      </p:sp>
      <p:sp>
        <p:nvSpPr>
          <p:cNvPr id="21" name="TextBox 20">
            <a:extLst>
              <a:ext uri="{FF2B5EF4-FFF2-40B4-BE49-F238E27FC236}">
                <a16:creationId xmlns:a16="http://schemas.microsoft.com/office/drawing/2014/main" id="{C689D2DF-B5D4-323F-F673-8E5C21CBA24D}"/>
              </a:ext>
            </a:extLst>
          </p:cNvPr>
          <p:cNvSpPr txBox="1"/>
          <p:nvPr/>
        </p:nvSpPr>
        <p:spPr>
          <a:xfrm>
            <a:off x="7353332" y="4605399"/>
            <a:ext cx="2054479" cy="666336"/>
          </a:xfrm>
          <a:prstGeom prst="rect">
            <a:avLst/>
          </a:prstGeom>
          <a:noFill/>
        </p:spPr>
        <p:txBody>
          <a:bodyPr wrap="square" rtlCol="0" anchor="t">
            <a:spAutoFit/>
          </a:bodyPr>
          <a:lstStyle/>
          <a:p>
            <a:pPr algn="ctr">
              <a:buClr>
                <a:srgbClr val="FA3F05"/>
              </a:buClr>
              <a:buSzPct val="100000"/>
            </a:pPr>
            <a:r>
              <a:rPr lang="en-US" altLang="en-US" sz="1865" b="1">
                <a:solidFill>
                  <a:schemeClr val="accent5"/>
                </a:solidFill>
                <a:latin typeface="Arial"/>
                <a:cs typeface="Arial"/>
              </a:rPr>
              <a:t>Fleet</a:t>
            </a:r>
          </a:p>
          <a:p>
            <a:pPr algn="ctr">
              <a:buClr>
                <a:srgbClr val="FA3F05"/>
              </a:buClr>
              <a:buSzPct val="100000"/>
            </a:pPr>
            <a:r>
              <a:rPr lang="en-US" altLang="en-US" sz="1865" b="1">
                <a:solidFill>
                  <a:schemeClr val="accent5"/>
                </a:solidFill>
                <a:latin typeface="Arial"/>
                <a:cs typeface="Arial"/>
              </a:rPr>
              <a:t>Configuration</a:t>
            </a:r>
          </a:p>
        </p:txBody>
      </p:sp>
      <p:sp>
        <p:nvSpPr>
          <p:cNvPr id="22" name="TextBox 21">
            <a:extLst>
              <a:ext uri="{FF2B5EF4-FFF2-40B4-BE49-F238E27FC236}">
                <a16:creationId xmlns:a16="http://schemas.microsoft.com/office/drawing/2014/main" id="{F2A8F4E4-F6AF-0599-E8AC-0109F3FE14E3}"/>
              </a:ext>
            </a:extLst>
          </p:cNvPr>
          <p:cNvSpPr txBox="1"/>
          <p:nvPr/>
        </p:nvSpPr>
        <p:spPr>
          <a:xfrm>
            <a:off x="5145291" y="2684953"/>
            <a:ext cx="2023145" cy="666336"/>
          </a:xfrm>
          <a:prstGeom prst="rect">
            <a:avLst/>
          </a:prstGeom>
          <a:noFill/>
        </p:spPr>
        <p:txBody>
          <a:bodyPr wrap="square" rtlCol="0" anchor="t">
            <a:spAutoFit/>
          </a:bodyPr>
          <a:lstStyle/>
          <a:p>
            <a:pPr algn="ctr">
              <a:buClr>
                <a:srgbClr val="FA3F05"/>
              </a:buClr>
              <a:buSzPct val="100000"/>
            </a:pPr>
            <a:r>
              <a:rPr lang="en-US" altLang="en-US" sz="1865" b="1">
                <a:solidFill>
                  <a:schemeClr val="accent4"/>
                </a:solidFill>
                <a:latin typeface="Arial"/>
                <a:cs typeface="Arial"/>
              </a:rPr>
              <a:t>Uniform</a:t>
            </a:r>
          </a:p>
          <a:p>
            <a:pPr algn="ctr">
              <a:buClr>
                <a:srgbClr val="FA3F05"/>
              </a:buClr>
              <a:buSzPct val="100000"/>
            </a:pPr>
            <a:r>
              <a:rPr lang="en-US" altLang="en-US" sz="1865" b="1">
                <a:solidFill>
                  <a:schemeClr val="accent4"/>
                </a:solidFill>
                <a:latin typeface="Arial"/>
                <a:cs typeface="Arial"/>
              </a:rPr>
              <a:t>Fleet</a:t>
            </a:r>
          </a:p>
        </p:txBody>
      </p:sp>
      <p:sp>
        <p:nvSpPr>
          <p:cNvPr id="23" name="Rectangle 22">
            <a:extLst>
              <a:ext uri="{FF2B5EF4-FFF2-40B4-BE49-F238E27FC236}">
                <a16:creationId xmlns:a16="http://schemas.microsoft.com/office/drawing/2014/main" id="{E1A01B9D-DA0F-8473-7AA5-CE04870CACF4}"/>
              </a:ext>
            </a:extLst>
          </p:cNvPr>
          <p:cNvSpPr/>
          <p:nvPr/>
        </p:nvSpPr>
        <p:spPr>
          <a:xfrm>
            <a:off x="3751994" y="5754346"/>
            <a:ext cx="6048193" cy="379335"/>
          </a:xfrm>
          <a:prstGeom prst="rect">
            <a:avLst/>
          </a:prstGeom>
        </p:spPr>
        <p:txBody>
          <a:bodyPr wrap="square">
            <a:spAutoFit/>
          </a:bodyPr>
          <a:lstStyle/>
          <a:p>
            <a:r>
              <a:rPr lang="en-US" altLang="en-US" sz="1865" b="1">
                <a:latin typeface="Arial" panose="020B0604020202020204" pitchFamily="34" charset="0"/>
                <a:cs typeface="Arial" panose="020B0604020202020204" pitchFamily="34" charset="0"/>
              </a:rPr>
              <a:t>Not All Work is Equal…Strategically</a:t>
            </a:r>
            <a:endParaRPr lang="en-US" sz="1865" b="1">
              <a:latin typeface="Arial" panose="020B0604020202020204" pitchFamily="34" charset="0"/>
              <a:cs typeface="Arial" panose="020B0604020202020204" pitchFamily="34" charset="0"/>
            </a:endParaRPr>
          </a:p>
        </p:txBody>
      </p:sp>
      <p:sp>
        <p:nvSpPr>
          <p:cNvPr id="24" name="Rounded Rectangle 23">
            <a:extLst>
              <a:ext uri="{FF2B5EF4-FFF2-40B4-BE49-F238E27FC236}">
                <a16:creationId xmlns:a16="http://schemas.microsoft.com/office/drawing/2014/main" id="{F43E36A9-D2B8-0B02-6C7B-4C447BB40250}"/>
              </a:ext>
            </a:extLst>
          </p:cNvPr>
          <p:cNvSpPr/>
          <p:nvPr/>
        </p:nvSpPr>
        <p:spPr>
          <a:xfrm>
            <a:off x="9518855" y="4366183"/>
            <a:ext cx="2037366" cy="1227397"/>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25" name="TextBox 24">
            <a:extLst>
              <a:ext uri="{FF2B5EF4-FFF2-40B4-BE49-F238E27FC236}">
                <a16:creationId xmlns:a16="http://schemas.microsoft.com/office/drawing/2014/main" id="{B4EE115C-F2F5-1FCF-7B03-3E025D7E1C3F}"/>
              </a:ext>
            </a:extLst>
          </p:cNvPr>
          <p:cNvSpPr txBox="1"/>
          <p:nvPr/>
        </p:nvSpPr>
        <p:spPr>
          <a:xfrm>
            <a:off x="9913275" y="4800737"/>
            <a:ext cx="1248524" cy="379335"/>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Taxes</a:t>
            </a:r>
          </a:p>
        </p:txBody>
      </p:sp>
      <p:sp>
        <p:nvSpPr>
          <p:cNvPr id="26" name="Rounded Rectangle 25">
            <a:extLst>
              <a:ext uri="{FF2B5EF4-FFF2-40B4-BE49-F238E27FC236}">
                <a16:creationId xmlns:a16="http://schemas.microsoft.com/office/drawing/2014/main" id="{012D2E67-816A-4D8E-3C00-06FE3DEEEB4F}"/>
              </a:ext>
            </a:extLst>
          </p:cNvPr>
          <p:cNvSpPr/>
          <p:nvPr/>
        </p:nvSpPr>
        <p:spPr>
          <a:xfrm>
            <a:off x="2957042" y="4356090"/>
            <a:ext cx="2037366" cy="1227397"/>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p>
        </p:txBody>
      </p:sp>
      <p:sp>
        <p:nvSpPr>
          <p:cNvPr id="27" name="TextBox 26">
            <a:extLst>
              <a:ext uri="{FF2B5EF4-FFF2-40B4-BE49-F238E27FC236}">
                <a16:creationId xmlns:a16="http://schemas.microsoft.com/office/drawing/2014/main" id="{CE1FEC34-D760-6A26-7A60-12DC5E29B01B}"/>
              </a:ext>
            </a:extLst>
          </p:cNvPr>
          <p:cNvSpPr txBox="1"/>
          <p:nvPr/>
        </p:nvSpPr>
        <p:spPr>
          <a:xfrm>
            <a:off x="3195409" y="4779506"/>
            <a:ext cx="1526329" cy="379335"/>
          </a:xfrm>
          <a:prstGeom prst="rect">
            <a:avLst/>
          </a:prstGeom>
          <a:noFill/>
        </p:spPr>
        <p:txBody>
          <a:bodyPr wrap="square" rtlCol="0" anchor="t">
            <a:spAutoFit/>
          </a:bodyPr>
          <a:lstStyle/>
          <a:p>
            <a:pPr algn="ctr">
              <a:buClr>
                <a:srgbClr val="FA3F05"/>
              </a:buClr>
              <a:buSzPct val="100000"/>
            </a:pPr>
            <a:r>
              <a:rPr lang="en-US" altLang="en-US" sz="1865" b="1">
                <a:solidFill>
                  <a:srgbClr val="FFFFFF"/>
                </a:solidFill>
                <a:latin typeface="Arial"/>
                <a:cs typeface="Arial"/>
              </a:rPr>
              <a:t>Service</a:t>
            </a:r>
          </a:p>
        </p:txBody>
      </p:sp>
      <p:pic>
        <p:nvPicPr>
          <p:cNvPr id="28" name="Picture 27" descr="A picture containing food&#10;&#10;Description automatically generated">
            <a:extLst>
              <a:ext uri="{FF2B5EF4-FFF2-40B4-BE49-F238E27FC236}">
                <a16:creationId xmlns:a16="http://schemas.microsoft.com/office/drawing/2014/main" id="{F8EC53DE-3541-1679-004A-2B891B64D9E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53149" y="4164765"/>
            <a:ext cx="1645082" cy="1578248"/>
          </a:xfrm>
          <a:prstGeom prst="rect">
            <a:avLst/>
          </a:prstGeom>
        </p:spPr>
      </p:pic>
      <p:pic>
        <p:nvPicPr>
          <p:cNvPr id="29" name="Picture 2" descr="A picture containing sky&#10;&#10;Description automatically generated">
            <a:extLst>
              <a:ext uri="{FF2B5EF4-FFF2-40B4-BE49-F238E27FC236}">
                <a16:creationId xmlns:a16="http://schemas.microsoft.com/office/drawing/2014/main" id="{A676CBC4-BFA5-0D9B-12DE-A4D3411C20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262" y="2845692"/>
            <a:ext cx="1906856" cy="35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69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7" grpId="0"/>
      <p:bldP spid="18" grpId="0"/>
      <p:bldP spid="19" grpId="0"/>
      <p:bldP spid="20" grpId="0"/>
      <p:bldP spid="21" grpId="0"/>
      <p:bldP spid="22" grpId="0"/>
      <p:bldP spid="25" grpId="0"/>
      <p:bldP spid="2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9C3B8-7F10-9B41-5F2B-EA084241D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C34DD-7D22-C9AB-9A71-1BA4FE35BF53}"/>
              </a:ext>
            </a:extLst>
          </p:cNvPr>
          <p:cNvSpPr>
            <a:spLocks noGrp="1"/>
          </p:cNvSpPr>
          <p:nvPr>
            <p:ph type="title"/>
          </p:nvPr>
        </p:nvSpPr>
        <p:spPr/>
        <p:txBody>
          <a:bodyPr/>
          <a:lstStyle/>
          <a:p>
            <a:r>
              <a:rPr lang="en-US" sz="2800">
                <a:latin typeface="Arial" panose="020B0604020202020204" pitchFamily="34" charset="0"/>
                <a:cs typeface="Arial" panose="020B0604020202020204" pitchFamily="34" charset="0"/>
              </a:rPr>
              <a:t>Work Categorization Questions	</a:t>
            </a:r>
            <a:endParaRPr lang="en-US"/>
          </a:p>
        </p:txBody>
      </p:sp>
      <p:sp>
        <p:nvSpPr>
          <p:cNvPr id="4" name="Text Placeholder 3">
            <a:extLst>
              <a:ext uri="{FF2B5EF4-FFF2-40B4-BE49-F238E27FC236}">
                <a16:creationId xmlns:a16="http://schemas.microsoft.com/office/drawing/2014/main" id="{FA94D1FD-40F0-344F-414C-D8C7E836E5AD}"/>
              </a:ext>
            </a:extLst>
          </p:cNvPr>
          <p:cNvSpPr>
            <a:spLocks noGrp="1"/>
          </p:cNvSpPr>
          <p:nvPr>
            <p:ph type="body" sz="quarter" idx="11"/>
          </p:nvPr>
        </p:nvSpPr>
        <p:spPr/>
        <p:txBody>
          <a:bodyPr/>
          <a:lstStyle/>
          <a:p>
            <a:endParaRPr lang="en-US"/>
          </a:p>
        </p:txBody>
      </p:sp>
      <p:sp>
        <p:nvSpPr>
          <p:cNvPr id="9" name="AutoShape 17">
            <a:extLst>
              <a:ext uri="{FF2B5EF4-FFF2-40B4-BE49-F238E27FC236}">
                <a16:creationId xmlns:a16="http://schemas.microsoft.com/office/drawing/2014/main" id="{CCA49EDA-8AC8-B4CF-AD2B-93745E2B1E63}"/>
              </a:ext>
            </a:extLst>
          </p:cNvPr>
          <p:cNvSpPr>
            <a:spLocks noChangeArrowheads="1"/>
          </p:cNvSpPr>
          <p:nvPr/>
        </p:nvSpPr>
        <p:spPr bwMode="auto">
          <a:xfrm flipH="1">
            <a:off x="6219058" y="5871875"/>
            <a:ext cx="5208926" cy="600649"/>
          </a:xfrm>
          <a:prstGeom prst="leftArrow">
            <a:avLst>
              <a:gd name="adj1" fmla="val 49167"/>
              <a:gd name="adj2" fmla="val 73431"/>
            </a:avLst>
          </a:prstGeom>
          <a:gradFill rotWithShape="1">
            <a:gsLst>
              <a:gs pos="0">
                <a:schemeClr val="accent1"/>
              </a:gs>
              <a:gs pos="100000">
                <a:schemeClr val="accent5"/>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Efficiency</a:t>
            </a:r>
          </a:p>
        </p:txBody>
      </p:sp>
      <p:sp>
        <p:nvSpPr>
          <p:cNvPr id="10" name="AutoShape 16">
            <a:extLst>
              <a:ext uri="{FF2B5EF4-FFF2-40B4-BE49-F238E27FC236}">
                <a16:creationId xmlns:a16="http://schemas.microsoft.com/office/drawing/2014/main" id="{49609A8E-2BC0-29E2-8A49-54B04FEBAF69}"/>
              </a:ext>
            </a:extLst>
          </p:cNvPr>
          <p:cNvSpPr>
            <a:spLocks noChangeArrowheads="1"/>
          </p:cNvSpPr>
          <p:nvPr/>
        </p:nvSpPr>
        <p:spPr bwMode="auto">
          <a:xfrm>
            <a:off x="865327" y="5871875"/>
            <a:ext cx="5353731" cy="600649"/>
          </a:xfrm>
          <a:prstGeom prst="leftArrow">
            <a:avLst>
              <a:gd name="adj1" fmla="val 49167"/>
              <a:gd name="adj2" fmla="val 80595"/>
            </a:avLst>
          </a:prstGeom>
          <a:gradFill rotWithShape="1">
            <a:gsLst>
              <a:gs pos="11000">
                <a:schemeClr val="tx2"/>
              </a:gs>
              <a:gs pos="100000">
                <a:schemeClr val="accent4"/>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Effectiveness</a:t>
            </a:r>
          </a:p>
        </p:txBody>
      </p:sp>
      <p:graphicFrame>
        <p:nvGraphicFramePr>
          <p:cNvPr id="11" name="Content Placeholder 6">
            <a:extLst>
              <a:ext uri="{FF2B5EF4-FFF2-40B4-BE49-F238E27FC236}">
                <a16:creationId xmlns:a16="http://schemas.microsoft.com/office/drawing/2014/main" id="{6EEA477D-E2B6-3B9F-7B0A-F9CACA87C703}"/>
              </a:ext>
            </a:extLst>
          </p:cNvPr>
          <p:cNvGraphicFramePr>
            <a:graphicFrameLocks/>
          </p:cNvGraphicFramePr>
          <p:nvPr/>
        </p:nvGraphicFramePr>
        <p:xfrm>
          <a:off x="764016" y="1242532"/>
          <a:ext cx="10767584" cy="5083836"/>
        </p:xfrm>
        <a:graphic>
          <a:graphicData uri="http://schemas.openxmlformats.org/drawingml/2006/table">
            <a:tbl>
              <a:tblPr firstRow="1" bandRow="1">
                <a:tableStyleId>{2D5ABB26-0587-4C30-8999-92F81FD0307C}</a:tableStyleId>
              </a:tblPr>
              <a:tblGrid>
                <a:gridCol w="2691896">
                  <a:extLst>
                    <a:ext uri="{9D8B030D-6E8A-4147-A177-3AD203B41FA5}">
                      <a16:colId xmlns:a16="http://schemas.microsoft.com/office/drawing/2014/main" val="511922802"/>
                    </a:ext>
                  </a:extLst>
                </a:gridCol>
                <a:gridCol w="2691896">
                  <a:extLst>
                    <a:ext uri="{9D8B030D-6E8A-4147-A177-3AD203B41FA5}">
                      <a16:colId xmlns:a16="http://schemas.microsoft.com/office/drawing/2014/main" val="3170144980"/>
                    </a:ext>
                  </a:extLst>
                </a:gridCol>
                <a:gridCol w="2691896">
                  <a:extLst>
                    <a:ext uri="{9D8B030D-6E8A-4147-A177-3AD203B41FA5}">
                      <a16:colId xmlns:a16="http://schemas.microsoft.com/office/drawing/2014/main" val="873097843"/>
                    </a:ext>
                  </a:extLst>
                </a:gridCol>
                <a:gridCol w="2691896">
                  <a:extLst>
                    <a:ext uri="{9D8B030D-6E8A-4147-A177-3AD203B41FA5}">
                      <a16:colId xmlns:a16="http://schemas.microsoft.com/office/drawing/2014/main" val="4099274057"/>
                    </a:ext>
                  </a:extLst>
                </a:gridCol>
              </a:tblGrid>
              <a:tr h="609036">
                <a:tc>
                  <a:txBody>
                    <a:bodyPr/>
                    <a:lstStyle/>
                    <a:p>
                      <a:pPr algn="ctr"/>
                      <a:r>
                        <a:rPr lang="en-US" sz="1600" b="1">
                          <a:solidFill>
                            <a:schemeClr val="tx2"/>
                          </a:solidFill>
                          <a:latin typeface="Arial" panose="020B0604020202020204" pitchFamily="34" charset="0"/>
                          <a:cs typeface="Arial" panose="020B0604020202020204" pitchFamily="34" charset="0"/>
                        </a:rPr>
                        <a:t>Competitive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5"/>
                          </a:solidFill>
                          <a:latin typeface="Arial" panose="020B0604020202020204" pitchFamily="34" charset="0"/>
                          <a:cs typeface="Arial" panose="020B0604020202020204" pitchFamily="34" charset="0"/>
                        </a:rPr>
                        <a:t>Competitive Enabling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6"/>
                          </a:solidFill>
                          <a:latin typeface="Arial" panose="020B0604020202020204" pitchFamily="34" charset="0"/>
                          <a:cs typeface="Arial" panose="020B0604020202020204" pitchFamily="34" charset="0"/>
                        </a:rPr>
                        <a:t>Necessary Activities</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accent1"/>
                          </a:solidFill>
                          <a:latin typeface="Arial" panose="020B0604020202020204" pitchFamily="34" charset="0"/>
                          <a:cs typeface="Arial" panose="020B0604020202020204" pitchFamily="34" charset="0"/>
                        </a:rPr>
                        <a:t>Compliance</a:t>
                      </a: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8375092"/>
                  </a:ext>
                </a:extLst>
              </a:tr>
              <a:tr h="4474348">
                <a:tc>
                  <a:txBody>
                    <a:bodyPr/>
                    <a:lstStyle/>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Does this work have a direct impact on gaining market share to make your strategy happen?​</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Does it directly impact your ANCHOR(s)? ​</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Will the activity directly create sustainable differentiation?​</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tx2"/>
                          </a:solidFill>
                          <a:effectLst/>
                          <a:latin typeface="Arial" panose="020B0604020202020204" pitchFamily="34" charset="0"/>
                          <a:ea typeface="+mn-ea"/>
                          <a:cs typeface="Arial" panose="020B0604020202020204" pitchFamily="34" charset="0"/>
                        </a:rPr>
                        <a:t>If we were forced to give up control of work, would this be the last thing we would give up? ​</a:t>
                      </a:r>
                    </a:p>
                    <a:p>
                      <a:endParaRPr lang="en-US" sz="1600">
                        <a:solidFill>
                          <a:schemeClr val="tx2"/>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Are the outputs of this work used by or consumed by a competitive work activity? ​</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Does it directly enable a competitive work activity?​</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5"/>
                          </a:solidFill>
                          <a:effectLst/>
                          <a:latin typeface="Arial" panose="020B0604020202020204" pitchFamily="34" charset="0"/>
                          <a:ea typeface="+mn-ea"/>
                          <a:cs typeface="Arial" panose="020B0604020202020204" pitchFamily="34" charset="0"/>
                        </a:rPr>
                        <a:t>Do we do this work because of our company’s values/ beliefs?</a:t>
                      </a:r>
                    </a:p>
                    <a:p>
                      <a:endParaRPr lang="en-US" sz="1600">
                        <a:solidFill>
                          <a:schemeClr val="accent5"/>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Is it essential to the business, but not to gaining market share?​</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Is it only a potential disadvantage? ​</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Could we afford to be at par with our competitors? ​</a:t>
                      </a:r>
                    </a:p>
                    <a:p>
                      <a:pPr rtl="0" fontAlgn="base"/>
                      <a:r>
                        <a:rPr lang="en-US" sz="1600" b="0" i="0" kern="1200">
                          <a:solidFill>
                            <a:schemeClr val="accent6"/>
                          </a:solidFill>
                          <a:effectLst/>
                          <a:latin typeface="Arial" panose="020B0604020202020204" pitchFamily="34" charset="0"/>
                          <a:ea typeface="+mn-ea"/>
                          <a:cs typeface="Arial" panose="020B0604020202020204" pitchFamily="34" charset="0"/>
                        </a:rPr>
                        <a:t>​</a:t>
                      </a:r>
                    </a:p>
                    <a:p>
                      <a:endParaRPr lang="en-US" sz="1600">
                        <a:solidFill>
                          <a:schemeClr val="accent6"/>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Do we do this because we don’t want to go to jail or get fined?​</a:t>
                      </a:r>
                    </a:p>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a:t>
                      </a:r>
                    </a:p>
                    <a:p>
                      <a:pPr rtl="0" fontAlgn="base"/>
                      <a:r>
                        <a:rPr lang="en-US" sz="1600" b="0" i="0" kern="1200">
                          <a:solidFill>
                            <a:schemeClr val="accent1"/>
                          </a:solidFill>
                          <a:effectLst/>
                          <a:latin typeface="Arial" panose="020B0604020202020204" pitchFamily="34" charset="0"/>
                          <a:ea typeface="+mn-ea"/>
                          <a:cs typeface="Arial" panose="020B0604020202020204" pitchFamily="34" charset="0"/>
                        </a:rPr>
                        <a:t>If allowed, would we stop doing this work? </a:t>
                      </a:r>
                    </a:p>
                    <a:p>
                      <a:endParaRPr lang="en-US" sz="1600">
                        <a:solidFill>
                          <a:schemeClr val="accent1"/>
                        </a:solidFill>
                        <a:latin typeface="Arial" panose="020B0604020202020204" pitchFamily="34" charset="0"/>
                        <a:cs typeface="Arial" panose="020B0604020202020204" pitchFamily="34" charset="0"/>
                      </a:endParaRPr>
                    </a:p>
                  </a:txBody>
                  <a:tcPr marL="121807" marR="121807" marT="60904" marB="609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5941079"/>
                  </a:ext>
                </a:extLst>
              </a:tr>
            </a:tbl>
          </a:graphicData>
        </a:graphic>
      </p:graphicFrame>
    </p:spTree>
    <p:extLst>
      <p:ext uri="{BB962C8B-B14F-4D97-AF65-F5344CB8AC3E}">
        <p14:creationId xmlns:p14="http://schemas.microsoft.com/office/powerpoint/2010/main" val="17818887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503E8-FDB1-72A3-90CF-7F9E1043C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7B30B-46B9-2C4B-0934-CB3B783B9A89}"/>
              </a:ext>
            </a:extLst>
          </p:cNvPr>
          <p:cNvSpPr>
            <a:spLocks noGrp="1"/>
          </p:cNvSpPr>
          <p:nvPr>
            <p:ph type="title"/>
          </p:nvPr>
        </p:nvSpPr>
        <p:spPr/>
        <p:txBody>
          <a:bodyPr/>
          <a:lstStyle/>
          <a:p>
            <a:r>
              <a:rPr lang="en-US" sz="2800"/>
              <a:t>Categorization of Work</a:t>
            </a:r>
            <a:endParaRPr lang="en-US"/>
          </a:p>
        </p:txBody>
      </p:sp>
      <p:sp>
        <p:nvSpPr>
          <p:cNvPr id="4" name="Text Placeholder 3">
            <a:extLst>
              <a:ext uri="{FF2B5EF4-FFF2-40B4-BE49-F238E27FC236}">
                <a16:creationId xmlns:a16="http://schemas.microsoft.com/office/drawing/2014/main" id="{E4877945-6DAB-89D9-8EBD-2301DB5196B7}"/>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5A4E6863-CAD8-BFAD-E940-A38D25C12C11}"/>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l" defTabSz="1218072" rtl="0" eaLnBrk="1" fontAlgn="auto" latinLnBrk="0" hangingPunct="1">
              <a:lnSpc>
                <a:spcPct val="100000"/>
              </a:lnSpc>
              <a:spcBef>
                <a:spcPts val="0"/>
              </a:spcBef>
              <a:spcAft>
                <a:spcPts val="799"/>
              </a:spcAft>
              <a:buClrTx/>
              <a:buSzTx/>
              <a:buFont typeface="Arial" panose="020B0604020202020204" pitchFamily="34" charset="0"/>
              <a:buNone/>
              <a:tabLst/>
              <a:defRPr/>
            </a:pP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Categorize the case study work activities in relation to ​the enterprise ANCHOR. ​</a:t>
            </a:r>
            <a:endPar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base" latinLnBrk="0" hangingPunct="1">
              <a:lnSpc>
                <a:spcPct val="90000"/>
              </a:lnSpc>
              <a:spcBef>
                <a:spcPts val="750"/>
              </a:spcBef>
              <a:spcAft>
                <a:spcPts val="0"/>
              </a:spcAft>
              <a:buClrTx/>
              <a:buSzTx/>
              <a:buFont typeface="+mj-lt"/>
              <a:buAutoNum type="arabicPeriod"/>
              <a:tabLst/>
              <a:defRPr/>
            </a:pP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In your groups, create sticky notes of work activities from the organization in your case study. Make sure to identify 3-5 key work activities that should be done moving forward in your organization that might not be today.​</a:t>
            </a:r>
          </a:p>
          <a:p>
            <a:pPr marL="514350" marR="0" lvl="1" indent="-171450" algn="l" defTabSz="685800" rtl="0" eaLnBrk="1" fontAlgn="base" latinLnBrk="0" hangingPunct="1">
              <a:lnSpc>
                <a:spcPct val="90000"/>
              </a:lnSpc>
              <a:spcBef>
                <a:spcPts val="375"/>
              </a:spcBef>
              <a:spcAft>
                <a:spcPts val="0"/>
              </a:spcAft>
              <a:buClrTx/>
              <a:buSzTx/>
              <a:buFont typeface="Wingdings" pitchFamily="2" charset="2"/>
              <a:buChar char="§"/>
              <a:tabLst/>
              <a:defRPr/>
            </a:pP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Start with a verb; e.g., Develop…, Create…, Execute…, Decide…​</a:t>
            </a:r>
          </a:p>
          <a:p>
            <a:pPr marL="171450" marR="0" lvl="0" indent="-171450" algn="l" defTabSz="685800" rtl="0" eaLnBrk="1" fontAlgn="base" latinLnBrk="0" hangingPunct="1">
              <a:lnSpc>
                <a:spcPct val="90000"/>
              </a:lnSpc>
              <a:spcBef>
                <a:spcPts val="750"/>
              </a:spcBef>
              <a:spcAft>
                <a:spcPts val="0"/>
              </a:spcAft>
              <a:buClrTx/>
              <a:buSzTx/>
              <a:buFont typeface="+mj-lt"/>
              <a:buAutoNum type="arabicPeriod" startAt="2"/>
              <a:tabLst/>
              <a:defRPr/>
            </a:pP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Look back to your enabling capabilities output and pull sticky notes for any new activities needed in the future.​</a:t>
            </a:r>
          </a:p>
          <a:p>
            <a:pPr marL="171450" marR="0" lvl="0" indent="-171450" algn="l" defTabSz="685800" rtl="0" eaLnBrk="1" fontAlgn="base" latinLnBrk="0" hangingPunct="1">
              <a:lnSpc>
                <a:spcPct val="90000"/>
              </a:lnSpc>
              <a:spcBef>
                <a:spcPts val="750"/>
              </a:spcBef>
              <a:spcAft>
                <a:spcPts val="0"/>
              </a:spcAft>
              <a:buClrTx/>
              <a:buSzTx/>
              <a:buFont typeface="+mj-lt"/>
              <a:buAutoNum type="arabicPeriod" startAt="2"/>
              <a:tabLst/>
              <a:defRPr/>
            </a:pP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Reproduce the four columns of the categorization grid on a flipchart​</a:t>
            </a:r>
          </a:p>
          <a:p>
            <a:pPr marL="171450" marR="0" lvl="0" indent="-171450" algn="l" defTabSz="685800" rtl="0" eaLnBrk="1" fontAlgn="base" latinLnBrk="0" hangingPunct="1">
              <a:lnSpc>
                <a:spcPct val="90000"/>
              </a:lnSpc>
              <a:spcBef>
                <a:spcPts val="750"/>
              </a:spcBef>
              <a:spcAft>
                <a:spcPts val="0"/>
              </a:spcAft>
              <a:buClrTx/>
              <a:buSzTx/>
              <a:buFont typeface="+mj-lt"/>
              <a:buAutoNum type="arabicPeriod" startAt="2"/>
              <a:tabLst/>
              <a:defRPr/>
            </a:pPr>
            <a:r>
              <a:rPr kumimoji="0" lang="en-US" sz="1599" b="1"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Using the enterprise ANCHOR</a:t>
            </a: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 categorize the activities as Competitive, Competitive Enabling, Necessary and Compliance.​</a:t>
            </a:r>
            <a:br>
              <a:rPr kumimoji="0" lang="en-US" sz="1599" b="0" i="0" u="none" strike="noStrike" kern="1200" cap="none" spc="0" normalizeH="0" baseline="0" noProof="0" dirty="0">
                <a:ln>
                  <a:noFill/>
                </a:ln>
                <a:solidFill>
                  <a:srgbClr val="4D4852"/>
                </a:solidFill>
                <a:effectLst/>
                <a:uLnTx/>
                <a:uFillTx/>
                <a:latin typeface="Arial" panose="020B0604020202020204" pitchFamily="34" charset="0"/>
                <a:ea typeface="+mn-ea"/>
                <a:cs typeface="+mn-cs"/>
              </a:rPr>
            </a:br>
            <a:r>
              <a:rPr kumimoji="0" lang="en-US" sz="1599" b="0" i="0" u="none" strike="noStrike" kern="1200" cap="none" spc="0" normalizeH="0" baseline="0" noProof="0" dirty="0">
                <a:ln>
                  <a:noFill/>
                </a:ln>
                <a:solidFill>
                  <a:srgbClr val="4D4852"/>
                </a:solidFill>
                <a:effectLst/>
                <a:uLnTx/>
                <a:uFillTx/>
                <a:latin typeface="Arial" panose="020B0604020202020204" pitchFamily="34" charset="0"/>
                <a:ea typeface="+mn-ea"/>
                <a:cs typeface="+mn-cs"/>
              </a:rPr>
              <a:t>​</a:t>
            </a:r>
          </a:p>
          <a:p>
            <a:pPr marL="0" marR="0" lvl="0" indent="0" algn="l" defTabSz="685800" rtl="0" eaLnBrk="1" fontAlgn="base" latinLnBrk="0" hangingPunct="1">
              <a:lnSpc>
                <a:spcPct val="90000"/>
              </a:lnSpc>
              <a:spcBef>
                <a:spcPts val="750"/>
              </a:spcBef>
              <a:spcAft>
                <a:spcPts val="0"/>
              </a:spcAft>
              <a:buClrTx/>
              <a:buSzTx/>
              <a:buFont typeface="Arial" panose="020B0604020202020204" pitchFamily="34" charset="0"/>
              <a:buNone/>
              <a:tabLst/>
              <a:defRPr/>
            </a:pPr>
            <a:r>
              <a:rPr kumimoji="0" lang="en-US" sz="1599" b="1"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NOTE - When support function activities of a company are represented, the categorization by column is commonly:</a:t>
            </a:r>
            <a:r>
              <a:rPr kumimoji="0" lang="en-US" sz="1599" b="0" i="0" u="none" strike="noStrike" kern="1200" cap="none" spc="0" normalizeH="0" baseline="0" noProof="0" dirty="0">
                <a:ln>
                  <a:noFill/>
                </a:ln>
                <a:solidFill>
                  <a:srgbClr val="06091A"/>
                </a:solidFill>
                <a:effectLst/>
                <a:uLnTx/>
                <a:uFillTx/>
                <a:latin typeface="Arial" panose="020B0604020202020204" pitchFamily="34" charset="0"/>
                <a:ea typeface="+mn-ea"/>
                <a:cs typeface="+mn-cs"/>
              </a:rPr>
              <a:t>​</a:t>
            </a:r>
          </a:p>
          <a:p>
            <a:pPr marL="171450" marR="0" lvl="0" indent="-171450" algn="l" defTabSz="685800" rtl="0"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en-US" sz="1599" b="0" i="0" u="none" strike="noStrike" kern="1200" cap="none" spc="0" normalizeH="0" baseline="0" noProof="0" dirty="0">
                <a:ln>
                  <a:noFill/>
                </a:ln>
                <a:solidFill>
                  <a:srgbClr val="3C59F3"/>
                </a:solidFill>
                <a:effectLst/>
                <a:uLnTx/>
                <a:uFillTx/>
                <a:latin typeface="Arial" panose="020B0604020202020204" pitchFamily="34" charset="0"/>
                <a:ea typeface="+mn-ea"/>
                <a:cs typeface="+mn-cs"/>
              </a:rPr>
              <a:t>5-10% - Competitive (Functions rarely have competitive work)​</a:t>
            </a:r>
          </a:p>
          <a:p>
            <a:pPr marL="171450" marR="0" lvl="0" indent="-171450" algn="l" defTabSz="685800" rtl="0"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en-US" sz="1599" b="0" i="0" u="none" strike="noStrike" kern="1200" cap="none" spc="0" normalizeH="0" baseline="0" noProof="0" dirty="0">
                <a:ln>
                  <a:noFill/>
                </a:ln>
                <a:solidFill>
                  <a:srgbClr val="9ACD32"/>
                </a:solidFill>
                <a:effectLst/>
                <a:uLnTx/>
                <a:uFillTx/>
                <a:latin typeface="Arial" panose="020B0604020202020204" pitchFamily="34" charset="0"/>
                <a:ea typeface="+mn-ea"/>
                <a:cs typeface="+mn-cs"/>
              </a:rPr>
              <a:t>10-20% - Enabling​</a:t>
            </a:r>
          </a:p>
          <a:p>
            <a:pPr marL="171450" marR="0" lvl="0" indent="-171450" algn="l" defTabSz="685800" rtl="0"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en-US" sz="1599" b="0" i="0" u="none" strike="noStrike" kern="1200" cap="none" spc="0" normalizeH="0" baseline="0" noProof="0" dirty="0">
                <a:ln>
                  <a:noFill/>
                </a:ln>
                <a:solidFill>
                  <a:srgbClr val="FF8C00"/>
                </a:solidFill>
                <a:effectLst/>
                <a:uLnTx/>
                <a:uFillTx/>
                <a:latin typeface="Arial" panose="020B0604020202020204" pitchFamily="34" charset="0"/>
                <a:ea typeface="+mn-ea"/>
                <a:cs typeface="+mn-cs"/>
              </a:rPr>
              <a:t>65-80% - Necessary​</a:t>
            </a:r>
          </a:p>
          <a:p>
            <a:pPr marL="171450" marR="0" lvl="0" indent="-171450" algn="l" defTabSz="685800" rtl="0"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en-US" sz="1599" b="0" i="0" u="none" strike="noStrike" kern="1200" cap="none" spc="0" normalizeH="0" baseline="0" noProof="0" dirty="0">
                <a:ln>
                  <a:noFill/>
                </a:ln>
                <a:solidFill>
                  <a:srgbClr val="FF69B3"/>
                </a:solidFill>
                <a:effectLst/>
                <a:uLnTx/>
                <a:uFillTx/>
                <a:latin typeface="Arial" panose="020B0604020202020204" pitchFamily="34" charset="0"/>
                <a:ea typeface="+mn-ea"/>
                <a:cs typeface="+mn-cs"/>
              </a:rPr>
              <a:t>0-5% - Compliance​</a:t>
            </a:r>
            <a:endParaRPr kumimoji="0" lang="en-US" sz="1800" b="1" i="0" u="none" strike="noStrike" kern="1200" cap="none" spc="0" normalizeH="0" baseline="0" noProof="0" dirty="0">
              <a:ln>
                <a:noFill/>
              </a:ln>
              <a:solidFill>
                <a:srgbClr val="06091A"/>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03192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4282-8DCA-F1E4-C9A9-DA6961313DEB}"/>
              </a:ext>
            </a:extLst>
          </p:cNvPr>
          <p:cNvSpPr>
            <a:spLocks noGrp="1"/>
          </p:cNvSpPr>
          <p:nvPr>
            <p:ph type="title"/>
          </p:nvPr>
        </p:nvSpPr>
        <p:spPr/>
        <p:txBody>
          <a:bodyPr/>
          <a:lstStyle/>
          <a:p>
            <a:r>
              <a:rPr lang="en-US" dirty="0">
                <a:solidFill>
                  <a:srgbClr val="192957"/>
                </a:solidFill>
              </a:rPr>
              <a:t>Categorization of Work</a:t>
            </a:r>
            <a:r>
              <a:rPr lang="en-US" dirty="0">
                <a:solidFill>
                  <a:srgbClr val="000000"/>
                </a:solidFill>
              </a:rPr>
              <a:t>​</a:t>
            </a:r>
            <a:endParaRPr lang="en-US" dirty="0"/>
          </a:p>
        </p:txBody>
      </p:sp>
      <p:sp>
        <p:nvSpPr>
          <p:cNvPr id="5" name="Text Placeholder 3">
            <a:extLst>
              <a:ext uri="{FF2B5EF4-FFF2-40B4-BE49-F238E27FC236}">
                <a16:creationId xmlns:a16="http://schemas.microsoft.com/office/drawing/2014/main" id="{46913281-F48E-6948-DE18-3C067A85ECC6}"/>
              </a:ext>
            </a:extLst>
          </p:cNvPr>
          <p:cNvSpPr txBox="1">
            <a:spLocks/>
          </p:cNvSpPr>
          <p:nvPr/>
        </p:nvSpPr>
        <p:spPr>
          <a:xfrm>
            <a:off x="814620" y="943208"/>
            <a:ext cx="10830080" cy="5372371"/>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10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1218072" rtl="0" eaLnBrk="1" fontAlgn="auto" latinLnBrk="0" hangingPunct="1">
              <a:lnSpc>
                <a:spcPct val="90000"/>
              </a:lnSpc>
              <a:spcBef>
                <a:spcPts val="750"/>
              </a:spcBef>
              <a:spcAft>
                <a:spcPts val="799"/>
              </a:spcAft>
              <a:buClrTx/>
              <a:buSzTx/>
              <a:buFont typeface="Arial" panose="020B0604020202020204" pitchFamily="34" charset="0"/>
              <a:buNone/>
              <a:tabLst/>
              <a:defRPr/>
            </a:pPr>
            <a:r>
              <a:rPr kumimoji="0" lang="en-US" sz="1865" b="1" i="0" u="none" strike="noStrike" kern="1200" cap="none" spc="0" normalizeH="0" baseline="0" noProof="0" dirty="0">
                <a:ln>
                  <a:noFill/>
                </a:ln>
                <a:solidFill>
                  <a:srgbClr val="06091A"/>
                </a:solidFill>
                <a:effectLst/>
                <a:uLnTx/>
                <a:uFillTx/>
                <a:latin typeface="Arial" panose="020B0604020202020204" pitchFamily="34" charset="0"/>
                <a:ea typeface="+mn-ea"/>
                <a:cs typeface="Arial" panose="020B0604020202020204" pitchFamily="34" charset="0"/>
              </a:rPr>
              <a:t>HR Work Activities Example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465" b="0" i="0" u="none" strike="noStrike" kern="1200" cap="none" spc="0" normalizeH="0" baseline="0" noProof="0" dirty="0">
              <a:ln>
                <a:noFill/>
              </a:ln>
              <a:solidFill>
                <a:srgbClr val="06091A"/>
              </a:solidFill>
              <a:effectLst/>
              <a:uLnTx/>
              <a:uFillTx/>
              <a:latin typeface="Arial" panose="020B0604020202020204" pitchFamily="34" charset="0"/>
              <a:ea typeface="+mn-ea"/>
              <a:cs typeface="+mn-cs"/>
            </a:endParaRPr>
          </a:p>
        </p:txBody>
      </p:sp>
      <p:grpSp>
        <p:nvGrpSpPr>
          <p:cNvPr id="6" name="Group 5">
            <a:extLst>
              <a:ext uri="{FF2B5EF4-FFF2-40B4-BE49-F238E27FC236}">
                <a16:creationId xmlns:a16="http://schemas.microsoft.com/office/drawing/2014/main" id="{03142ED1-09E9-A82D-445D-14A97D66307D}"/>
              </a:ext>
            </a:extLst>
          </p:cNvPr>
          <p:cNvGrpSpPr/>
          <p:nvPr/>
        </p:nvGrpSpPr>
        <p:grpSpPr>
          <a:xfrm>
            <a:off x="814499" y="1538940"/>
            <a:ext cx="10830752" cy="4929337"/>
            <a:chOff x="607206" y="1152892"/>
            <a:chExt cx="7993419" cy="3700426"/>
          </a:xfrm>
        </p:grpSpPr>
        <p:sp>
          <p:nvSpPr>
            <p:cNvPr id="7" name="TextBox 6">
              <a:extLst>
                <a:ext uri="{FF2B5EF4-FFF2-40B4-BE49-F238E27FC236}">
                  <a16:creationId xmlns:a16="http://schemas.microsoft.com/office/drawing/2014/main" id="{34B6DF2C-F54E-66C4-81DC-D20D06FB21F7}"/>
                </a:ext>
              </a:extLst>
            </p:cNvPr>
            <p:cNvSpPr txBox="1"/>
            <p:nvPr/>
          </p:nvSpPr>
          <p:spPr>
            <a:xfrm>
              <a:off x="607206" y="1159696"/>
              <a:ext cx="2585826" cy="2069837"/>
            </a:xfrm>
            <a:prstGeom prst="rect">
              <a:avLst/>
            </a:prstGeom>
            <a:solidFill>
              <a:schemeClr val="bg1"/>
            </a:solidFill>
            <a:ln>
              <a:noFill/>
            </a:ln>
          </p:spPr>
          <p:txBody>
            <a:bodyPr wrap="square">
              <a:sp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1"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List 1</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Organizational effectiveness and design</a:t>
              </a:r>
              <a:endPar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Monitor employee experience</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Perform annual workforce planning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Gather workforce intelligence</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Provide HRIS analysis and reporting</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employee data security</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employee transfers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relocation and promotions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separations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Provide strategic HR perspective to business leaders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p:txBody>
        </p:sp>
        <p:sp>
          <p:nvSpPr>
            <p:cNvPr id="8" name="TextBox 7">
              <a:extLst>
                <a:ext uri="{FF2B5EF4-FFF2-40B4-BE49-F238E27FC236}">
                  <a16:creationId xmlns:a16="http://schemas.microsoft.com/office/drawing/2014/main" id="{D6F4F514-D524-0D1E-86A2-5C10DFE58DC7}"/>
                </a:ext>
              </a:extLst>
            </p:cNvPr>
            <p:cNvSpPr txBox="1"/>
            <p:nvPr/>
          </p:nvSpPr>
          <p:spPr>
            <a:xfrm>
              <a:off x="3306016" y="1159696"/>
              <a:ext cx="2585826" cy="2069837"/>
            </a:xfrm>
            <a:prstGeom prst="rect">
              <a:avLst/>
            </a:prstGeom>
            <a:solidFill>
              <a:schemeClr val="bg1"/>
            </a:solidFill>
            <a:ln>
              <a:noFill/>
            </a:ln>
          </p:spPr>
          <p:txBody>
            <a:bodyPr wrap="square">
              <a:sp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1"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List 2</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Develop recruitment and sourcing strategy</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Create job requirements and posting</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Source candidates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Screen, interview, and select candidates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Prepare job offers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Perform pre-employment background checks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Document new hire data and onboard</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Help the business with performance issues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rPr>
                <a:t>Perform exit interviews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32" b="0" i="0" u="none" strike="noStrike" kern="0" cap="none" spc="0" normalizeH="0" baseline="0" noProof="0" dirty="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p:txBody>
        </p:sp>
        <p:sp>
          <p:nvSpPr>
            <p:cNvPr id="9" name="TextBox 8">
              <a:extLst>
                <a:ext uri="{FF2B5EF4-FFF2-40B4-BE49-F238E27FC236}">
                  <a16:creationId xmlns:a16="http://schemas.microsoft.com/office/drawing/2014/main" id="{6B88E257-D40F-A27B-EA80-8DD7D2878328}"/>
                </a:ext>
              </a:extLst>
            </p:cNvPr>
            <p:cNvSpPr txBox="1"/>
            <p:nvPr/>
          </p:nvSpPr>
          <p:spPr>
            <a:xfrm>
              <a:off x="4307466" y="3038070"/>
              <a:ext cx="3762196" cy="1608177"/>
            </a:xfrm>
            <a:prstGeom prst="rect">
              <a:avLst/>
            </a:prstGeom>
            <a:solidFill>
              <a:schemeClr val="bg1"/>
            </a:solidFill>
            <a:ln>
              <a:noFill/>
            </a:ln>
          </p:spPr>
          <p:txBody>
            <a:bodyPr wrap="square">
              <a:sp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1"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List 5</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Perform new hire orientation</a:t>
              </a:r>
              <a:endPar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a:t>
              </a:r>
              <a:r>
                <a:rPr kumimoji="0" lang="en-GB" sz="1332" b="0" i="0" u="none" strike="noStrike" kern="0" cap="none" spc="0" normalizeH="0" baseline="0" noProof="0" err="1">
                  <a:ln>
                    <a:noFill/>
                  </a:ln>
                  <a:solidFill>
                    <a:srgbClr val="06091A"/>
                  </a:solidFill>
                  <a:effectLst/>
                  <a:uLnTx/>
                  <a:uFillTx/>
                  <a:latin typeface="Arial" panose="020B0604020202020204" pitchFamily="34" charset="0"/>
                  <a:ea typeface="Verdana" pitchFamily="34" charset="0"/>
                  <a:cs typeface="Arial" panose="020B0604020202020204" pitchFamily="34" charset="0"/>
                </a:rPr>
                <a:t>labor</a:t>
              </a: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 relations strategy</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Perform </a:t>
              </a:r>
              <a:r>
                <a:rPr kumimoji="0" lang="en-GB" sz="1332" b="0" i="0" u="none" strike="noStrike" kern="0" cap="none" spc="0" normalizeH="0" baseline="0" noProof="0" err="1">
                  <a:ln>
                    <a:noFill/>
                  </a:ln>
                  <a:solidFill>
                    <a:srgbClr val="06091A"/>
                  </a:solidFill>
                  <a:effectLst/>
                  <a:uLnTx/>
                  <a:uFillTx/>
                  <a:latin typeface="Arial" panose="020B0604020202020204" pitchFamily="34" charset="0"/>
                  <a:ea typeface="Verdana" pitchFamily="34" charset="0"/>
                  <a:cs typeface="Arial" panose="020B0604020202020204" pitchFamily="34" charset="0"/>
                </a:rPr>
                <a:t>labor</a:t>
              </a: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 relations customer service</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Develop compensation strategy</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salary review process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incentives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Develop benefits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Deliver compensation and benefits customer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contract workers – vendor sourcing and contracts</a:t>
              </a:r>
            </a:p>
          </p:txBody>
        </p:sp>
        <p:sp>
          <p:nvSpPr>
            <p:cNvPr id="10" name="TextBox 9">
              <a:extLst>
                <a:ext uri="{FF2B5EF4-FFF2-40B4-BE49-F238E27FC236}">
                  <a16:creationId xmlns:a16="http://schemas.microsoft.com/office/drawing/2014/main" id="{BEFE6923-B483-A139-3657-437F858CD0CA}"/>
                </a:ext>
              </a:extLst>
            </p:cNvPr>
            <p:cNvSpPr txBox="1"/>
            <p:nvPr/>
          </p:nvSpPr>
          <p:spPr>
            <a:xfrm>
              <a:off x="1154620" y="3091253"/>
              <a:ext cx="2923861" cy="1762065"/>
            </a:xfrm>
            <a:prstGeom prst="rect">
              <a:avLst/>
            </a:prstGeom>
            <a:solidFill>
              <a:schemeClr val="bg1"/>
            </a:solidFill>
            <a:ln>
              <a:noFill/>
            </a:ln>
          </p:spPr>
          <p:txBody>
            <a:bodyPr wrap="square">
              <a:sp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1"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List 4</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Identify or design learning solutions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Deliver learning</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Assess and measure learning costs and impact</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Establish individual development plans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Define executive coaching strategies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succession planning and talent reviews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Provide career management and advice</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Process payroll tax</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Manage benefit plans</a:t>
              </a:r>
            </a:p>
            <a:p>
              <a:pPr marL="0" marR="0" lvl="0" indent="0" algn="l" defTabSz="1218072" rtl="0" eaLnBrk="1" fontAlgn="auto" latinLnBrk="0" hangingPunct="1">
                <a:lnSpc>
                  <a:spcPct val="100000"/>
                </a:lnSpc>
                <a:spcBef>
                  <a:spcPts val="0"/>
                </a:spcBef>
                <a:spcAft>
                  <a:spcPts val="0"/>
                </a:spcAft>
                <a:buClrTx/>
                <a:buSzTx/>
                <a:buFontTx/>
                <a:buNone/>
                <a:tabLst/>
                <a:defRPr/>
              </a:pPr>
              <a:endPar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p:txBody>
        </p:sp>
        <p:sp>
          <p:nvSpPr>
            <p:cNvPr id="11" name="TextBox 10">
              <a:extLst>
                <a:ext uri="{FF2B5EF4-FFF2-40B4-BE49-F238E27FC236}">
                  <a16:creationId xmlns:a16="http://schemas.microsoft.com/office/drawing/2014/main" id="{347B9317-DC19-9F4C-C82C-EBBD855CD930}"/>
                </a:ext>
              </a:extLst>
            </p:cNvPr>
            <p:cNvSpPr txBox="1"/>
            <p:nvPr/>
          </p:nvSpPr>
          <p:spPr>
            <a:xfrm>
              <a:off x="6014799" y="1152892"/>
              <a:ext cx="2585826" cy="2223723"/>
            </a:xfrm>
            <a:prstGeom prst="rect">
              <a:avLst/>
            </a:prstGeom>
            <a:solidFill>
              <a:schemeClr val="bg1"/>
            </a:solidFill>
            <a:ln>
              <a:noFill/>
            </a:ln>
          </p:spPr>
          <p:txBody>
            <a:bodyPr wrap="square">
              <a:spAutoFit/>
            </a:bodyPr>
            <a:lstStyle/>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1"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List 3</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Define talent development strategy</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Identify or design learning solutions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Deliver learning</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Track and evaluate learning costs</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Assess and measure learning impact</a:t>
              </a:r>
            </a:p>
            <a:p>
              <a:pPr marL="0" marR="0" lvl="0" indent="0" algn="l" defTabSz="1218072"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Establish individual development plans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Change employee work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Develop and execute DE&amp;I plans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Maintain payroll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rPr>
                <a:t>Process garnishments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32" b="0" i="0" u="none" strike="noStrike" kern="0" cap="none" spc="0" normalizeH="0" baseline="0" noProof="0">
                <a:ln>
                  <a:noFill/>
                </a:ln>
                <a:solidFill>
                  <a:srgbClr val="06091A"/>
                </a:solidFill>
                <a:effectLst/>
                <a:uLnTx/>
                <a:uFillTx/>
                <a:latin typeface="Arial" panose="020B0604020202020204" pitchFamily="34" charset="0"/>
                <a:ea typeface="Verdana" pitchFamily="34" charset="0"/>
                <a:cs typeface="Arial" panose="020B0604020202020204" pitchFamily="34" charset="0"/>
              </a:endParaRPr>
            </a:p>
          </p:txBody>
        </p:sp>
      </p:grpSp>
    </p:spTree>
    <p:extLst>
      <p:ext uri="{BB962C8B-B14F-4D97-AF65-F5344CB8AC3E}">
        <p14:creationId xmlns:p14="http://schemas.microsoft.com/office/powerpoint/2010/main" val="6759282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BE9C-13BE-086C-4BF7-F3281FDD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83CC8-B801-91C6-9297-40B217A49D01}"/>
              </a:ext>
            </a:extLst>
          </p:cNvPr>
          <p:cNvSpPr>
            <a:spLocks noGrp="1"/>
          </p:cNvSpPr>
          <p:nvPr>
            <p:ph type="title"/>
          </p:nvPr>
        </p:nvSpPr>
        <p:spPr/>
        <p:txBody>
          <a:bodyPr/>
          <a:lstStyle/>
          <a:p>
            <a:r>
              <a:rPr lang="en-US" sz="2800" b="0"/>
              <a:t>Placement of Work</a:t>
            </a:r>
            <a:endParaRPr lang="en-US"/>
          </a:p>
        </p:txBody>
      </p:sp>
      <p:sp>
        <p:nvSpPr>
          <p:cNvPr id="4" name="Text Placeholder 3">
            <a:extLst>
              <a:ext uri="{FF2B5EF4-FFF2-40B4-BE49-F238E27FC236}">
                <a16:creationId xmlns:a16="http://schemas.microsoft.com/office/drawing/2014/main" id="{3165E360-2EE4-5A5E-DBCE-5B6BE0BD1461}"/>
              </a:ext>
            </a:extLst>
          </p:cNvPr>
          <p:cNvSpPr>
            <a:spLocks noGrp="1"/>
          </p:cNvSpPr>
          <p:nvPr>
            <p:ph type="body" sz="quarter" idx="11"/>
          </p:nvPr>
        </p:nvSpPr>
        <p:spPr/>
        <p:txBody>
          <a:bodyPr/>
          <a:lstStyle/>
          <a:p>
            <a:r>
              <a:rPr lang="en-US"/>
              <a:t>Definition</a:t>
            </a:r>
          </a:p>
        </p:txBody>
      </p:sp>
      <p:sp>
        <p:nvSpPr>
          <p:cNvPr id="5" name="TextBox 4">
            <a:extLst>
              <a:ext uri="{FF2B5EF4-FFF2-40B4-BE49-F238E27FC236}">
                <a16:creationId xmlns:a16="http://schemas.microsoft.com/office/drawing/2014/main" id="{48EA6B01-F839-3D48-4B3E-3C2C4A711239}"/>
              </a:ext>
            </a:extLst>
          </p:cNvPr>
          <p:cNvSpPr txBox="1"/>
          <p:nvPr/>
        </p:nvSpPr>
        <p:spPr>
          <a:xfrm>
            <a:off x="430100" y="1308059"/>
            <a:ext cx="3167122" cy="584519"/>
          </a:xfrm>
          <a:prstGeom prst="rect">
            <a:avLst/>
          </a:prstGeom>
          <a:noFill/>
        </p:spPr>
        <p:txBody>
          <a:bodyPr wrap="square" rtlCol="0" anchor="t">
            <a:spAutoFit/>
          </a:bodyPr>
          <a:lstStyle/>
          <a:p>
            <a:pPr algn="ctr"/>
            <a:r>
              <a:rPr lang="en-US" sz="1599" b="1">
                <a:solidFill>
                  <a:schemeClr val="tx2"/>
                </a:solidFill>
                <a:latin typeface="Arial"/>
                <a:ea typeface="MS PGothic"/>
                <a:cs typeface="Arial"/>
              </a:rPr>
              <a:t>UNIQUE – </a:t>
            </a:r>
            <a:r>
              <a:rPr lang="en-US" sz="1599">
                <a:solidFill>
                  <a:schemeClr val="tx2"/>
                </a:solidFill>
                <a:latin typeface="Arial"/>
                <a:ea typeface="MS PGothic"/>
                <a:cs typeface="Arial"/>
              </a:rPr>
              <a:t>Work done in many places in different ways.</a:t>
            </a:r>
            <a:endParaRPr lang="en-US" sz="1599">
              <a:solidFill>
                <a:schemeClr val="tx2"/>
              </a:solidFill>
              <a:latin typeface="Arial"/>
              <a:ea typeface="MS PGothic" charset="0"/>
              <a:cs typeface="Arial"/>
            </a:endParaRPr>
          </a:p>
        </p:txBody>
      </p:sp>
      <p:sp>
        <p:nvSpPr>
          <p:cNvPr id="6" name="TextBox 5">
            <a:extLst>
              <a:ext uri="{FF2B5EF4-FFF2-40B4-BE49-F238E27FC236}">
                <a16:creationId xmlns:a16="http://schemas.microsoft.com/office/drawing/2014/main" id="{5EB9051E-91B9-E275-52A0-653C25E541B6}"/>
              </a:ext>
            </a:extLst>
          </p:cNvPr>
          <p:cNvSpPr txBox="1"/>
          <p:nvPr/>
        </p:nvSpPr>
        <p:spPr>
          <a:xfrm>
            <a:off x="266836" y="5883977"/>
            <a:ext cx="11637886" cy="313804"/>
          </a:xfrm>
          <a:prstGeom prst="rect">
            <a:avLst/>
          </a:prstGeom>
          <a:noFill/>
        </p:spPr>
        <p:txBody>
          <a:bodyPr wrap="square" rtlCol="0" anchor="t">
            <a:spAutoFit/>
          </a:bodyPr>
          <a:lstStyle/>
          <a:p>
            <a:pPr algn="ctr">
              <a:lnSpc>
                <a:spcPct val="90000"/>
              </a:lnSpc>
              <a:spcAft>
                <a:spcPct val="35000"/>
              </a:spcAft>
              <a:buClr>
                <a:srgbClr val="9C5EBE"/>
              </a:buClr>
            </a:pPr>
            <a:r>
              <a:rPr lang="en-US" sz="1599" b="1">
                <a:solidFill>
                  <a:schemeClr val="accent6"/>
                </a:solidFill>
                <a:latin typeface="Arial"/>
                <a:ea typeface="MS PGothic"/>
                <a:cs typeface="Arial"/>
              </a:rPr>
              <a:t>SHARED – </a:t>
            </a:r>
            <a:r>
              <a:rPr lang="en-US" sz="1599">
                <a:solidFill>
                  <a:schemeClr val="accent6"/>
                </a:solidFill>
                <a:latin typeface="Arial"/>
                <a:ea typeface="MS PGothic"/>
                <a:cs typeface="Arial"/>
              </a:rPr>
              <a:t>Work done in one team or group in the same way. (Essentially, someone does the work for everyone else.)</a:t>
            </a:r>
          </a:p>
        </p:txBody>
      </p:sp>
      <p:grpSp>
        <p:nvGrpSpPr>
          <p:cNvPr id="7" name="Group 6">
            <a:extLst>
              <a:ext uri="{FF2B5EF4-FFF2-40B4-BE49-F238E27FC236}">
                <a16:creationId xmlns:a16="http://schemas.microsoft.com/office/drawing/2014/main" id="{C4E42E5D-B7C6-38FC-FEBA-730729C264A6}"/>
              </a:ext>
            </a:extLst>
          </p:cNvPr>
          <p:cNvGrpSpPr/>
          <p:nvPr/>
        </p:nvGrpSpPr>
        <p:grpSpPr>
          <a:xfrm>
            <a:off x="1427567" y="1093513"/>
            <a:ext cx="9490820" cy="4736413"/>
            <a:chOff x="1180481" y="1963271"/>
            <a:chExt cx="7124706" cy="3555599"/>
          </a:xfrm>
        </p:grpSpPr>
        <p:sp>
          <p:nvSpPr>
            <p:cNvPr id="8" name="Delay 5">
              <a:extLst>
                <a:ext uri="{FF2B5EF4-FFF2-40B4-BE49-F238E27FC236}">
                  <a16:creationId xmlns:a16="http://schemas.microsoft.com/office/drawing/2014/main" id="{CA7BA455-7439-A9F6-6AB6-C9B5491DED8F}"/>
                </a:ext>
              </a:extLst>
            </p:cNvPr>
            <p:cNvSpPr/>
            <p:nvPr/>
          </p:nvSpPr>
          <p:spPr>
            <a:xfrm rot="16200000">
              <a:off x="2965035" y="178717"/>
              <a:ext cx="3555598" cy="7124706"/>
            </a:xfrm>
            <a:custGeom>
              <a:avLst/>
              <a:gdLst>
                <a:gd name="connsiteX0" fmla="*/ 0 w 5059014"/>
                <a:gd name="connsiteY0" fmla="*/ 0 h 7124699"/>
                <a:gd name="connsiteX1" fmla="*/ 2529507 w 5059014"/>
                <a:gd name="connsiteY1" fmla="*/ 0 h 7124699"/>
                <a:gd name="connsiteX2" fmla="*/ 5059014 w 5059014"/>
                <a:gd name="connsiteY2" fmla="*/ 3562350 h 7124699"/>
                <a:gd name="connsiteX3" fmla="*/ 2529507 w 5059014"/>
                <a:gd name="connsiteY3" fmla="*/ 7124700 h 7124699"/>
                <a:gd name="connsiteX4" fmla="*/ 0 w 5059014"/>
                <a:gd name="connsiteY4" fmla="*/ 7124699 h 7124699"/>
                <a:gd name="connsiteX5" fmla="*/ 0 w 5059014"/>
                <a:gd name="connsiteY5" fmla="*/ 0 h 7124699"/>
                <a:gd name="connsiteX0" fmla="*/ 1 w 5059015"/>
                <a:gd name="connsiteY0" fmla="*/ 0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1 w 5059015"/>
                <a:gd name="connsiteY6" fmla="*/ 0 h 7124700"/>
                <a:gd name="connsiteX0" fmla="*/ 2512380 w 5059015"/>
                <a:gd name="connsiteY0" fmla="*/ 17759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2512380 w 5059015"/>
                <a:gd name="connsiteY6" fmla="*/ 17759 h 7124700"/>
                <a:gd name="connsiteX0" fmla="*/ 68646 w 2615281"/>
                <a:gd name="connsiteY0" fmla="*/ 17759 h 7151336"/>
                <a:gd name="connsiteX1" fmla="*/ 85774 w 2615281"/>
                <a:gd name="connsiteY1" fmla="*/ 0 h 7151336"/>
                <a:gd name="connsiteX2" fmla="*/ 2615281 w 2615281"/>
                <a:gd name="connsiteY2" fmla="*/ 3562350 h 7151336"/>
                <a:gd name="connsiteX3" fmla="*/ 85774 w 2615281"/>
                <a:gd name="connsiteY3" fmla="*/ 7124700 h 7151336"/>
                <a:gd name="connsiteX4" fmla="*/ 77525 w 2615281"/>
                <a:gd name="connsiteY4" fmla="*/ 7151336 h 7151336"/>
                <a:gd name="connsiteX5" fmla="*/ 0 w 2615281"/>
                <a:gd name="connsiteY5" fmla="*/ 3015304 h 7151336"/>
                <a:gd name="connsiteX6" fmla="*/ 68646 w 2615281"/>
                <a:gd name="connsiteY6" fmla="*/ 17759 h 7151336"/>
                <a:gd name="connsiteX0" fmla="*/ 68646 w 2615281"/>
                <a:gd name="connsiteY0" fmla="*/ 17759 h 7124706"/>
                <a:gd name="connsiteX1" fmla="*/ 85774 w 2615281"/>
                <a:gd name="connsiteY1" fmla="*/ 0 h 7124706"/>
                <a:gd name="connsiteX2" fmla="*/ 2615281 w 2615281"/>
                <a:gd name="connsiteY2" fmla="*/ 3562350 h 7124706"/>
                <a:gd name="connsiteX3" fmla="*/ 85774 w 2615281"/>
                <a:gd name="connsiteY3" fmla="*/ 7124700 h 7124706"/>
                <a:gd name="connsiteX4" fmla="*/ 68650 w 2615281"/>
                <a:gd name="connsiteY4" fmla="*/ 7124706 h 7124706"/>
                <a:gd name="connsiteX5" fmla="*/ 0 w 2615281"/>
                <a:gd name="connsiteY5" fmla="*/ 3015304 h 7124706"/>
                <a:gd name="connsiteX6" fmla="*/ 68646 w 2615281"/>
                <a:gd name="connsiteY6" fmla="*/ 17759 h 7124706"/>
                <a:gd name="connsiteX0" fmla="*/ 434 w 2547069"/>
                <a:gd name="connsiteY0" fmla="*/ 17759 h 7124706"/>
                <a:gd name="connsiteX1" fmla="*/ 17562 w 2547069"/>
                <a:gd name="connsiteY1" fmla="*/ 0 h 7124706"/>
                <a:gd name="connsiteX2" fmla="*/ 2547069 w 2547069"/>
                <a:gd name="connsiteY2" fmla="*/ 3562350 h 7124706"/>
                <a:gd name="connsiteX3" fmla="*/ 17562 w 2547069"/>
                <a:gd name="connsiteY3" fmla="*/ 7124700 h 7124706"/>
                <a:gd name="connsiteX4" fmla="*/ 438 w 2547069"/>
                <a:gd name="connsiteY4" fmla="*/ 7124706 h 7124706"/>
                <a:gd name="connsiteX5" fmla="*/ 2809 w 2547069"/>
                <a:gd name="connsiteY5" fmla="*/ 3024181 h 7124706"/>
                <a:gd name="connsiteX6" fmla="*/ 434 w 2547069"/>
                <a:gd name="connsiteY6" fmla="*/ 17759 h 712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7069" h="7124706">
                  <a:moveTo>
                    <a:pt x="434" y="17759"/>
                  </a:moveTo>
                  <a:lnTo>
                    <a:pt x="17562" y="0"/>
                  </a:lnTo>
                  <a:cubicBezTo>
                    <a:pt x="1414570" y="0"/>
                    <a:pt x="2547069" y="1594918"/>
                    <a:pt x="2547069" y="3562350"/>
                  </a:cubicBezTo>
                  <a:cubicBezTo>
                    <a:pt x="2547069" y="5529782"/>
                    <a:pt x="1414570" y="7124700"/>
                    <a:pt x="17562" y="7124700"/>
                  </a:cubicBezTo>
                  <a:lnTo>
                    <a:pt x="438" y="7124706"/>
                  </a:lnTo>
                  <a:cubicBezTo>
                    <a:pt x="-1730" y="5568475"/>
                    <a:pt x="4977" y="4580412"/>
                    <a:pt x="2809" y="3024181"/>
                  </a:cubicBezTo>
                  <a:cubicBezTo>
                    <a:pt x="2017" y="2022040"/>
                    <a:pt x="1226" y="1019900"/>
                    <a:pt x="434" y="17759"/>
                  </a:cubicBezTo>
                  <a:close/>
                </a:path>
              </a:pathLst>
            </a:cu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latin typeface="Arial" panose="020B0604020202020204" pitchFamily="34" charset="0"/>
              </a:endParaRPr>
            </a:p>
          </p:txBody>
        </p:sp>
        <p:sp>
          <p:nvSpPr>
            <p:cNvPr id="9" name="Delay 5">
              <a:extLst>
                <a:ext uri="{FF2B5EF4-FFF2-40B4-BE49-F238E27FC236}">
                  <a16:creationId xmlns:a16="http://schemas.microsoft.com/office/drawing/2014/main" id="{D4F3CE30-EBFC-83C0-90B0-E64F35A8362E}"/>
                </a:ext>
              </a:extLst>
            </p:cNvPr>
            <p:cNvSpPr/>
            <p:nvPr/>
          </p:nvSpPr>
          <p:spPr>
            <a:xfrm rot="16200000">
              <a:off x="3180218" y="994959"/>
              <a:ext cx="3004469" cy="6043353"/>
            </a:xfrm>
            <a:custGeom>
              <a:avLst/>
              <a:gdLst>
                <a:gd name="connsiteX0" fmla="*/ 0 w 5059014"/>
                <a:gd name="connsiteY0" fmla="*/ 0 h 7124699"/>
                <a:gd name="connsiteX1" fmla="*/ 2529507 w 5059014"/>
                <a:gd name="connsiteY1" fmla="*/ 0 h 7124699"/>
                <a:gd name="connsiteX2" fmla="*/ 5059014 w 5059014"/>
                <a:gd name="connsiteY2" fmla="*/ 3562350 h 7124699"/>
                <a:gd name="connsiteX3" fmla="*/ 2529507 w 5059014"/>
                <a:gd name="connsiteY3" fmla="*/ 7124700 h 7124699"/>
                <a:gd name="connsiteX4" fmla="*/ 0 w 5059014"/>
                <a:gd name="connsiteY4" fmla="*/ 7124699 h 7124699"/>
                <a:gd name="connsiteX5" fmla="*/ 0 w 5059014"/>
                <a:gd name="connsiteY5" fmla="*/ 0 h 7124699"/>
                <a:gd name="connsiteX0" fmla="*/ 1 w 5059015"/>
                <a:gd name="connsiteY0" fmla="*/ 0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1 w 5059015"/>
                <a:gd name="connsiteY6" fmla="*/ 0 h 7124700"/>
                <a:gd name="connsiteX0" fmla="*/ 2512380 w 5059015"/>
                <a:gd name="connsiteY0" fmla="*/ 17759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2512380 w 5059015"/>
                <a:gd name="connsiteY6" fmla="*/ 17759 h 7124700"/>
                <a:gd name="connsiteX0" fmla="*/ 68646 w 2615281"/>
                <a:gd name="connsiteY0" fmla="*/ 17759 h 7151336"/>
                <a:gd name="connsiteX1" fmla="*/ 85774 w 2615281"/>
                <a:gd name="connsiteY1" fmla="*/ 0 h 7151336"/>
                <a:gd name="connsiteX2" fmla="*/ 2615281 w 2615281"/>
                <a:gd name="connsiteY2" fmla="*/ 3562350 h 7151336"/>
                <a:gd name="connsiteX3" fmla="*/ 85774 w 2615281"/>
                <a:gd name="connsiteY3" fmla="*/ 7124700 h 7151336"/>
                <a:gd name="connsiteX4" fmla="*/ 77525 w 2615281"/>
                <a:gd name="connsiteY4" fmla="*/ 7151336 h 7151336"/>
                <a:gd name="connsiteX5" fmla="*/ 0 w 2615281"/>
                <a:gd name="connsiteY5" fmla="*/ 3015304 h 7151336"/>
                <a:gd name="connsiteX6" fmla="*/ 68646 w 2615281"/>
                <a:gd name="connsiteY6" fmla="*/ 17759 h 7151336"/>
                <a:gd name="connsiteX0" fmla="*/ 68646 w 2615281"/>
                <a:gd name="connsiteY0" fmla="*/ 17759 h 7124706"/>
                <a:gd name="connsiteX1" fmla="*/ 85774 w 2615281"/>
                <a:gd name="connsiteY1" fmla="*/ 0 h 7124706"/>
                <a:gd name="connsiteX2" fmla="*/ 2615281 w 2615281"/>
                <a:gd name="connsiteY2" fmla="*/ 3562350 h 7124706"/>
                <a:gd name="connsiteX3" fmla="*/ 85774 w 2615281"/>
                <a:gd name="connsiteY3" fmla="*/ 7124700 h 7124706"/>
                <a:gd name="connsiteX4" fmla="*/ 68650 w 2615281"/>
                <a:gd name="connsiteY4" fmla="*/ 7124706 h 7124706"/>
                <a:gd name="connsiteX5" fmla="*/ 0 w 2615281"/>
                <a:gd name="connsiteY5" fmla="*/ 3015304 h 7124706"/>
                <a:gd name="connsiteX6" fmla="*/ 68646 w 2615281"/>
                <a:gd name="connsiteY6" fmla="*/ 17759 h 7124706"/>
                <a:gd name="connsiteX0" fmla="*/ 434 w 2547069"/>
                <a:gd name="connsiteY0" fmla="*/ 17759 h 7124706"/>
                <a:gd name="connsiteX1" fmla="*/ 17562 w 2547069"/>
                <a:gd name="connsiteY1" fmla="*/ 0 h 7124706"/>
                <a:gd name="connsiteX2" fmla="*/ 2547069 w 2547069"/>
                <a:gd name="connsiteY2" fmla="*/ 3562350 h 7124706"/>
                <a:gd name="connsiteX3" fmla="*/ 17562 w 2547069"/>
                <a:gd name="connsiteY3" fmla="*/ 7124700 h 7124706"/>
                <a:gd name="connsiteX4" fmla="*/ 438 w 2547069"/>
                <a:gd name="connsiteY4" fmla="*/ 7124706 h 7124706"/>
                <a:gd name="connsiteX5" fmla="*/ 2809 w 2547069"/>
                <a:gd name="connsiteY5" fmla="*/ 3024181 h 7124706"/>
                <a:gd name="connsiteX6" fmla="*/ 434 w 2547069"/>
                <a:gd name="connsiteY6" fmla="*/ 17759 h 712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7069" h="7124706">
                  <a:moveTo>
                    <a:pt x="434" y="17759"/>
                  </a:moveTo>
                  <a:lnTo>
                    <a:pt x="17562" y="0"/>
                  </a:lnTo>
                  <a:cubicBezTo>
                    <a:pt x="1414570" y="0"/>
                    <a:pt x="2547069" y="1594918"/>
                    <a:pt x="2547069" y="3562350"/>
                  </a:cubicBezTo>
                  <a:cubicBezTo>
                    <a:pt x="2547069" y="5529782"/>
                    <a:pt x="1414570" y="7124700"/>
                    <a:pt x="17562" y="7124700"/>
                  </a:cubicBezTo>
                  <a:lnTo>
                    <a:pt x="438" y="7124706"/>
                  </a:lnTo>
                  <a:cubicBezTo>
                    <a:pt x="-1730" y="5568475"/>
                    <a:pt x="4977" y="4580412"/>
                    <a:pt x="2809" y="3024181"/>
                  </a:cubicBezTo>
                  <a:cubicBezTo>
                    <a:pt x="2017" y="2022040"/>
                    <a:pt x="1226" y="1019900"/>
                    <a:pt x="434" y="17759"/>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latin typeface="Arial" panose="020B0604020202020204" pitchFamily="34" charset="0"/>
              </a:endParaRPr>
            </a:p>
          </p:txBody>
        </p:sp>
        <p:sp>
          <p:nvSpPr>
            <p:cNvPr id="10" name="Delay 5">
              <a:extLst>
                <a:ext uri="{FF2B5EF4-FFF2-40B4-BE49-F238E27FC236}">
                  <a16:creationId xmlns:a16="http://schemas.microsoft.com/office/drawing/2014/main" id="{3067A1A1-860E-ECFF-19D5-8893A3121CA2}"/>
                </a:ext>
              </a:extLst>
            </p:cNvPr>
            <p:cNvSpPr/>
            <p:nvPr/>
          </p:nvSpPr>
          <p:spPr>
            <a:xfrm rot="16200000">
              <a:off x="3708520" y="2495663"/>
              <a:ext cx="1992302" cy="4054111"/>
            </a:xfrm>
            <a:custGeom>
              <a:avLst/>
              <a:gdLst>
                <a:gd name="connsiteX0" fmla="*/ 0 w 5059014"/>
                <a:gd name="connsiteY0" fmla="*/ 0 h 7124699"/>
                <a:gd name="connsiteX1" fmla="*/ 2529507 w 5059014"/>
                <a:gd name="connsiteY1" fmla="*/ 0 h 7124699"/>
                <a:gd name="connsiteX2" fmla="*/ 5059014 w 5059014"/>
                <a:gd name="connsiteY2" fmla="*/ 3562350 h 7124699"/>
                <a:gd name="connsiteX3" fmla="*/ 2529507 w 5059014"/>
                <a:gd name="connsiteY3" fmla="*/ 7124700 h 7124699"/>
                <a:gd name="connsiteX4" fmla="*/ 0 w 5059014"/>
                <a:gd name="connsiteY4" fmla="*/ 7124699 h 7124699"/>
                <a:gd name="connsiteX5" fmla="*/ 0 w 5059014"/>
                <a:gd name="connsiteY5" fmla="*/ 0 h 7124699"/>
                <a:gd name="connsiteX0" fmla="*/ 1 w 5059015"/>
                <a:gd name="connsiteY0" fmla="*/ 0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1 w 5059015"/>
                <a:gd name="connsiteY6" fmla="*/ 0 h 7124700"/>
                <a:gd name="connsiteX0" fmla="*/ 2512380 w 5059015"/>
                <a:gd name="connsiteY0" fmla="*/ 17759 h 7124700"/>
                <a:gd name="connsiteX1" fmla="*/ 2529508 w 5059015"/>
                <a:gd name="connsiteY1" fmla="*/ 0 h 7124700"/>
                <a:gd name="connsiteX2" fmla="*/ 5059015 w 5059015"/>
                <a:gd name="connsiteY2" fmla="*/ 3562350 h 7124700"/>
                <a:gd name="connsiteX3" fmla="*/ 2529508 w 5059015"/>
                <a:gd name="connsiteY3" fmla="*/ 7124700 h 7124700"/>
                <a:gd name="connsiteX4" fmla="*/ 1 w 5059015"/>
                <a:gd name="connsiteY4" fmla="*/ 7124699 h 7124700"/>
                <a:gd name="connsiteX5" fmla="*/ 2443734 w 5059015"/>
                <a:gd name="connsiteY5" fmla="*/ 3015304 h 7124700"/>
                <a:gd name="connsiteX6" fmla="*/ 2512380 w 5059015"/>
                <a:gd name="connsiteY6" fmla="*/ 17759 h 7124700"/>
                <a:gd name="connsiteX0" fmla="*/ 68646 w 2615281"/>
                <a:gd name="connsiteY0" fmla="*/ 17759 h 7151336"/>
                <a:gd name="connsiteX1" fmla="*/ 85774 w 2615281"/>
                <a:gd name="connsiteY1" fmla="*/ 0 h 7151336"/>
                <a:gd name="connsiteX2" fmla="*/ 2615281 w 2615281"/>
                <a:gd name="connsiteY2" fmla="*/ 3562350 h 7151336"/>
                <a:gd name="connsiteX3" fmla="*/ 85774 w 2615281"/>
                <a:gd name="connsiteY3" fmla="*/ 7124700 h 7151336"/>
                <a:gd name="connsiteX4" fmla="*/ 77525 w 2615281"/>
                <a:gd name="connsiteY4" fmla="*/ 7151336 h 7151336"/>
                <a:gd name="connsiteX5" fmla="*/ 0 w 2615281"/>
                <a:gd name="connsiteY5" fmla="*/ 3015304 h 7151336"/>
                <a:gd name="connsiteX6" fmla="*/ 68646 w 2615281"/>
                <a:gd name="connsiteY6" fmla="*/ 17759 h 7151336"/>
                <a:gd name="connsiteX0" fmla="*/ 68646 w 2615281"/>
                <a:gd name="connsiteY0" fmla="*/ 17759 h 7124706"/>
                <a:gd name="connsiteX1" fmla="*/ 85774 w 2615281"/>
                <a:gd name="connsiteY1" fmla="*/ 0 h 7124706"/>
                <a:gd name="connsiteX2" fmla="*/ 2615281 w 2615281"/>
                <a:gd name="connsiteY2" fmla="*/ 3562350 h 7124706"/>
                <a:gd name="connsiteX3" fmla="*/ 85774 w 2615281"/>
                <a:gd name="connsiteY3" fmla="*/ 7124700 h 7124706"/>
                <a:gd name="connsiteX4" fmla="*/ 68650 w 2615281"/>
                <a:gd name="connsiteY4" fmla="*/ 7124706 h 7124706"/>
                <a:gd name="connsiteX5" fmla="*/ 0 w 2615281"/>
                <a:gd name="connsiteY5" fmla="*/ 3015304 h 7124706"/>
                <a:gd name="connsiteX6" fmla="*/ 68646 w 2615281"/>
                <a:gd name="connsiteY6" fmla="*/ 17759 h 7124706"/>
                <a:gd name="connsiteX0" fmla="*/ 434 w 2547069"/>
                <a:gd name="connsiteY0" fmla="*/ 17759 h 7124706"/>
                <a:gd name="connsiteX1" fmla="*/ 17562 w 2547069"/>
                <a:gd name="connsiteY1" fmla="*/ 0 h 7124706"/>
                <a:gd name="connsiteX2" fmla="*/ 2547069 w 2547069"/>
                <a:gd name="connsiteY2" fmla="*/ 3562350 h 7124706"/>
                <a:gd name="connsiteX3" fmla="*/ 17562 w 2547069"/>
                <a:gd name="connsiteY3" fmla="*/ 7124700 h 7124706"/>
                <a:gd name="connsiteX4" fmla="*/ 438 w 2547069"/>
                <a:gd name="connsiteY4" fmla="*/ 7124706 h 7124706"/>
                <a:gd name="connsiteX5" fmla="*/ 2809 w 2547069"/>
                <a:gd name="connsiteY5" fmla="*/ 3024181 h 7124706"/>
                <a:gd name="connsiteX6" fmla="*/ 434 w 2547069"/>
                <a:gd name="connsiteY6" fmla="*/ 17759 h 712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7069" h="7124706">
                  <a:moveTo>
                    <a:pt x="434" y="17759"/>
                  </a:moveTo>
                  <a:lnTo>
                    <a:pt x="17562" y="0"/>
                  </a:lnTo>
                  <a:cubicBezTo>
                    <a:pt x="1414570" y="0"/>
                    <a:pt x="2547069" y="1594918"/>
                    <a:pt x="2547069" y="3562350"/>
                  </a:cubicBezTo>
                  <a:cubicBezTo>
                    <a:pt x="2547069" y="5529782"/>
                    <a:pt x="1414570" y="7124700"/>
                    <a:pt x="17562" y="7124700"/>
                  </a:cubicBezTo>
                  <a:lnTo>
                    <a:pt x="438" y="7124706"/>
                  </a:lnTo>
                  <a:cubicBezTo>
                    <a:pt x="-1730" y="5568475"/>
                    <a:pt x="4977" y="4580412"/>
                    <a:pt x="2809" y="3024181"/>
                  </a:cubicBezTo>
                  <a:cubicBezTo>
                    <a:pt x="2017" y="2022040"/>
                    <a:pt x="1226" y="1019900"/>
                    <a:pt x="434" y="17759"/>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latin typeface="Arial" panose="020B0604020202020204" pitchFamily="34" charset="0"/>
              </a:endParaRPr>
            </a:p>
          </p:txBody>
        </p:sp>
        <p:cxnSp>
          <p:nvCxnSpPr>
            <p:cNvPr id="11" name="Straight Connector 10">
              <a:extLst>
                <a:ext uri="{FF2B5EF4-FFF2-40B4-BE49-F238E27FC236}">
                  <a16:creationId xmlns:a16="http://schemas.microsoft.com/office/drawing/2014/main" id="{B1B62147-07A5-4D40-5637-C3C3107A7B18}"/>
                </a:ext>
              </a:extLst>
            </p:cNvPr>
            <p:cNvCxnSpPr>
              <a:cxnSpLocks/>
            </p:cNvCxnSpPr>
            <p:nvPr/>
          </p:nvCxnSpPr>
          <p:spPr>
            <a:xfrm flipH="1" flipV="1">
              <a:off x="2805643" y="2513553"/>
              <a:ext cx="788586" cy="132058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070CCAD-E1B2-2B3E-CAF7-37B65F835CB6}"/>
                </a:ext>
              </a:extLst>
            </p:cNvPr>
            <p:cNvCxnSpPr>
              <a:cxnSpLocks/>
            </p:cNvCxnSpPr>
            <p:nvPr/>
          </p:nvCxnSpPr>
          <p:spPr>
            <a:xfrm flipV="1">
              <a:off x="5807829" y="2473824"/>
              <a:ext cx="923897" cy="136031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A353086-0B5B-2FF8-DB76-C4169D5D263D}"/>
                </a:ext>
              </a:extLst>
            </p:cNvPr>
            <p:cNvSpPr txBox="1"/>
            <p:nvPr/>
          </p:nvSpPr>
          <p:spPr>
            <a:xfrm rot="17881679">
              <a:off x="549264" y="3815215"/>
              <a:ext cx="2451487" cy="46950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Unique Work</a:t>
              </a:r>
            </a:p>
            <a:p>
              <a:pPr algn="ctr"/>
              <a:r>
                <a:rPr lang="en-US" sz="1599">
                  <a:solidFill>
                    <a:schemeClr val="bg1"/>
                  </a:solidFill>
                  <a:latin typeface="Arial" panose="020B0604020202020204" pitchFamily="34" charset="0"/>
                </a:rPr>
                <a:t>Controlled and resourced locally</a:t>
              </a:r>
            </a:p>
          </p:txBody>
        </p:sp>
        <p:sp>
          <p:nvSpPr>
            <p:cNvPr id="14" name="TextBox 13">
              <a:extLst>
                <a:ext uri="{FF2B5EF4-FFF2-40B4-BE49-F238E27FC236}">
                  <a16:creationId xmlns:a16="http://schemas.microsoft.com/office/drawing/2014/main" id="{58F6F656-4D71-EBEE-3E58-77B0673062A1}"/>
                </a:ext>
              </a:extLst>
            </p:cNvPr>
            <p:cNvSpPr txBox="1"/>
            <p:nvPr/>
          </p:nvSpPr>
          <p:spPr>
            <a:xfrm>
              <a:off x="3220513" y="1991180"/>
              <a:ext cx="2973532" cy="46950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Unique Work</a:t>
              </a:r>
            </a:p>
            <a:p>
              <a:pPr algn="ctr"/>
              <a:r>
                <a:rPr lang="en-US" sz="1599">
                  <a:solidFill>
                    <a:schemeClr val="bg1"/>
                  </a:solidFill>
                  <a:latin typeface="Arial" panose="020B0604020202020204" pitchFamily="34" charset="0"/>
                </a:rPr>
                <a:t>Controlled and resourced locally</a:t>
              </a:r>
            </a:p>
          </p:txBody>
        </p:sp>
        <p:sp>
          <p:nvSpPr>
            <p:cNvPr id="15" name="TextBox 14">
              <a:extLst>
                <a:ext uri="{FF2B5EF4-FFF2-40B4-BE49-F238E27FC236}">
                  <a16:creationId xmlns:a16="http://schemas.microsoft.com/office/drawing/2014/main" id="{F16857BF-C4F2-A63D-5A7B-D2D168D946A4}"/>
                </a:ext>
              </a:extLst>
            </p:cNvPr>
            <p:cNvSpPr txBox="1"/>
            <p:nvPr/>
          </p:nvSpPr>
          <p:spPr>
            <a:xfrm rot="3825804">
              <a:off x="6302521" y="3787561"/>
              <a:ext cx="2529829" cy="46950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Unique Work</a:t>
              </a:r>
            </a:p>
            <a:p>
              <a:pPr algn="ctr"/>
              <a:r>
                <a:rPr lang="en-US" sz="1599">
                  <a:solidFill>
                    <a:schemeClr val="bg1"/>
                  </a:solidFill>
                  <a:latin typeface="Arial" panose="020B0604020202020204" pitchFamily="34" charset="0"/>
                </a:rPr>
                <a:t>Controlled and resourced locally</a:t>
              </a:r>
            </a:p>
          </p:txBody>
        </p:sp>
        <p:sp>
          <p:nvSpPr>
            <p:cNvPr id="16" name="TextBox 15">
              <a:extLst>
                <a:ext uri="{FF2B5EF4-FFF2-40B4-BE49-F238E27FC236}">
                  <a16:creationId xmlns:a16="http://schemas.microsoft.com/office/drawing/2014/main" id="{53AB8172-8320-9907-86E6-B7338A05563D}"/>
                </a:ext>
              </a:extLst>
            </p:cNvPr>
            <p:cNvSpPr txBox="1"/>
            <p:nvPr/>
          </p:nvSpPr>
          <p:spPr>
            <a:xfrm>
              <a:off x="4041257" y="2772063"/>
              <a:ext cx="1402672" cy="50021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Standardized </a:t>
              </a:r>
            </a:p>
            <a:p>
              <a:pPr algn="ctr"/>
              <a:r>
                <a:rPr lang="en-US" sz="1865">
                  <a:solidFill>
                    <a:schemeClr val="bg1"/>
                  </a:solidFill>
                  <a:latin typeface="Arial" panose="020B0604020202020204" pitchFamily="34" charset="0"/>
                </a:rPr>
                <a:t>Work</a:t>
              </a:r>
            </a:p>
          </p:txBody>
        </p:sp>
        <p:sp>
          <p:nvSpPr>
            <p:cNvPr id="17" name="TextBox 16">
              <a:extLst>
                <a:ext uri="{FF2B5EF4-FFF2-40B4-BE49-F238E27FC236}">
                  <a16:creationId xmlns:a16="http://schemas.microsoft.com/office/drawing/2014/main" id="{9406984F-7E39-F275-B944-AD3D8D184D0B}"/>
                </a:ext>
              </a:extLst>
            </p:cNvPr>
            <p:cNvSpPr txBox="1"/>
            <p:nvPr/>
          </p:nvSpPr>
          <p:spPr>
            <a:xfrm rot="17899179">
              <a:off x="1736130" y="4051482"/>
              <a:ext cx="1402672" cy="50021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Standardized </a:t>
              </a:r>
            </a:p>
            <a:p>
              <a:pPr algn="ctr"/>
              <a:r>
                <a:rPr lang="en-US" sz="1865">
                  <a:solidFill>
                    <a:schemeClr val="bg1"/>
                  </a:solidFill>
                  <a:latin typeface="Arial" panose="020B0604020202020204" pitchFamily="34" charset="0"/>
                </a:rPr>
                <a:t>Work</a:t>
              </a:r>
            </a:p>
          </p:txBody>
        </p:sp>
        <p:sp>
          <p:nvSpPr>
            <p:cNvPr id="18" name="TextBox 17">
              <a:extLst>
                <a:ext uri="{FF2B5EF4-FFF2-40B4-BE49-F238E27FC236}">
                  <a16:creationId xmlns:a16="http://schemas.microsoft.com/office/drawing/2014/main" id="{2A4644D2-EA3D-8F3F-0956-85D4C5C7AE76}"/>
                </a:ext>
              </a:extLst>
            </p:cNvPr>
            <p:cNvSpPr txBox="1"/>
            <p:nvPr/>
          </p:nvSpPr>
          <p:spPr>
            <a:xfrm rot="3717350">
              <a:off x="6207197" y="4009932"/>
              <a:ext cx="1402672" cy="500215"/>
            </a:xfrm>
            <a:prstGeom prst="rect">
              <a:avLst/>
            </a:prstGeom>
            <a:noFill/>
          </p:spPr>
          <p:txBody>
            <a:bodyPr wrap="square" rtlCol="0">
              <a:spAutoFit/>
            </a:bodyPr>
            <a:lstStyle/>
            <a:p>
              <a:pPr algn="ctr"/>
              <a:r>
                <a:rPr lang="en-US" sz="1865">
                  <a:solidFill>
                    <a:schemeClr val="bg1"/>
                  </a:solidFill>
                  <a:latin typeface="Arial" panose="020B0604020202020204" pitchFamily="34" charset="0"/>
                </a:rPr>
                <a:t>Standardized </a:t>
              </a:r>
            </a:p>
            <a:p>
              <a:pPr algn="ctr"/>
              <a:r>
                <a:rPr lang="en-US" sz="1865">
                  <a:solidFill>
                    <a:schemeClr val="bg1"/>
                  </a:solidFill>
                  <a:latin typeface="Arial" panose="020B0604020202020204" pitchFamily="34" charset="0"/>
                </a:rPr>
                <a:t>Work</a:t>
              </a:r>
            </a:p>
          </p:txBody>
        </p:sp>
        <p:sp>
          <p:nvSpPr>
            <p:cNvPr id="19" name="TextBox 18">
              <a:extLst>
                <a:ext uri="{FF2B5EF4-FFF2-40B4-BE49-F238E27FC236}">
                  <a16:creationId xmlns:a16="http://schemas.microsoft.com/office/drawing/2014/main" id="{5A9073EF-B04C-E9F4-A7D5-875CADFF3287}"/>
                </a:ext>
              </a:extLst>
            </p:cNvPr>
            <p:cNvSpPr txBox="1"/>
            <p:nvPr/>
          </p:nvSpPr>
          <p:spPr>
            <a:xfrm>
              <a:off x="3893692" y="4219943"/>
              <a:ext cx="1602682" cy="654246"/>
            </a:xfrm>
            <a:prstGeom prst="rect">
              <a:avLst/>
            </a:prstGeom>
            <a:noFill/>
          </p:spPr>
          <p:txBody>
            <a:bodyPr wrap="square" rtlCol="0">
              <a:spAutoFit/>
            </a:bodyPr>
            <a:lstStyle/>
            <a:p>
              <a:pPr algn="ctr"/>
              <a:r>
                <a:rPr lang="en-US" sz="1865">
                  <a:solidFill>
                    <a:schemeClr val="bg1"/>
                  </a:solidFill>
                  <a:latin typeface="Arial" panose="020B0604020202020204" pitchFamily="34" charset="0"/>
                </a:rPr>
                <a:t>Shared Work </a:t>
              </a:r>
            </a:p>
            <a:p>
              <a:pPr algn="ctr"/>
              <a:r>
                <a:rPr lang="en-US" sz="1599">
                  <a:solidFill>
                    <a:schemeClr val="bg1"/>
                  </a:solidFill>
                  <a:latin typeface="Arial" panose="020B0604020202020204" pitchFamily="34" charset="0"/>
                </a:rPr>
                <a:t>Controlled and resourced centrally</a:t>
              </a:r>
            </a:p>
          </p:txBody>
        </p:sp>
      </p:grpSp>
      <p:sp>
        <p:nvSpPr>
          <p:cNvPr id="3" name="TextBox 2">
            <a:extLst>
              <a:ext uri="{FF2B5EF4-FFF2-40B4-BE49-F238E27FC236}">
                <a16:creationId xmlns:a16="http://schemas.microsoft.com/office/drawing/2014/main" id="{F31153F9-A780-7428-460E-FB499F5C76CA}"/>
              </a:ext>
            </a:extLst>
          </p:cNvPr>
          <p:cNvSpPr txBox="1"/>
          <p:nvPr/>
        </p:nvSpPr>
        <p:spPr>
          <a:xfrm>
            <a:off x="322927" y="3008700"/>
            <a:ext cx="1676099" cy="1199687"/>
          </a:xfrm>
          <a:prstGeom prst="rect">
            <a:avLst/>
          </a:prstGeom>
          <a:noFill/>
        </p:spPr>
        <p:txBody>
          <a:bodyPr wrap="square" rtlCol="0" anchor="t">
            <a:spAutoFit/>
          </a:bodyPr>
          <a:lstStyle/>
          <a:p>
            <a:pPr algn="ctr">
              <a:lnSpc>
                <a:spcPct val="90000"/>
              </a:lnSpc>
              <a:spcAft>
                <a:spcPct val="35000"/>
              </a:spcAft>
              <a:buClr>
                <a:srgbClr val="9C5EBE"/>
              </a:buClr>
            </a:pPr>
            <a:r>
              <a:rPr lang="en-US" sz="1599" b="1">
                <a:solidFill>
                  <a:schemeClr val="accent5"/>
                </a:solidFill>
                <a:latin typeface="Arial"/>
                <a:ea typeface="MS PGothic"/>
                <a:cs typeface="Arial"/>
              </a:rPr>
              <a:t>STANDARD – </a:t>
            </a:r>
            <a:r>
              <a:rPr lang="en-US" sz="1599">
                <a:solidFill>
                  <a:schemeClr val="accent5"/>
                </a:solidFill>
                <a:ea typeface="MS PGothic"/>
                <a:cs typeface="Arial"/>
              </a:rPr>
              <a:t>Work done in many places in standardized ways.</a:t>
            </a:r>
            <a:endParaRPr lang="en-US" sz="1599">
              <a:solidFill>
                <a:schemeClr val="accent5"/>
              </a:solidFill>
              <a:latin typeface="Arial"/>
              <a:ea typeface="MS PGothic"/>
              <a:cs typeface="Arial"/>
            </a:endParaRPr>
          </a:p>
        </p:txBody>
      </p:sp>
    </p:spTree>
    <p:extLst>
      <p:ext uri="{BB962C8B-B14F-4D97-AF65-F5344CB8AC3E}">
        <p14:creationId xmlns:p14="http://schemas.microsoft.com/office/powerpoint/2010/main" val="30481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46">
            <a:extLst>
              <a:ext uri="{FF2B5EF4-FFF2-40B4-BE49-F238E27FC236}">
                <a16:creationId xmlns:a16="http://schemas.microsoft.com/office/drawing/2014/main" id="{F4DE839C-D512-2291-CE29-6D5FB2BE1CCD}"/>
              </a:ext>
            </a:extLst>
          </p:cNvPr>
          <p:cNvGraphicFramePr>
            <a:graphicFrameLocks/>
          </p:cNvGraphicFramePr>
          <p:nvPr>
            <p:extLst>
              <p:ext uri="{D42A27DB-BD31-4B8C-83A1-F6EECF244321}">
                <p14:modId xmlns:p14="http://schemas.microsoft.com/office/powerpoint/2010/main" val="1258556532"/>
              </p:ext>
            </p:extLst>
          </p:nvPr>
        </p:nvGraphicFramePr>
        <p:xfrm>
          <a:off x="876300" y="1257300"/>
          <a:ext cx="10652762" cy="4844416"/>
        </p:xfrm>
        <a:graphic>
          <a:graphicData uri="http://schemas.openxmlformats.org/drawingml/2006/table">
            <a:tbl>
              <a:tblPr/>
              <a:tblGrid>
                <a:gridCol w="2133624">
                  <a:extLst>
                    <a:ext uri="{9D8B030D-6E8A-4147-A177-3AD203B41FA5}">
                      <a16:colId xmlns:a16="http://schemas.microsoft.com/office/drawing/2014/main" val="20000"/>
                    </a:ext>
                  </a:extLst>
                </a:gridCol>
                <a:gridCol w="2098538">
                  <a:extLst>
                    <a:ext uri="{9D8B030D-6E8A-4147-A177-3AD203B41FA5}">
                      <a16:colId xmlns:a16="http://schemas.microsoft.com/office/drawing/2014/main" val="20001"/>
                    </a:ext>
                  </a:extLst>
                </a:gridCol>
                <a:gridCol w="2157741">
                  <a:extLst>
                    <a:ext uri="{9D8B030D-6E8A-4147-A177-3AD203B41FA5}">
                      <a16:colId xmlns:a16="http://schemas.microsoft.com/office/drawing/2014/main" val="20002"/>
                    </a:ext>
                  </a:extLst>
                </a:gridCol>
                <a:gridCol w="2133624">
                  <a:extLst>
                    <a:ext uri="{9D8B030D-6E8A-4147-A177-3AD203B41FA5}">
                      <a16:colId xmlns:a16="http://schemas.microsoft.com/office/drawing/2014/main" val="20003"/>
                    </a:ext>
                  </a:extLst>
                </a:gridCol>
                <a:gridCol w="2129235">
                  <a:extLst>
                    <a:ext uri="{9D8B030D-6E8A-4147-A177-3AD203B41FA5}">
                      <a16:colId xmlns:a16="http://schemas.microsoft.com/office/drawing/2014/main" val="20004"/>
                    </a:ext>
                  </a:extLst>
                </a:gridCol>
              </a:tblGrid>
              <a:tr h="1187956">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Competitive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Competitive Enabling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Necessary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Arial" charset="0"/>
                          <a:ea typeface="ＭＳ Ｐゴシック" charset="0"/>
                          <a:cs typeface="ＭＳ Ｐゴシック" charset="0"/>
                        </a:rPr>
                        <a:t>Compliance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0"/>
                  </a:ext>
                </a:extLst>
              </a:tr>
              <a:tr h="1171251">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a:ln>
                            <a:noFill/>
                          </a:ln>
                          <a:solidFill>
                            <a:schemeClr val="bg1"/>
                          </a:solidFill>
                          <a:effectLst/>
                          <a:latin typeface="Arial" charset="0"/>
                          <a:ea typeface="ＭＳ Ｐゴシック" charset="0"/>
                          <a:cs typeface="ＭＳ Ｐゴシック" charset="0"/>
                        </a:rPr>
                        <a:t>“Unique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alpha val="50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alpha val="50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187956">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a:ln>
                            <a:noFill/>
                          </a:ln>
                          <a:solidFill>
                            <a:schemeClr val="bg1"/>
                          </a:solidFill>
                          <a:effectLst/>
                          <a:latin typeface="Arial" charset="0"/>
                          <a:ea typeface="ＭＳ Ｐゴシック" charset="0"/>
                          <a:cs typeface="ＭＳ Ｐゴシック" charset="0"/>
                        </a:rPr>
                        <a:t>“Work done same way” (Standard)</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alpha val="50000"/>
                      </a:schemeClr>
                    </a:solidFill>
                  </a:tcPr>
                </a:tc>
                <a:tc>
                  <a:txBody>
                    <a:bodyPr/>
                    <a:lstStyle/>
                    <a:p>
                      <a:pPr marL="0" marR="0" lvl="0" indent="0" algn="ctr" defTabSz="9779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alpha val="50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297253">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a:ln>
                            <a:noFill/>
                          </a:ln>
                          <a:solidFill>
                            <a:srgbClr val="FFFFFF"/>
                          </a:solidFill>
                          <a:effectLst/>
                          <a:latin typeface="Arial" charset="0"/>
                          <a:ea typeface="ＭＳ Ｐゴシック" charset="0"/>
                          <a:cs typeface="ＭＳ Ｐゴシック" charset="0"/>
                        </a:rPr>
                        <a:t>“Shared work”</a:t>
                      </a: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rgbClr val="FFFFFF"/>
                        </a:solidFill>
                        <a:effectLst/>
                        <a:latin typeface="Arial" charset="0"/>
                        <a:ea typeface="ＭＳ Ｐゴシック" charset="0"/>
                        <a:cs typeface="ＭＳ Ｐゴシック" charset="0"/>
                      </a:endParaRPr>
                    </a:p>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rgbClr val="FFFFFF"/>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000"/>
                      </a:schemeClr>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a typeface="ＭＳ Ｐゴシック" charset="0"/>
                        <a:cs typeface="ＭＳ Ｐゴシック" charset="0"/>
                      </a:endParaRPr>
                    </a:p>
                  </a:txBody>
                  <a:tcPr marL="39221" marR="39221" marT="39219" marB="3921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alpha val="50000"/>
                      </a:schemeClr>
                    </a:solidFill>
                  </a:tcPr>
                </a:tc>
                <a:extLst>
                  <a:ext uri="{0D108BD9-81ED-4DB2-BD59-A6C34878D82A}">
                    <a16:rowId xmlns:a16="http://schemas.microsoft.com/office/drawing/2014/main" val="10003"/>
                  </a:ext>
                </a:extLst>
              </a:tr>
            </a:tbl>
          </a:graphicData>
        </a:graphic>
      </p:graphicFrame>
      <p:sp>
        <p:nvSpPr>
          <p:cNvPr id="2" name="Title 1">
            <a:extLst>
              <a:ext uri="{FF2B5EF4-FFF2-40B4-BE49-F238E27FC236}">
                <a16:creationId xmlns:a16="http://schemas.microsoft.com/office/drawing/2014/main" id="{86FA1F47-1D6C-5371-E82E-B939511547A7}"/>
              </a:ext>
            </a:extLst>
          </p:cNvPr>
          <p:cNvSpPr>
            <a:spLocks noGrp="1"/>
          </p:cNvSpPr>
          <p:nvPr>
            <p:ph type="title"/>
          </p:nvPr>
        </p:nvSpPr>
        <p:spPr/>
        <p:txBody>
          <a:bodyPr/>
          <a:lstStyle/>
          <a:p>
            <a:r>
              <a:rPr lang="en-US" sz="2800" b="0"/>
              <a:t>Placing and Locating Work</a:t>
            </a:r>
            <a:endParaRPr lang="en-US"/>
          </a:p>
        </p:txBody>
      </p:sp>
      <p:sp>
        <p:nvSpPr>
          <p:cNvPr id="4" name="Text Placeholder 3">
            <a:extLst>
              <a:ext uri="{FF2B5EF4-FFF2-40B4-BE49-F238E27FC236}">
                <a16:creationId xmlns:a16="http://schemas.microsoft.com/office/drawing/2014/main" id="{CD518CCA-03D8-DEFE-0991-137FE6F6BFB2}"/>
              </a:ext>
            </a:extLst>
          </p:cNvPr>
          <p:cNvSpPr>
            <a:spLocks noGrp="1"/>
          </p:cNvSpPr>
          <p:nvPr>
            <p:ph type="body" sz="quarter" idx="11"/>
          </p:nvPr>
        </p:nvSpPr>
        <p:spPr/>
        <p:txBody>
          <a:bodyPr/>
          <a:lstStyle/>
          <a:p>
            <a:r>
              <a:rPr lang="en-US" sz="1800"/>
              <a:t>There is relationship between categorization and placement of work</a:t>
            </a:r>
          </a:p>
          <a:p>
            <a:endParaRPr lang="en-US"/>
          </a:p>
        </p:txBody>
      </p:sp>
      <p:sp>
        <p:nvSpPr>
          <p:cNvPr id="6" name="Oval 35">
            <a:extLst>
              <a:ext uri="{FF2B5EF4-FFF2-40B4-BE49-F238E27FC236}">
                <a16:creationId xmlns:a16="http://schemas.microsoft.com/office/drawing/2014/main" id="{F241971C-8411-FDA0-A2FE-CD09075C1B51}"/>
              </a:ext>
            </a:extLst>
          </p:cNvPr>
          <p:cNvSpPr>
            <a:spLocks noChangeArrowheads="1"/>
          </p:cNvSpPr>
          <p:nvPr/>
        </p:nvSpPr>
        <p:spPr bwMode="auto">
          <a:xfrm rot="1403276">
            <a:off x="4287964" y="3487902"/>
            <a:ext cx="6880985" cy="1575327"/>
          </a:xfrm>
          <a:prstGeom prst="ellipse">
            <a:avLst/>
          </a:prstGeom>
          <a:noFill/>
          <a:ln w="76200">
            <a:solidFill>
              <a:schemeClr val="accent2"/>
            </a:solidFill>
            <a:prstDash val="sysDot"/>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599">
              <a:solidFill>
                <a:srgbClr val="555555"/>
              </a:solidFill>
              <a:latin typeface="Arial" panose="020B0604020202020204" pitchFamily="34" charset="0"/>
            </a:endParaRPr>
          </a:p>
        </p:txBody>
      </p:sp>
    </p:spTree>
    <p:extLst>
      <p:ext uri="{BB962C8B-B14F-4D97-AF65-F5344CB8AC3E}">
        <p14:creationId xmlns:p14="http://schemas.microsoft.com/office/powerpoint/2010/main" val="1139914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1770-C7F5-A297-04B6-AD619B8C7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D33C2-1516-EF96-6BFC-3D5DBBED9156}"/>
              </a:ext>
            </a:extLst>
          </p:cNvPr>
          <p:cNvSpPr>
            <a:spLocks noGrp="1"/>
          </p:cNvSpPr>
          <p:nvPr>
            <p:ph type="title"/>
          </p:nvPr>
        </p:nvSpPr>
        <p:spPr/>
        <p:txBody>
          <a:bodyPr/>
          <a:lstStyle/>
          <a:p>
            <a:r>
              <a:rPr lang="en-US" sz="2800">
                <a:latin typeface="Arial" panose="020B0604020202020204" pitchFamily="34" charset="0"/>
                <a:cs typeface="Arial" panose="020B0604020202020204" pitchFamily="34" charset="0"/>
              </a:rPr>
              <a:t>Work Categorization </a:t>
            </a:r>
            <a:r>
              <a:rPr lang="en-US" sz="2800"/>
              <a:t>and Placement</a:t>
            </a:r>
            <a:r>
              <a:rPr lang="en-US" sz="2800">
                <a:latin typeface="Arial" panose="020B0604020202020204" pitchFamily="34" charset="0"/>
                <a:cs typeface="Arial" panose="020B0604020202020204" pitchFamily="34" charset="0"/>
              </a:rPr>
              <a:t>	</a:t>
            </a:r>
            <a:endParaRPr lang="en-US"/>
          </a:p>
        </p:txBody>
      </p:sp>
      <p:sp>
        <p:nvSpPr>
          <p:cNvPr id="4" name="Text Placeholder 3">
            <a:extLst>
              <a:ext uri="{FF2B5EF4-FFF2-40B4-BE49-F238E27FC236}">
                <a16:creationId xmlns:a16="http://schemas.microsoft.com/office/drawing/2014/main" id="{39843213-C517-0C38-E2F9-200E26065574}"/>
              </a:ext>
            </a:extLst>
          </p:cNvPr>
          <p:cNvSpPr>
            <a:spLocks noGrp="1"/>
          </p:cNvSpPr>
          <p:nvPr>
            <p:ph type="body" sz="quarter" idx="11"/>
          </p:nvPr>
        </p:nvSpPr>
        <p:spPr/>
        <p:txBody>
          <a:bodyPr/>
          <a:lstStyle/>
          <a:p>
            <a:r>
              <a:rPr lang="en-US" sz="1800"/>
              <a:t>Examples</a:t>
            </a:r>
            <a:endParaRPr lang="en-US"/>
          </a:p>
        </p:txBody>
      </p:sp>
      <p:sp>
        <p:nvSpPr>
          <p:cNvPr id="5" name="AutoShape 17">
            <a:extLst>
              <a:ext uri="{FF2B5EF4-FFF2-40B4-BE49-F238E27FC236}">
                <a16:creationId xmlns:a16="http://schemas.microsoft.com/office/drawing/2014/main" id="{095261F3-7141-EBB5-784E-7C9A5913ADE5}"/>
              </a:ext>
            </a:extLst>
          </p:cNvPr>
          <p:cNvSpPr>
            <a:spLocks noChangeArrowheads="1"/>
          </p:cNvSpPr>
          <p:nvPr/>
        </p:nvSpPr>
        <p:spPr bwMode="auto">
          <a:xfrm flipH="1">
            <a:off x="6230031" y="5633384"/>
            <a:ext cx="5208926" cy="600649"/>
          </a:xfrm>
          <a:prstGeom prst="leftArrow">
            <a:avLst>
              <a:gd name="adj1" fmla="val 49167"/>
              <a:gd name="adj2" fmla="val 73431"/>
            </a:avLst>
          </a:prstGeom>
          <a:gradFill rotWithShape="1">
            <a:gsLst>
              <a:gs pos="0">
                <a:schemeClr val="accent1"/>
              </a:gs>
              <a:gs pos="100000">
                <a:schemeClr val="accent5"/>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Efficiency</a:t>
            </a:r>
          </a:p>
        </p:txBody>
      </p:sp>
      <p:sp>
        <p:nvSpPr>
          <p:cNvPr id="6" name="AutoShape 16">
            <a:extLst>
              <a:ext uri="{FF2B5EF4-FFF2-40B4-BE49-F238E27FC236}">
                <a16:creationId xmlns:a16="http://schemas.microsoft.com/office/drawing/2014/main" id="{44EDAC43-4294-F91F-84E7-493074C35161}"/>
              </a:ext>
            </a:extLst>
          </p:cNvPr>
          <p:cNvSpPr>
            <a:spLocks noChangeArrowheads="1"/>
          </p:cNvSpPr>
          <p:nvPr/>
        </p:nvSpPr>
        <p:spPr bwMode="auto">
          <a:xfrm>
            <a:off x="876300" y="5633384"/>
            <a:ext cx="5353731" cy="600649"/>
          </a:xfrm>
          <a:prstGeom prst="leftArrow">
            <a:avLst>
              <a:gd name="adj1" fmla="val 49167"/>
              <a:gd name="adj2" fmla="val 80595"/>
            </a:avLst>
          </a:prstGeom>
          <a:gradFill rotWithShape="1">
            <a:gsLst>
              <a:gs pos="11000">
                <a:schemeClr val="tx2"/>
              </a:gs>
              <a:gs pos="100000">
                <a:schemeClr val="accent4"/>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Effectiveness</a:t>
            </a:r>
          </a:p>
        </p:txBody>
      </p:sp>
      <p:graphicFrame>
        <p:nvGraphicFramePr>
          <p:cNvPr id="8" name="Table 7">
            <a:extLst>
              <a:ext uri="{FF2B5EF4-FFF2-40B4-BE49-F238E27FC236}">
                <a16:creationId xmlns:a16="http://schemas.microsoft.com/office/drawing/2014/main" id="{B2CC07CF-46A4-EF00-AF96-1431B98F84C6}"/>
              </a:ext>
            </a:extLst>
          </p:cNvPr>
          <p:cNvGraphicFramePr>
            <a:graphicFrameLocks noGrp="1"/>
          </p:cNvGraphicFramePr>
          <p:nvPr>
            <p:extLst>
              <p:ext uri="{D42A27DB-BD31-4B8C-83A1-F6EECF244321}">
                <p14:modId xmlns:p14="http://schemas.microsoft.com/office/powerpoint/2010/main" val="2018370454"/>
              </p:ext>
            </p:extLst>
          </p:nvPr>
        </p:nvGraphicFramePr>
        <p:xfrm>
          <a:off x="876300" y="1270348"/>
          <a:ext cx="10665461" cy="4359578"/>
        </p:xfrm>
        <a:graphic>
          <a:graphicData uri="http://schemas.openxmlformats.org/drawingml/2006/table">
            <a:tbl>
              <a:tblPr firstRow="1">
                <a:tableStyleId>{5C22544A-7EE6-4342-B048-85BDC9FD1C3A}</a:tableStyleId>
              </a:tblPr>
              <a:tblGrid>
                <a:gridCol w="493771">
                  <a:extLst>
                    <a:ext uri="{9D8B030D-6E8A-4147-A177-3AD203B41FA5}">
                      <a16:colId xmlns:a16="http://schemas.microsoft.com/office/drawing/2014/main" val="20000"/>
                    </a:ext>
                  </a:extLst>
                </a:gridCol>
                <a:gridCol w="2592300">
                  <a:extLst>
                    <a:ext uri="{9D8B030D-6E8A-4147-A177-3AD203B41FA5}">
                      <a16:colId xmlns:a16="http://schemas.microsoft.com/office/drawing/2014/main" val="20001"/>
                    </a:ext>
                  </a:extLst>
                </a:gridCol>
                <a:gridCol w="2592300">
                  <a:extLst>
                    <a:ext uri="{9D8B030D-6E8A-4147-A177-3AD203B41FA5}">
                      <a16:colId xmlns:a16="http://schemas.microsoft.com/office/drawing/2014/main" val="20002"/>
                    </a:ext>
                  </a:extLst>
                </a:gridCol>
                <a:gridCol w="2592300">
                  <a:extLst>
                    <a:ext uri="{9D8B030D-6E8A-4147-A177-3AD203B41FA5}">
                      <a16:colId xmlns:a16="http://schemas.microsoft.com/office/drawing/2014/main" val="20003"/>
                    </a:ext>
                  </a:extLst>
                </a:gridCol>
                <a:gridCol w="2394790">
                  <a:extLst>
                    <a:ext uri="{9D8B030D-6E8A-4147-A177-3AD203B41FA5}">
                      <a16:colId xmlns:a16="http://schemas.microsoft.com/office/drawing/2014/main" val="20004"/>
                    </a:ext>
                  </a:extLst>
                </a:gridCol>
              </a:tblGrid>
              <a:tr h="390861">
                <a:tc>
                  <a:txBody>
                    <a:bodyPr/>
                    <a:lstStyle/>
                    <a:p>
                      <a:pPr algn="ctr"/>
                      <a:endParaRPr lang="en-US" sz="1000">
                        <a:latin typeface="Arial" panose="020B0604020202020204" pitchFamily="34" charset="0"/>
                        <a:cs typeface="Arial" panose="020B0604020202020204" pitchFamily="34" charset="0"/>
                      </a:endParaRPr>
                    </a:p>
                  </a:txBody>
                  <a:tcPr marL="121807" marR="121807" marT="60904" marB="6090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Arial" panose="020B0604020202020204" pitchFamily="34" charset="0"/>
                          <a:ea typeface="Arial Narrow" charset="0"/>
                          <a:cs typeface="Arial" panose="020B0604020202020204" pitchFamily="34" charset="0"/>
                        </a:rPr>
                        <a:t>COMPETITIVE</a:t>
                      </a:r>
                    </a:p>
                  </a:txBody>
                  <a:tcPr marL="121807" marR="121807" marT="60904" marB="60904">
                    <a:lnL w="12700" cmpd="sng">
                      <a:noFill/>
                    </a:lnL>
                    <a:solidFill>
                      <a:schemeClr val="tx2"/>
                    </a:solidFill>
                  </a:tcPr>
                </a:tc>
                <a:tc>
                  <a:txBody>
                    <a:bodyPr/>
                    <a:lstStyle/>
                    <a:p>
                      <a:pPr algn="ctr"/>
                      <a:r>
                        <a:rPr lang="en-US" sz="1400">
                          <a:latin typeface="Arial" panose="020B0604020202020204" pitchFamily="34" charset="0"/>
                          <a:ea typeface="Arial Narrow" charset="0"/>
                          <a:cs typeface="Arial" panose="020B0604020202020204" pitchFamily="34" charset="0"/>
                        </a:rPr>
                        <a:t>ENABLING</a:t>
                      </a:r>
                    </a:p>
                  </a:txBody>
                  <a:tcPr marL="121807" marR="121807" marT="60904" marB="60904">
                    <a:solidFill>
                      <a:schemeClr val="accent5"/>
                    </a:solidFill>
                  </a:tcPr>
                </a:tc>
                <a:tc>
                  <a:txBody>
                    <a:bodyPr/>
                    <a:lstStyle/>
                    <a:p>
                      <a:pPr algn="ctr"/>
                      <a:r>
                        <a:rPr lang="en-US" sz="1400">
                          <a:latin typeface="Arial" panose="020B0604020202020204" pitchFamily="34" charset="0"/>
                          <a:ea typeface="Arial Narrow" charset="0"/>
                          <a:cs typeface="Arial" panose="020B0604020202020204" pitchFamily="34" charset="0"/>
                        </a:rPr>
                        <a:t>NECESSARY</a:t>
                      </a:r>
                    </a:p>
                  </a:txBody>
                  <a:tcPr marL="121807" marR="121807" marT="60904" marB="60904">
                    <a:solidFill>
                      <a:schemeClr val="accent6"/>
                    </a:solidFill>
                  </a:tcPr>
                </a:tc>
                <a:tc>
                  <a:txBody>
                    <a:bodyPr/>
                    <a:lstStyle/>
                    <a:p>
                      <a:pPr algn="ctr"/>
                      <a:r>
                        <a:rPr lang="en-US" sz="1400">
                          <a:latin typeface="Arial" panose="020B0604020202020204" pitchFamily="34" charset="0"/>
                          <a:ea typeface="Arial Narrow" charset="0"/>
                          <a:cs typeface="Arial" panose="020B0604020202020204" pitchFamily="34" charset="0"/>
                        </a:rPr>
                        <a:t>COMPLIANCE</a:t>
                      </a:r>
                    </a:p>
                  </a:txBody>
                  <a:tcPr marL="121807" marR="121807" marT="60904" marB="60904">
                    <a:solidFill>
                      <a:schemeClr val="accent1"/>
                    </a:solidFill>
                  </a:tcPr>
                </a:tc>
                <a:extLst>
                  <a:ext uri="{0D108BD9-81ED-4DB2-BD59-A6C34878D82A}">
                    <a16:rowId xmlns:a16="http://schemas.microsoft.com/office/drawing/2014/main" val="10000"/>
                  </a:ext>
                </a:extLst>
              </a:tr>
              <a:tr h="869338">
                <a:tc>
                  <a:txBody>
                    <a:bodyPr/>
                    <a:lstStyle/>
                    <a:p>
                      <a:pPr algn="ctr"/>
                      <a:r>
                        <a:rPr lang="en-US" sz="1400" b="1">
                          <a:solidFill>
                            <a:schemeClr val="bg1"/>
                          </a:solidFill>
                          <a:latin typeface="Arial" panose="020B0604020202020204" pitchFamily="34" charset="0"/>
                          <a:cs typeface="Arial" panose="020B0604020202020204" pitchFamily="34" charset="0"/>
                        </a:rPr>
                        <a:t>UNIQUE</a:t>
                      </a:r>
                    </a:p>
                  </a:txBody>
                  <a:tcPr marL="121807" marR="121807" marT="60904" marB="60904" vert="vert270" anchor="ctr">
                    <a:lnT w="38100" cmpd="sng">
                      <a:noFill/>
                    </a:lnT>
                    <a:solidFill>
                      <a:schemeClr val="tx1"/>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mn-lt"/>
                          <a:ea typeface="Arial Narrow" charset="0"/>
                          <a:cs typeface="Arial"/>
                        </a:rPr>
                        <a:t>Partner with appropriate departments to get necessary data (screen pops, etc.) to service specific groups (e.g. cancer patients).</a:t>
                      </a:r>
                      <a:endParaRPr lang="en-US" sz="1000" b="0" baseline="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tx2">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5">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1">
                        <a:lumMod val="20000"/>
                        <a:lumOff val="80000"/>
                      </a:schemeClr>
                    </a:solidFill>
                  </a:tcPr>
                </a:tc>
                <a:extLst>
                  <a:ext uri="{0D108BD9-81ED-4DB2-BD59-A6C34878D82A}">
                    <a16:rowId xmlns:a16="http://schemas.microsoft.com/office/drawing/2014/main" val="10001"/>
                  </a:ext>
                </a:extLst>
              </a:tr>
              <a:tr h="1474095">
                <a:tc>
                  <a:txBody>
                    <a:bodyPr/>
                    <a:lstStyle/>
                    <a:p>
                      <a:pPr algn="ctr"/>
                      <a:r>
                        <a:rPr lang="en-US" sz="1400" b="1">
                          <a:solidFill>
                            <a:schemeClr val="bg1"/>
                          </a:solidFill>
                          <a:latin typeface="Arial" panose="020B0604020202020204" pitchFamily="34" charset="0"/>
                          <a:cs typeface="Arial" panose="020B0604020202020204" pitchFamily="34" charset="0"/>
                        </a:rPr>
                        <a:t>STANDARD</a:t>
                      </a:r>
                    </a:p>
                  </a:txBody>
                  <a:tcPr marL="121807" marR="121807" marT="60904" marB="60904" vert="vert270" anchor="ctr">
                    <a:solidFill>
                      <a:schemeClr val="tx1"/>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panose="020B0604020202020204" pitchFamily="34" charset="0"/>
                          <a:ea typeface="Arial Narrow" charset="0"/>
                          <a:cs typeface="Arial" panose="020B0604020202020204" pitchFamily="34" charset="0"/>
                        </a:rPr>
                        <a:t>Call providers and pharmacies, etc.</a:t>
                      </a:r>
                    </a:p>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Take payment for providers.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Do case management.</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Manage triggers for proactive action on ongoing basis.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Build model to educate members’ wellness.</a:t>
                      </a:r>
                      <a:endParaRPr lang="en-US" sz="1000" b="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tx2">
                        <a:lumMod val="20000"/>
                        <a:lumOff val="80000"/>
                      </a:schemeClr>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Manage feedback from member advisory council.</a:t>
                      </a:r>
                      <a:endParaRPr lang="en-US" sz="1000"/>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Schedule appointments for members.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Schedule and conduct welcome calls and events.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Scan authorizations for heads up on member health issues.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Build customer intimacy moments.</a:t>
                      </a:r>
                    </a:p>
                  </a:txBody>
                  <a:tcPr marL="121807" marR="121807" marT="60904" marB="60904">
                    <a:solidFill>
                      <a:schemeClr val="accent5">
                        <a:lumMod val="20000"/>
                        <a:lumOff val="80000"/>
                      </a:schemeClr>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kern="1200">
                          <a:solidFill>
                            <a:schemeClr val="tx1"/>
                          </a:solidFill>
                          <a:latin typeface="Arial"/>
                          <a:ea typeface="Arial Narrow" charset="0"/>
                          <a:cs typeface="Arial"/>
                        </a:rPr>
                        <a:t>Implement communication plans.</a:t>
                      </a:r>
                      <a:endParaRPr lang="en-US" sz="1000" b="0" kern="1200">
                        <a:solidFill>
                          <a:schemeClr val="tx1"/>
                        </a:solidFill>
                        <a:latin typeface="Arial" panose="020B0604020202020204" pitchFamily="34" charset="0"/>
                        <a:ea typeface="Arial Narrow" charset="0"/>
                        <a:cs typeface="Arial" panose="020B0604020202020204" pitchFamily="34" charset="0"/>
                      </a:endParaRPr>
                    </a:p>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1">
                        <a:lumMod val="20000"/>
                        <a:lumOff val="80000"/>
                      </a:schemeClr>
                    </a:solidFill>
                  </a:tcPr>
                </a:tc>
                <a:extLst>
                  <a:ext uri="{0D108BD9-81ED-4DB2-BD59-A6C34878D82A}">
                    <a16:rowId xmlns:a16="http://schemas.microsoft.com/office/drawing/2014/main" val="10002"/>
                  </a:ext>
                </a:extLst>
              </a:tr>
              <a:tr h="1625284">
                <a:tc>
                  <a:txBody>
                    <a:bodyPr/>
                    <a:lstStyle/>
                    <a:p>
                      <a:pPr algn="ctr"/>
                      <a:r>
                        <a:rPr lang="en-US" sz="1400" b="1">
                          <a:solidFill>
                            <a:schemeClr val="bg1"/>
                          </a:solidFill>
                          <a:latin typeface="Arial" panose="020B0604020202020204" pitchFamily="34" charset="0"/>
                          <a:cs typeface="Arial" panose="020B0604020202020204" pitchFamily="34" charset="0"/>
                        </a:rPr>
                        <a:t>SHARED</a:t>
                      </a:r>
                    </a:p>
                  </a:txBody>
                  <a:tcPr marL="121807" marR="121807" marT="60904" marB="60904" vert="vert270" anchor="ctr">
                    <a:solidFill>
                      <a:schemeClr val="tx1"/>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Partner with marketing to line up patient event collectively.</a:t>
                      </a:r>
                      <a:endParaRPr lang="en-US" sz="1000" b="0" baseline="0">
                        <a:solidFill>
                          <a:schemeClr val="tx1"/>
                        </a:solidFill>
                        <a:latin typeface="Arial" panose="020B0604020202020204" pitchFamily="34" charset="0"/>
                        <a:ea typeface="Arial Narrow"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Create customer advisory council.</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a:solidFill>
                            <a:schemeClr val="tx1"/>
                          </a:solidFill>
                          <a:latin typeface="Arial"/>
                          <a:ea typeface="Arial Narrow" charset="0"/>
                          <a:cs typeface="Arial"/>
                        </a:rPr>
                        <a:t>Plan and manage webcasts.</a:t>
                      </a:r>
                    </a:p>
                  </a:txBody>
                  <a:tcPr marL="121807" marR="121807" marT="60904" marB="60904">
                    <a:solidFill>
                      <a:schemeClr val="tx2">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Review</a:t>
                      </a:r>
                      <a:r>
                        <a:rPr lang="en-US" sz="1000" b="0" baseline="0">
                          <a:solidFill>
                            <a:schemeClr val="tx1"/>
                          </a:solidFill>
                          <a:latin typeface="Arial"/>
                          <a:ea typeface="Arial Narrow" charset="0"/>
                          <a:cs typeface="Arial"/>
                        </a:rPr>
                        <a:t> agent scorecard.</a:t>
                      </a:r>
                      <a:endParaRPr lang="en-US" sz="1000"/>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Resolve member issues.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Update agents on changes.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Review quality monitors.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Report system issues.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Meet regulatory guidelines. (HIPAA).</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Answer calls.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Email/fax EOBs.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Conduct team meetings.</a:t>
                      </a:r>
                    </a:p>
                  </a:txBody>
                  <a:tcPr marL="121807" marR="121807" marT="60904" marB="60904">
                    <a:solidFill>
                      <a:schemeClr val="accent5">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Reach out to other areas.</a:t>
                      </a:r>
                      <a:endParaRPr lang="en-US" sz="1000"/>
                    </a:p>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Follow-up</a:t>
                      </a:r>
                      <a:r>
                        <a:rPr lang="en-US" sz="1000" b="0" baseline="0">
                          <a:solidFill>
                            <a:schemeClr val="tx1"/>
                          </a:solidFill>
                          <a:latin typeface="Arial"/>
                          <a:ea typeface="Arial Narrow" charset="0"/>
                          <a:cs typeface="Arial"/>
                        </a:rPr>
                        <a:t> on inventory processing.</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Respond to appeals within compliance.</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Do member call backs.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Report out to CMS.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Respond to complaints, grievances, and appeals.</a:t>
                      </a: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Planning and conducting proactive outbound calls.</a:t>
                      </a:r>
                      <a:endParaRPr lang="en-US" sz="1000"/>
                    </a:p>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Train on new and updated processes and</a:t>
                      </a:r>
                      <a:r>
                        <a:rPr lang="en-US" sz="1000" b="0" baseline="0">
                          <a:solidFill>
                            <a:schemeClr val="tx1"/>
                          </a:solidFill>
                          <a:latin typeface="Arial"/>
                          <a:ea typeface="Arial Narrow" charset="0"/>
                          <a:cs typeface="Arial"/>
                        </a:rPr>
                        <a:t> skillsets.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Handle executive inquiries (chairman’s team).</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Talent development to supervisor level (e.g. 9 block).</a:t>
                      </a:r>
                    </a:p>
                  </a:txBody>
                  <a:tcPr marL="121807" marR="121807" marT="60904" marB="60904">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950453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8D4C9-A2B6-AE6D-A6D1-1EDCC3EF6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E3CD5-4E75-ADF3-50FD-D0ABC4369BB8}"/>
              </a:ext>
            </a:extLst>
          </p:cNvPr>
          <p:cNvSpPr>
            <a:spLocks noGrp="1"/>
          </p:cNvSpPr>
          <p:nvPr>
            <p:ph type="title"/>
          </p:nvPr>
        </p:nvSpPr>
        <p:spPr/>
        <p:txBody>
          <a:bodyPr/>
          <a:lstStyle/>
          <a:p>
            <a:r>
              <a:rPr lang="en-US"/>
              <a:t>Placement</a:t>
            </a:r>
            <a:r>
              <a:rPr lang="en-US" sz="2800"/>
              <a:t> of Work</a:t>
            </a:r>
            <a:endParaRPr lang="en-US"/>
          </a:p>
        </p:txBody>
      </p:sp>
      <p:sp>
        <p:nvSpPr>
          <p:cNvPr id="4" name="Text Placeholder 3">
            <a:extLst>
              <a:ext uri="{FF2B5EF4-FFF2-40B4-BE49-F238E27FC236}">
                <a16:creationId xmlns:a16="http://schemas.microsoft.com/office/drawing/2014/main" id="{FB8C72BF-8EC9-77F4-2E67-45D5E4D35264}"/>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474A786A-4D01-14EB-B129-BC3A9F06FE8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indent="0" algn="ctr">
              <a:buNone/>
            </a:pPr>
            <a:r>
              <a:rPr lang="en-US" sz="1600" b="0"/>
              <a:t>Determine how the work should be placed in the organization by </a:t>
            </a:r>
            <a:br>
              <a:rPr lang="en-US" sz="1600" b="0"/>
            </a:br>
            <a:r>
              <a:rPr lang="en-US" sz="1600" b="0"/>
              <a:t>moving each </a:t>
            </a:r>
            <a:r>
              <a:rPr lang="en-US" altLang="en-US" sz="1600" b="0"/>
              <a:t>Post-it Note</a:t>
            </a:r>
            <a:r>
              <a:rPr lang="en-US" sz="1600" b="0" baseline="30000"/>
              <a:t>®</a:t>
            </a:r>
            <a:r>
              <a:rPr lang="en-US" sz="1600" b="0"/>
              <a:t> into the appropriate row:</a:t>
            </a:r>
          </a:p>
          <a:p>
            <a:pPr marL="0" indent="0" algn="ctr">
              <a:buNone/>
            </a:pPr>
            <a:r>
              <a:rPr lang="en-US" sz="1600" b="1">
                <a:solidFill>
                  <a:schemeClr val="tx2"/>
                </a:solidFill>
              </a:rPr>
              <a:t>Unique</a:t>
            </a:r>
            <a:r>
              <a:rPr lang="en-US" sz="1600"/>
              <a:t>    </a:t>
            </a:r>
            <a:r>
              <a:rPr lang="en-US" sz="1600" b="1">
                <a:solidFill>
                  <a:schemeClr val="accent5"/>
                </a:solidFill>
              </a:rPr>
              <a:t>Standard</a:t>
            </a:r>
            <a:r>
              <a:rPr lang="en-US" sz="1600"/>
              <a:t>    </a:t>
            </a:r>
            <a:r>
              <a:rPr lang="en-US" sz="1600" b="1">
                <a:solidFill>
                  <a:schemeClr val="accent6"/>
                </a:solidFill>
              </a:rPr>
              <a:t>Shared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Things to keep in mind…</a:t>
            </a:r>
          </a:p>
          <a:p>
            <a:pPr marL="285750" indent="-285750">
              <a:buFont typeface="Arial" panose="020B0604020202020204" pitchFamily="34" charset="0"/>
              <a:buChar char="•"/>
            </a:pPr>
            <a:r>
              <a:rPr lang="en-US" sz="1600" b="1">
                <a:solidFill>
                  <a:schemeClr val="tx2"/>
                </a:solidFill>
              </a:rPr>
              <a:t>UNIQUE</a:t>
            </a:r>
            <a:r>
              <a:rPr lang="en-US" sz="1600"/>
              <a:t> – Work done in many places in different ways.</a:t>
            </a:r>
          </a:p>
          <a:p>
            <a:pPr marL="285750" indent="-285750">
              <a:buFont typeface="Arial" panose="020B0604020202020204" pitchFamily="34" charset="0"/>
              <a:buChar char="•"/>
            </a:pPr>
            <a:r>
              <a:rPr lang="en-US" sz="1600" b="1">
                <a:solidFill>
                  <a:schemeClr val="accent5"/>
                </a:solidFill>
              </a:rPr>
              <a:t>STANDARD</a:t>
            </a:r>
            <a:r>
              <a:rPr lang="en-US" sz="1600"/>
              <a:t> – Work done in many places in the same way.</a:t>
            </a:r>
            <a:endParaRPr lang="en-US" altLang="ja-JP" sz="1600"/>
          </a:p>
          <a:p>
            <a:pPr marL="285750" indent="-285750">
              <a:buFont typeface="Arial" panose="020B0604020202020204" pitchFamily="34" charset="0"/>
              <a:buChar char="•"/>
            </a:pPr>
            <a:r>
              <a:rPr lang="en-US" sz="1600" b="1">
                <a:solidFill>
                  <a:schemeClr val="accent6"/>
                </a:solidFill>
              </a:rPr>
              <a:t>SHARED</a:t>
            </a:r>
            <a:r>
              <a:rPr lang="en-US" sz="1600"/>
              <a:t> – Work done in one team or group in the same way</a:t>
            </a:r>
            <a:endParaRPr lang="en-US" sz="1600">
              <a:latin typeface="Arial" panose="020B0604020202020204" pitchFamily="34" charset="0"/>
            </a:endParaRPr>
          </a:p>
          <a:p>
            <a:endParaRPr lang="en-US"/>
          </a:p>
        </p:txBody>
      </p:sp>
    </p:spTree>
    <p:extLst>
      <p:ext uri="{BB962C8B-B14F-4D97-AF65-F5344CB8AC3E}">
        <p14:creationId xmlns:p14="http://schemas.microsoft.com/office/powerpoint/2010/main" val="11369569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EBE5-F399-0D48-2316-8394349F7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91CC8-E3FF-B0A5-19E2-C78D2D86850A}"/>
              </a:ext>
            </a:extLst>
          </p:cNvPr>
          <p:cNvSpPr>
            <a:spLocks noGrp="1"/>
          </p:cNvSpPr>
          <p:nvPr>
            <p:ph type="title"/>
          </p:nvPr>
        </p:nvSpPr>
        <p:spPr/>
        <p:txBody>
          <a:bodyPr/>
          <a:lstStyle/>
          <a:p>
            <a:r>
              <a:rPr lang="en-US"/>
              <a:t>AI Work Evaluation</a:t>
            </a:r>
          </a:p>
        </p:txBody>
      </p:sp>
      <p:sp>
        <p:nvSpPr>
          <p:cNvPr id="8" name="TextBox 7">
            <a:extLst>
              <a:ext uri="{FF2B5EF4-FFF2-40B4-BE49-F238E27FC236}">
                <a16:creationId xmlns:a16="http://schemas.microsoft.com/office/drawing/2014/main" id="{0D8425B0-9856-7D38-F024-F2C0E169114E}"/>
              </a:ext>
            </a:extLst>
          </p:cNvPr>
          <p:cNvSpPr txBox="1"/>
          <p:nvPr/>
        </p:nvSpPr>
        <p:spPr>
          <a:xfrm>
            <a:off x="981477" y="2490234"/>
            <a:ext cx="4467601" cy="1200329"/>
          </a:xfrm>
          <a:prstGeom prst="rect">
            <a:avLst/>
          </a:prstGeom>
          <a:noFill/>
        </p:spPr>
        <p:txBody>
          <a:bodyPr wrap="square">
            <a:spAutoFit/>
          </a:bodyPr>
          <a:lstStyle/>
          <a:p>
            <a:pPr algn="ctr"/>
            <a:r>
              <a:rPr lang="en-US" b="1"/>
              <a:t>Is AI right for my organization?</a:t>
            </a:r>
          </a:p>
          <a:p>
            <a:pPr algn="ctr"/>
            <a:endParaRPr lang="en-US" b="1"/>
          </a:p>
          <a:p>
            <a:pPr algn="ctr"/>
            <a:r>
              <a:rPr lang="en-US"/>
              <a:t>The answer is not Yes or No, </a:t>
            </a:r>
            <a:r>
              <a:rPr lang="en-US" u="sng"/>
              <a:t>it's how much.</a:t>
            </a:r>
          </a:p>
        </p:txBody>
      </p:sp>
      <p:pic>
        <p:nvPicPr>
          <p:cNvPr id="5" name="Picture 4">
            <a:extLst>
              <a:ext uri="{FF2B5EF4-FFF2-40B4-BE49-F238E27FC236}">
                <a16:creationId xmlns:a16="http://schemas.microsoft.com/office/drawing/2014/main" id="{6D53E3F8-A1DA-4240-C955-F7541A982EAA}"/>
              </a:ext>
            </a:extLst>
          </p:cNvPr>
          <p:cNvPicPr>
            <a:picLocks noChangeAspect="1"/>
          </p:cNvPicPr>
          <p:nvPr/>
        </p:nvPicPr>
        <p:blipFill>
          <a:blip r:embed="rId2"/>
          <a:stretch>
            <a:fillRect/>
          </a:stretch>
        </p:blipFill>
        <p:spPr>
          <a:xfrm>
            <a:off x="6049872" y="667137"/>
            <a:ext cx="5890205" cy="6028190"/>
          </a:xfrm>
          <a:prstGeom prst="rect">
            <a:avLst/>
          </a:prstGeom>
        </p:spPr>
      </p:pic>
    </p:spTree>
    <p:extLst>
      <p:ext uri="{BB962C8B-B14F-4D97-AF65-F5344CB8AC3E}">
        <p14:creationId xmlns:p14="http://schemas.microsoft.com/office/powerpoint/2010/main" val="35105045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8BD5-23B1-D320-0B35-67EFF6C6C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E61EF-B1D5-D387-4996-AAC3F7B61CF4}"/>
              </a:ext>
            </a:extLst>
          </p:cNvPr>
          <p:cNvSpPr>
            <a:spLocks noGrp="1"/>
          </p:cNvSpPr>
          <p:nvPr>
            <p:ph type="title"/>
          </p:nvPr>
        </p:nvSpPr>
        <p:spPr/>
        <p:txBody>
          <a:bodyPr/>
          <a:lstStyle/>
          <a:p>
            <a:r>
              <a:rPr lang="en-US" sz="2800">
                <a:latin typeface="Arial" panose="020B0604020202020204" pitchFamily="34" charset="0"/>
                <a:cs typeface="Arial" panose="020B0604020202020204" pitchFamily="34" charset="0"/>
              </a:rPr>
              <a:t>Work Categorization </a:t>
            </a:r>
            <a:r>
              <a:rPr lang="en-US" sz="2800"/>
              <a:t>and Placement + AI</a:t>
            </a:r>
            <a:r>
              <a:rPr lang="en-US" sz="2800">
                <a:latin typeface="Arial" panose="020B0604020202020204" pitchFamily="34" charset="0"/>
                <a:cs typeface="Arial" panose="020B0604020202020204" pitchFamily="34" charset="0"/>
              </a:rPr>
              <a:t>	</a:t>
            </a:r>
            <a:endParaRPr lang="en-US"/>
          </a:p>
        </p:txBody>
      </p:sp>
      <p:sp>
        <p:nvSpPr>
          <p:cNvPr id="4" name="Text Placeholder 3">
            <a:extLst>
              <a:ext uri="{FF2B5EF4-FFF2-40B4-BE49-F238E27FC236}">
                <a16:creationId xmlns:a16="http://schemas.microsoft.com/office/drawing/2014/main" id="{9C872AE0-6C9C-20E4-6222-F9A6D0FFEEFD}"/>
              </a:ext>
            </a:extLst>
          </p:cNvPr>
          <p:cNvSpPr>
            <a:spLocks noGrp="1"/>
          </p:cNvSpPr>
          <p:nvPr>
            <p:ph type="body" sz="quarter" idx="11"/>
          </p:nvPr>
        </p:nvSpPr>
        <p:spPr/>
        <p:txBody>
          <a:bodyPr/>
          <a:lstStyle/>
          <a:p>
            <a:r>
              <a:rPr lang="en-US" sz="1800"/>
              <a:t>Examples</a:t>
            </a:r>
            <a:endParaRPr lang="en-US"/>
          </a:p>
        </p:txBody>
      </p:sp>
      <p:sp>
        <p:nvSpPr>
          <p:cNvPr id="5" name="AutoShape 17">
            <a:extLst>
              <a:ext uri="{FF2B5EF4-FFF2-40B4-BE49-F238E27FC236}">
                <a16:creationId xmlns:a16="http://schemas.microsoft.com/office/drawing/2014/main" id="{59A2FE3F-5E25-5D2C-2DEE-55527F4E05E5}"/>
              </a:ext>
            </a:extLst>
          </p:cNvPr>
          <p:cNvSpPr>
            <a:spLocks noChangeArrowheads="1"/>
          </p:cNvSpPr>
          <p:nvPr/>
        </p:nvSpPr>
        <p:spPr bwMode="auto">
          <a:xfrm flipH="1">
            <a:off x="6230031" y="6015125"/>
            <a:ext cx="5208926" cy="600649"/>
          </a:xfrm>
          <a:prstGeom prst="leftArrow">
            <a:avLst>
              <a:gd name="adj1" fmla="val 49167"/>
              <a:gd name="adj2" fmla="val 73431"/>
            </a:avLst>
          </a:prstGeom>
          <a:gradFill rotWithShape="1">
            <a:gsLst>
              <a:gs pos="0">
                <a:schemeClr val="accent1"/>
              </a:gs>
              <a:gs pos="100000">
                <a:schemeClr val="accent5"/>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Efficiency</a:t>
            </a:r>
          </a:p>
        </p:txBody>
      </p:sp>
      <p:sp>
        <p:nvSpPr>
          <p:cNvPr id="6" name="AutoShape 16">
            <a:extLst>
              <a:ext uri="{FF2B5EF4-FFF2-40B4-BE49-F238E27FC236}">
                <a16:creationId xmlns:a16="http://schemas.microsoft.com/office/drawing/2014/main" id="{4E052AC9-2158-7725-C112-E7ED4B6F8768}"/>
              </a:ext>
            </a:extLst>
          </p:cNvPr>
          <p:cNvSpPr>
            <a:spLocks noChangeArrowheads="1"/>
          </p:cNvSpPr>
          <p:nvPr/>
        </p:nvSpPr>
        <p:spPr bwMode="auto">
          <a:xfrm>
            <a:off x="876300" y="6015125"/>
            <a:ext cx="5353731" cy="600649"/>
          </a:xfrm>
          <a:prstGeom prst="leftArrow">
            <a:avLst>
              <a:gd name="adj1" fmla="val 49167"/>
              <a:gd name="adj2" fmla="val 80595"/>
            </a:avLst>
          </a:prstGeom>
          <a:gradFill rotWithShape="1">
            <a:gsLst>
              <a:gs pos="11000">
                <a:schemeClr val="tx2"/>
              </a:gs>
              <a:gs pos="100000">
                <a:schemeClr val="accent4"/>
              </a:gs>
            </a:gsLst>
            <a:lin ang="0" scaled="1"/>
          </a:gradFill>
          <a:ln w="9525">
            <a:noFill/>
            <a:miter lim="800000"/>
            <a:headEnd/>
            <a:tailEnd/>
          </a:ln>
        </p:spPr>
        <p:txBody>
          <a:bodyPr wrap="none" lIns="121786" tIns="60893" rIns="121786" bIns="60893" anchor="ctr"/>
          <a:lstStyle/>
          <a:p>
            <a:pPr algn="ctr">
              <a:defRPr/>
            </a:pPr>
            <a:r>
              <a:rPr lang="en-US" sz="1399" b="1">
                <a:solidFill>
                  <a:prstClr val="white"/>
                </a:solidFill>
                <a:latin typeface="Arial" panose="020B0604020202020204" pitchFamily="34" charset="0"/>
                <a:cs typeface="Arial" panose="020B0604020202020204" pitchFamily="34" charset="0"/>
              </a:rPr>
              <a:t>Effectiveness</a:t>
            </a:r>
          </a:p>
        </p:txBody>
      </p:sp>
      <p:graphicFrame>
        <p:nvGraphicFramePr>
          <p:cNvPr id="8" name="Table 7">
            <a:extLst>
              <a:ext uri="{FF2B5EF4-FFF2-40B4-BE49-F238E27FC236}">
                <a16:creationId xmlns:a16="http://schemas.microsoft.com/office/drawing/2014/main" id="{5DA8BBD1-5A58-E45B-56DB-FE97C2F0EAFC}"/>
              </a:ext>
            </a:extLst>
          </p:cNvPr>
          <p:cNvGraphicFramePr>
            <a:graphicFrameLocks noGrp="1"/>
          </p:cNvGraphicFramePr>
          <p:nvPr>
            <p:extLst>
              <p:ext uri="{D42A27DB-BD31-4B8C-83A1-F6EECF244321}">
                <p14:modId xmlns:p14="http://schemas.microsoft.com/office/powerpoint/2010/main" val="507447568"/>
              </p:ext>
            </p:extLst>
          </p:nvPr>
        </p:nvGraphicFramePr>
        <p:xfrm>
          <a:off x="876300" y="1200418"/>
          <a:ext cx="10665463" cy="4723952"/>
        </p:xfrm>
        <a:graphic>
          <a:graphicData uri="http://schemas.openxmlformats.org/drawingml/2006/table">
            <a:tbl>
              <a:tblPr firstRow="1">
                <a:tableStyleId>{5C22544A-7EE6-4342-B048-85BDC9FD1C3A}</a:tableStyleId>
              </a:tblPr>
              <a:tblGrid>
                <a:gridCol w="397224">
                  <a:extLst>
                    <a:ext uri="{9D8B030D-6E8A-4147-A177-3AD203B41FA5}">
                      <a16:colId xmlns:a16="http://schemas.microsoft.com/office/drawing/2014/main" val="20000"/>
                    </a:ext>
                  </a:extLst>
                </a:gridCol>
                <a:gridCol w="2085426">
                  <a:extLst>
                    <a:ext uri="{9D8B030D-6E8A-4147-A177-3AD203B41FA5}">
                      <a16:colId xmlns:a16="http://schemas.microsoft.com/office/drawing/2014/main" val="20001"/>
                    </a:ext>
                  </a:extLst>
                </a:gridCol>
                <a:gridCol w="2085426">
                  <a:extLst>
                    <a:ext uri="{9D8B030D-6E8A-4147-A177-3AD203B41FA5}">
                      <a16:colId xmlns:a16="http://schemas.microsoft.com/office/drawing/2014/main" val="20002"/>
                    </a:ext>
                  </a:extLst>
                </a:gridCol>
                <a:gridCol w="2085426">
                  <a:extLst>
                    <a:ext uri="{9D8B030D-6E8A-4147-A177-3AD203B41FA5}">
                      <a16:colId xmlns:a16="http://schemas.microsoft.com/office/drawing/2014/main" val="20003"/>
                    </a:ext>
                  </a:extLst>
                </a:gridCol>
                <a:gridCol w="2085426">
                  <a:extLst>
                    <a:ext uri="{9D8B030D-6E8A-4147-A177-3AD203B41FA5}">
                      <a16:colId xmlns:a16="http://schemas.microsoft.com/office/drawing/2014/main" val="3566755879"/>
                    </a:ext>
                  </a:extLst>
                </a:gridCol>
                <a:gridCol w="1926535">
                  <a:extLst>
                    <a:ext uri="{9D8B030D-6E8A-4147-A177-3AD203B41FA5}">
                      <a16:colId xmlns:a16="http://schemas.microsoft.com/office/drawing/2014/main" val="20004"/>
                    </a:ext>
                  </a:extLst>
                </a:gridCol>
              </a:tblGrid>
              <a:tr h="390861">
                <a:tc>
                  <a:txBody>
                    <a:bodyPr/>
                    <a:lstStyle/>
                    <a:p>
                      <a:pPr algn="ctr"/>
                      <a:endParaRPr lang="en-US" sz="1000">
                        <a:latin typeface="Arial" panose="020B0604020202020204" pitchFamily="34" charset="0"/>
                        <a:cs typeface="Arial" panose="020B0604020202020204" pitchFamily="34" charset="0"/>
                      </a:endParaRPr>
                    </a:p>
                  </a:txBody>
                  <a:tcPr marL="121807" marR="121807" marT="60904" marB="6090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latin typeface="Arial" panose="020B0604020202020204" pitchFamily="34" charset="0"/>
                          <a:ea typeface="Arial Narrow" charset="0"/>
                          <a:cs typeface="Arial" panose="020B0604020202020204" pitchFamily="34" charset="0"/>
                        </a:rPr>
                        <a:t>COMPETITIVE</a:t>
                      </a:r>
                    </a:p>
                  </a:txBody>
                  <a:tcPr marL="121807" marR="121807" marT="60904" marB="60904">
                    <a:lnL w="12700" cmpd="sng">
                      <a:noFill/>
                    </a:lnL>
                    <a:solidFill>
                      <a:schemeClr val="tx2"/>
                    </a:solidFill>
                  </a:tcPr>
                </a:tc>
                <a:tc>
                  <a:txBody>
                    <a:bodyPr/>
                    <a:lstStyle/>
                    <a:p>
                      <a:pPr algn="ctr"/>
                      <a:r>
                        <a:rPr lang="en-US" sz="1400">
                          <a:latin typeface="Arial" panose="020B0604020202020204" pitchFamily="34" charset="0"/>
                          <a:ea typeface="Arial Narrow" charset="0"/>
                          <a:cs typeface="Arial" panose="020B0604020202020204" pitchFamily="34" charset="0"/>
                        </a:rPr>
                        <a:t>ENABLING</a:t>
                      </a:r>
                    </a:p>
                  </a:txBody>
                  <a:tcPr marL="121807" marR="121807" marT="60904" marB="60904">
                    <a:solidFill>
                      <a:schemeClr val="accent5"/>
                    </a:solidFill>
                  </a:tcPr>
                </a:tc>
                <a:tc>
                  <a:txBody>
                    <a:bodyPr/>
                    <a:lstStyle/>
                    <a:p>
                      <a:pPr algn="ctr"/>
                      <a:r>
                        <a:rPr lang="en-US" sz="1400">
                          <a:latin typeface="Arial" panose="020B0604020202020204" pitchFamily="34" charset="0"/>
                          <a:ea typeface="Arial Narrow" charset="0"/>
                          <a:cs typeface="Arial" panose="020B0604020202020204" pitchFamily="34" charset="0"/>
                        </a:rPr>
                        <a:t>NECESSARY</a:t>
                      </a:r>
                    </a:p>
                    <a:p>
                      <a:pPr algn="ctr"/>
                      <a:r>
                        <a:rPr lang="en-US" sz="1400">
                          <a:latin typeface="Arial" panose="020B0604020202020204" pitchFamily="34" charset="0"/>
                          <a:ea typeface="Arial Narrow" charset="0"/>
                          <a:cs typeface="Arial" panose="020B0604020202020204" pitchFamily="34" charset="0"/>
                        </a:rPr>
                        <a:t>(Human Led)</a:t>
                      </a:r>
                    </a:p>
                  </a:txBody>
                  <a:tcPr marL="121807" marR="121807" marT="60904" marB="60904">
                    <a:solidFill>
                      <a:schemeClr val="accent6"/>
                    </a:solidFill>
                  </a:tcPr>
                </a:tc>
                <a:tc>
                  <a:txBody>
                    <a:bodyPr/>
                    <a:lstStyle/>
                    <a:p>
                      <a:pPr algn="ctr"/>
                      <a:r>
                        <a:rPr lang="en-US" sz="1400">
                          <a:latin typeface="Arial" panose="020B0604020202020204" pitchFamily="34" charset="0"/>
                          <a:ea typeface="Arial Narrow" charset="0"/>
                          <a:cs typeface="Arial" panose="020B0604020202020204" pitchFamily="34" charset="0"/>
                        </a:rPr>
                        <a:t>NECESSARY</a:t>
                      </a:r>
                    </a:p>
                    <a:p>
                      <a:pPr algn="ctr"/>
                      <a:r>
                        <a:rPr lang="en-US" sz="1400">
                          <a:latin typeface="Arial" panose="020B0604020202020204" pitchFamily="34" charset="0"/>
                          <a:ea typeface="Arial Narrow" charset="0"/>
                          <a:cs typeface="Arial" panose="020B0604020202020204" pitchFamily="34" charset="0"/>
                        </a:rPr>
                        <a:t>(AI / Automate)</a:t>
                      </a:r>
                    </a:p>
                  </a:txBody>
                  <a:tcPr marL="121807" marR="121807" marT="60904" marB="60904">
                    <a:solidFill>
                      <a:schemeClr val="accent6"/>
                    </a:solidFill>
                  </a:tcPr>
                </a:tc>
                <a:tc>
                  <a:txBody>
                    <a:bodyPr/>
                    <a:lstStyle/>
                    <a:p>
                      <a:pPr algn="ctr"/>
                      <a:r>
                        <a:rPr lang="en-US" sz="1400">
                          <a:latin typeface="Arial" panose="020B0604020202020204" pitchFamily="34" charset="0"/>
                          <a:ea typeface="Arial Narrow" charset="0"/>
                          <a:cs typeface="Arial" panose="020B0604020202020204" pitchFamily="34" charset="0"/>
                        </a:rPr>
                        <a:t>COMPLIANCE</a:t>
                      </a:r>
                    </a:p>
                  </a:txBody>
                  <a:tcPr marL="121807" marR="121807" marT="60904" marB="60904">
                    <a:solidFill>
                      <a:schemeClr val="accent1"/>
                    </a:solidFill>
                  </a:tcPr>
                </a:tc>
                <a:extLst>
                  <a:ext uri="{0D108BD9-81ED-4DB2-BD59-A6C34878D82A}">
                    <a16:rowId xmlns:a16="http://schemas.microsoft.com/office/drawing/2014/main" val="10000"/>
                  </a:ext>
                </a:extLst>
              </a:tr>
              <a:tr h="869338">
                <a:tc>
                  <a:txBody>
                    <a:bodyPr/>
                    <a:lstStyle/>
                    <a:p>
                      <a:pPr algn="ctr"/>
                      <a:r>
                        <a:rPr lang="en-US" sz="1400" b="1">
                          <a:solidFill>
                            <a:schemeClr val="bg1"/>
                          </a:solidFill>
                          <a:latin typeface="Arial" panose="020B0604020202020204" pitchFamily="34" charset="0"/>
                          <a:cs typeface="Arial" panose="020B0604020202020204" pitchFamily="34" charset="0"/>
                        </a:rPr>
                        <a:t>UNIQUE</a:t>
                      </a:r>
                    </a:p>
                  </a:txBody>
                  <a:tcPr marL="121807" marR="121807" marT="60904" marB="60904" vert="vert270" anchor="ctr">
                    <a:lnT w="38100" cmpd="sng">
                      <a:noFill/>
                    </a:lnT>
                    <a:solidFill>
                      <a:schemeClr val="tx1"/>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mn-lt"/>
                          <a:ea typeface="Arial Narrow" charset="0"/>
                          <a:cs typeface="Arial"/>
                        </a:rPr>
                        <a:t>Partner with appropriate departments to get necessary data (screen pops, etc.) to service specific groups (e.g. cancer patients).</a:t>
                      </a:r>
                      <a:endParaRPr lang="en-US" sz="1000" b="0" baseline="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tx2">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5">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1">
                        <a:lumMod val="20000"/>
                        <a:lumOff val="80000"/>
                      </a:schemeClr>
                    </a:solidFill>
                  </a:tcPr>
                </a:tc>
                <a:extLst>
                  <a:ext uri="{0D108BD9-81ED-4DB2-BD59-A6C34878D82A}">
                    <a16:rowId xmlns:a16="http://schemas.microsoft.com/office/drawing/2014/main" val="10001"/>
                  </a:ext>
                </a:extLst>
              </a:tr>
              <a:tr h="1474095">
                <a:tc>
                  <a:txBody>
                    <a:bodyPr/>
                    <a:lstStyle/>
                    <a:p>
                      <a:pPr algn="ctr"/>
                      <a:r>
                        <a:rPr lang="en-US" sz="1400" b="1">
                          <a:solidFill>
                            <a:schemeClr val="bg1"/>
                          </a:solidFill>
                          <a:latin typeface="Arial" panose="020B0604020202020204" pitchFamily="34" charset="0"/>
                          <a:cs typeface="Arial" panose="020B0604020202020204" pitchFamily="34" charset="0"/>
                        </a:rPr>
                        <a:t>STANDARD</a:t>
                      </a:r>
                    </a:p>
                  </a:txBody>
                  <a:tcPr marL="121807" marR="121807" marT="60904" marB="60904" vert="vert270" anchor="ctr">
                    <a:solidFill>
                      <a:schemeClr val="tx1"/>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panose="020B0604020202020204" pitchFamily="34" charset="0"/>
                          <a:ea typeface="Arial Narrow" charset="0"/>
                          <a:cs typeface="Arial" panose="020B0604020202020204" pitchFamily="34" charset="0"/>
                        </a:rPr>
                        <a:t>Call providers and pharmacies, etc.</a:t>
                      </a:r>
                    </a:p>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Take payment for providers.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Do case management.</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Manage triggers for proactive action on ongoing basis.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Build model to educate members’ wellness.</a:t>
                      </a:r>
                      <a:endParaRPr lang="en-US" sz="1000" b="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tx2">
                        <a:lumMod val="20000"/>
                        <a:lumOff val="80000"/>
                      </a:schemeClr>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Manage feedback from member advisory council.</a:t>
                      </a:r>
                      <a:endParaRPr lang="en-US" sz="1000"/>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Schedule appointments for members.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Schedule and conduct welcome calls and events.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Scan authorizations for heads up on member health issues.</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Build customer intimacy moments.</a:t>
                      </a:r>
                    </a:p>
                  </a:txBody>
                  <a:tcPr marL="121807" marR="121807" marT="60904" marB="60904">
                    <a:solidFill>
                      <a:schemeClr val="accent5">
                        <a:lumMod val="20000"/>
                        <a:lumOff val="80000"/>
                      </a:schemeClr>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kern="1200">
                          <a:solidFill>
                            <a:schemeClr val="tx1"/>
                          </a:solidFill>
                          <a:latin typeface="Arial"/>
                          <a:ea typeface="Arial Narrow" charset="0"/>
                          <a:cs typeface="Arial"/>
                        </a:rPr>
                        <a:t>Implement communication plans.</a:t>
                      </a:r>
                      <a:endParaRPr lang="en-US" sz="1000" b="0" kern="1200">
                        <a:solidFill>
                          <a:schemeClr val="tx1"/>
                        </a:solidFill>
                        <a:latin typeface="Arial" panose="020B0604020202020204" pitchFamily="34" charset="0"/>
                        <a:ea typeface="Arial Narrow" charset="0"/>
                        <a:cs typeface="Arial" panose="020B0604020202020204" pitchFamily="34" charset="0"/>
                      </a:endParaRPr>
                    </a:p>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endParaRPr lang="en-US" sz="1000">
                        <a:solidFill>
                          <a:schemeClr val="tx1"/>
                        </a:solidFill>
                        <a:latin typeface="Arial" panose="020B0604020202020204" pitchFamily="34" charset="0"/>
                        <a:ea typeface="Arial Narrow" charset="0"/>
                        <a:cs typeface="Arial" panose="020B0604020202020204" pitchFamily="34" charset="0"/>
                      </a:endParaRPr>
                    </a:p>
                  </a:txBody>
                  <a:tcPr marL="121807" marR="121807" marT="60904" marB="60904">
                    <a:solidFill>
                      <a:schemeClr val="accent1">
                        <a:lumMod val="20000"/>
                        <a:lumOff val="80000"/>
                      </a:schemeClr>
                    </a:solidFill>
                  </a:tcPr>
                </a:tc>
                <a:extLst>
                  <a:ext uri="{0D108BD9-81ED-4DB2-BD59-A6C34878D82A}">
                    <a16:rowId xmlns:a16="http://schemas.microsoft.com/office/drawing/2014/main" val="10002"/>
                  </a:ext>
                </a:extLst>
              </a:tr>
              <a:tr h="1625284">
                <a:tc>
                  <a:txBody>
                    <a:bodyPr/>
                    <a:lstStyle/>
                    <a:p>
                      <a:pPr algn="ctr"/>
                      <a:r>
                        <a:rPr lang="en-US" sz="1400" b="1">
                          <a:solidFill>
                            <a:schemeClr val="bg1"/>
                          </a:solidFill>
                          <a:latin typeface="Arial" panose="020B0604020202020204" pitchFamily="34" charset="0"/>
                          <a:cs typeface="Arial" panose="020B0604020202020204" pitchFamily="34" charset="0"/>
                        </a:rPr>
                        <a:t>SHARED</a:t>
                      </a:r>
                    </a:p>
                  </a:txBody>
                  <a:tcPr marL="121807" marR="121807" marT="60904" marB="60904" vert="vert270" anchor="ctr">
                    <a:solidFill>
                      <a:schemeClr val="tx1"/>
                    </a:solidFill>
                  </a:tcPr>
                </a:tc>
                <a:tc>
                  <a:txBody>
                    <a:bodyPr/>
                    <a:lstStyle/>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Partner with marketing to line up patient event collectively.</a:t>
                      </a:r>
                      <a:endParaRPr lang="en-US" sz="1000" b="0" baseline="0">
                        <a:solidFill>
                          <a:schemeClr val="tx1"/>
                        </a:solidFill>
                        <a:latin typeface="Arial" panose="020B0604020202020204" pitchFamily="34" charset="0"/>
                        <a:ea typeface="Arial Narrow"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baseline="0">
                          <a:solidFill>
                            <a:schemeClr val="tx1"/>
                          </a:solidFill>
                          <a:latin typeface="Arial"/>
                          <a:ea typeface="Arial Narrow" charset="0"/>
                          <a:cs typeface="Arial"/>
                        </a:rPr>
                        <a:t>Create customer advisory council.</a:t>
                      </a:r>
                    </a:p>
                    <a:p>
                      <a:pPr marL="171450" marR="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b="0">
                          <a:solidFill>
                            <a:schemeClr val="tx1"/>
                          </a:solidFill>
                          <a:latin typeface="Arial"/>
                          <a:ea typeface="Arial Narrow" charset="0"/>
                          <a:cs typeface="Arial"/>
                        </a:rPr>
                        <a:t>Plan and manage webcasts.</a:t>
                      </a:r>
                    </a:p>
                  </a:txBody>
                  <a:tcPr marL="121807" marR="121807" marT="60904" marB="60904">
                    <a:solidFill>
                      <a:schemeClr val="tx2">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Review</a:t>
                      </a:r>
                      <a:r>
                        <a:rPr lang="en-US" sz="1000" b="0" baseline="0">
                          <a:solidFill>
                            <a:schemeClr val="tx1"/>
                          </a:solidFill>
                          <a:latin typeface="Arial"/>
                          <a:ea typeface="Arial Narrow" charset="0"/>
                          <a:cs typeface="Arial"/>
                        </a:rPr>
                        <a:t> agent scorecard.</a:t>
                      </a:r>
                      <a:endParaRPr lang="en-US" sz="1000"/>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Resolve member issues.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Update agents on changes.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Review quality monitors.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Report system issues.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Meet regulatory guidelines. (HIPAA).</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Answer calls.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Email/fax EOBs.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Conduct team meetings.</a:t>
                      </a:r>
                    </a:p>
                  </a:txBody>
                  <a:tcPr marL="121807" marR="121807" marT="60904" marB="60904">
                    <a:solidFill>
                      <a:schemeClr val="accent5">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Reach out to other areas.</a:t>
                      </a:r>
                      <a:endParaRPr lang="en-US" sz="1000"/>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Report out to CMS.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Respond to complaints, grievances, and appeals.</a:t>
                      </a: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mn-lt"/>
                          <a:ea typeface="Arial Narrow" charset="0"/>
                          <a:cs typeface="Arial"/>
                        </a:rPr>
                        <a:t>Follow-up</a:t>
                      </a:r>
                      <a:r>
                        <a:rPr lang="en-US" sz="1000" b="0" baseline="0">
                          <a:solidFill>
                            <a:schemeClr val="tx1"/>
                          </a:solidFill>
                          <a:latin typeface="+mn-lt"/>
                          <a:ea typeface="Arial Narrow" charset="0"/>
                          <a:cs typeface="Arial"/>
                        </a:rPr>
                        <a:t> on inventory processing.</a:t>
                      </a:r>
                    </a:p>
                    <a:p>
                      <a:pPr marL="171450" indent="-171450">
                        <a:buClr>
                          <a:schemeClr val="tx1"/>
                        </a:buClr>
                        <a:buFont typeface="Arial" panose="020B0604020202020204" pitchFamily="34" charset="0"/>
                        <a:buChar char="•"/>
                      </a:pPr>
                      <a:r>
                        <a:rPr lang="en-US" sz="1000" b="0" baseline="0">
                          <a:solidFill>
                            <a:schemeClr val="tx1"/>
                          </a:solidFill>
                          <a:latin typeface="+mn-lt"/>
                          <a:ea typeface="Arial Narrow" charset="0"/>
                          <a:cs typeface="Arial"/>
                        </a:rPr>
                        <a:t>Respond to appeals within compliance.</a:t>
                      </a:r>
                    </a:p>
                    <a:p>
                      <a:pPr marL="171450" indent="-171450">
                        <a:buClr>
                          <a:schemeClr val="tx1"/>
                        </a:buClr>
                        <a:buFont typeface="Arial" panose="020B0604020202020204" pitchFamily="34" charset="0"/>
                        <a:buChar char="•"/>
                      </a:pPr>
                      <a:r>
                        <a:rPr lang="en-US" sz="1000" b="0" baseline="0">
                          <a:solidFill>
                            <a:schemeClr val="tx1"/>
                          </a:solidFill>
                          <a:latin typeface="+mn-lt"/>
                          <a:ea typeface="Arial Narrow" charset="0"/>
                          <a:cs typeface="Arial"/>
                        </a:rPr>
                        <a:t>Do member call backs.</a:t>
                      </a:r>
                    </a:p>
                    <a:p>
                      <a:pPr marL="171450" indent="-171450">
                        <a:buClr>
                          <a:schemeClr val="tx1"/>
                        </a:buClr>
                        <a:buFont typeface="Arial" panose="020B0604020202020204" pitchFamily="34" charset="0"/>
                        <a:buChar char="•"/>
                      </a:pPr>
                      <a:endParaRPr lang="en-US" sz="1000" b="0" baseline="0">
                        <a:solidFill>
                          <a:schemeClr val="tx1"/>
                        </a:solidFill>
                        <a:latin typeface="Arial"/>
                        <a:ea typeface="Arial Narrow" charset="0"/>
                        <a:cs typeface="Arial"/>
                      </a:endParaRPr>
                    </a:p>
                  </a:txBody>
                  <a:tcPr marL="121807" marR="121807" marT="60904" marB="60904">
                    <a:solidFill>
                      <a:schemeClr val="accent6">
                        <a:lumMod val="20000"/>
                        <a:lumOff val="80000"/>
                      </a:schemeClr>
                    </a:solidFill>
                  </a:tcPr>
                </a:tc>
                <a:tc>
                  <a:txBody>
                    <a:bodyPr/>
                    <a:lstStyle/>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Planning and conducting proactive outbound calls.</a:t>
                      </a:r>
                      <a:endParaRPr lang="en-US" sz="1000"/>
                    </a:p>
                    <a:p>
                      <a:pPr marL="171450" indent="-171450">
                        <a:buClr>
                          <a:schemeClr val="tx1"/>
                        </a:buClr>
                        <a:buFont typeface="Arial" panose="020B0604020202020204" pitchFamily="34" charset="0"/>
                        <a:buChar char="•"/>
                      </a:pPr>
                      <a:r>
                        <a:rPr lang="en-US" sz="1000" b="0">
                          <a:solidFill>
                            <a:schemeClr val="tx1"/>
                          </a:solidFill>
                          <a:latin typeface="Arial"/>
                          <a:ea typeface="Arial Narrow" charset="0"/>
                          <a:cs typeface="Arial"/>
                        </a:rPr>
                        <a:t>Train on new and updated processes and</a:t>
                      </a:r>
                      <a:r>
                        <a:rPr lang="en-US" sz="1000" b="0" baseline="0">
                          <a:solidFill>
                            <a:schemeClr val="tx1"/>
                          </a:solidFill>
                          <a:latin typeface="Arial"/>
                          <a:ea typeface="Arial Narrow" charset="0"/>
                          <a:cs typeface="Arial"/>
                        </a:rPr>
                        <a:t> skillsets.</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Handle executive inquiries (chairman’s team).</a:t>
                      </a:r>
                    </a:p>
                    <a:p>
                      <a:pPr marL="171450" indent="-171450">
                        <a:buClr>
                          <a:schemeClr val="tx1"/>
                        </a:buClr>
                        <a:buFont typeface="Arial" panose="020B0604020202020204" pitchFamily="34" charset="0"/>
                        <a:buChar char="•"/>
                      </a:pPr>
                      <a:r>
                        <a:rPr lang="en-US" sz="1000" b="0" baseline="0">
                          <a:solidFill>
                            <a:schemeClr val="tx1"/>
                          </a:solidFill>
                          <a:latin typeface="Arial"/>
                          <a:ea typeface="Arial Narrow" charset="0"/>
                          <a:cs typeface="Arial"/>
                        </a:rPr>
                        <a:t>Talent development to supervisor level (e.g. 9 block).</a:t>
                      </a:r>
                    </a:p>
                  </a:txBody>
                  <a:tcPr marL="121807" marR="121807" marT="60904" marB="60904">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389023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E3271-2DFC-8B75-A136-FC1800E25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C1EC0-313A-0925-00A5-D75B72C9D576}"/>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B94AC3BC-F2D6-DB4D-1AD4-453CAEAC7697}"/>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EFDE892D-A20D-6F40-1619-307DBF5CE196}"/>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0215132C-CCDF-0BE8-5F45-091D32C5FCEC}"/>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D9F9A595-059F-1391-BFA2-24D4E49D7D3A}"/>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B390D7B9-4274-E5BD-C0C5-A641352CA8DF}"/>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720F77B0-FA0F-CAD3-DA85-F78AD43C1F1C}"/>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EED24862-FDDA-8D90-7714-F5C61047C082}"/>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601554A7-55D6-5432-A5B9-6E2C40DA3DAB}"/>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E22C8CC3-13D8-841E-8F3F-28BEFC001751}"/>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44B32498-74C8-3A84-3E47-12423ED66965}"/>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7A7BD2C9-51D5-B817-1C32-B02311D1C9C0}"/>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8D4CB467-ADFD-379F-6C90-7AFE3C9A6D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6A6B6129-DA80-B3C1-3068-AA46BD9BAF9C}"/>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ADDE25E4-7300-FB1F-7371-46CA11F7048C}"/>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B20D603E-D225-72CF-8308-FCCD217685B7}"/>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4D32B4D4-018D-E519-A801-A14D867AB0CC}"/>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DAC09C1C-672B-5BBB-5775-0FE7622CB4CF}"/>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256AFC1C-1DD6-C04C-7D49-4D9181845DDD}"/>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3FC2256A-33B5-AEE5-7959-FD1B2CCD36D4}"/>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6450BFAF-7FCC-59BE-52EE-D442D5A96C86}"/>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EAA4329B-129F-C91D-22E4-296AC357D69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pic>
        <p:nvPicPr>
          <p:cNvPr id="24" name="Graphic 7">
            <a:extLst>
              <a:ext uri="{FF2B5EF4-FFF2-40B4-BE49-F238E27FC236}">
                <a16:creationId xmlns:a16="http://schemas.microsoft.com/office/drawing/2014/main" id="{95CD50BC-A204-7328-0A26-FF0CD0A928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2845" y="3412728"/>
            <a:ext cx="507219" cy="502920"/>
          </a:xfrm>
          <a:prstGeom prst="rect">
            <a:avLst/>
          </a:prstGeom>
        </p:spPr>
      </p:pic>
      <p:pic>
        <p:nvPicPr>
          <p:cNvPr id="25" name="Graphic 7">
            <a:extLst>
              <a:ext uri="{FF2B5EF4-FFF2-40B4-BE49-F238E27FC236}">
                <a16:creationId xmlns:a16="http://schemas.microsoft.com/office/drawing/2014/main" id="{4DACAAEC-AFF8-F972-E361-596C373EE7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875" y="3412728"/>
            <a:ext cx="507219" cy="502920"/>
          </a:xfrm>
          <a:prstGeom prst="rect">
            <a:avLst/>
          </a:prstGeom>
        </p:spPr>
      </p:pic>
      <p:pic>
        <p:nvPicPr>
          <p:cNvPr id="26" name="Graphic 7">
            <a:extLst>
              <a:ext uri="{FF2B5EF4-FFF2-40B4-BE49-F238E27FC236}">
                <a16:creationId xmlns:a16="http://schemas.microsoft.com/office/drawing/2014/main" id="{0164934A-9BF5-3FD3-9727-1A7E61AEF9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96970" y="3412728"/>
            <a:ext cx="507219" cy="502920"/>
          </a:xfrm>
          <a:prstGeom prst="rect">
            <a:avLst/>
          </a:prstGeom>
        </p:spPr>
      </p:pic>
      <p:pic>
        <p:nvPicPr>
          <p:cNvPr id="27" name="Graphic 7">
            <a:extLst>
              <a:ext uri="{FF2B5EF4-FFF2-40B4-BE49-F238E27FC236}">
                <a16:creationId xmlns:a16="http://schemas.microsoft.com/office/drawing/2014/main" id="{E9057BAA-DAC7-0D80-0F23-18617B9E1BE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86035" y="3961375"/>
            <a:ext cx="507219" cy="502920"/>
          </a:xfrm>
          <a:prstGeom prst="rect">
            <a:avLst/>
          </a:prstGeom>
        </p:spPr>
      </p:pic>
    </p:spTree>
    <p:extLst>
      <p:ext uri="{BB962C8B-B14F-4D97-AF65-F5344CB8AC3E}">
        <p14:creationId xmlns:p14="http://schemas.microsoft.com/office/powerpoint/2010/main" val="994451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145B8-0EF2-BF22-DCF9-4ED7C7E7E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C0432-2A8C-FA18-A99E-BBBD3728EFAB}"/>
              </a:ext>
            </a:extLst>
          </p:cNvPr>
          <p:cNvSpPr>
            <a:spLocks noGrp="1"/>
          </p:cNvSpPr>
          <p:nvPr>
            <p:ph type="title"/>
          </p:nvPr>
        </p:nvSpPr>
        <p:spPr/>
        <p:txBody>
          <a:bodyPr/>
          <a:lstStyle/>
          <a:p>
            <a:r>
              <a:rPr lang="en-US" sz="2800"/>
              <a:t>Internet Operating Model</a:t>
            </a:r>
            <a:endParaRPr lang="en-US"/>
          </a:p>
        </p:txBody>
      </p:sp>
      <p:sp>
        <p:nvSpPr>
          <p:cNvPr id="4" name="Text Placeholder 3">
            <a:extLst>
              <a:ext uri="{FF2B5EF4-FFF2-40B4-BE49-F238E27FC236}">
                <a16:creationId xmlns:a16="http://schemas.microsoft.com/office/drawing/2014/main" id="{A58B4DE7-97FD-30A3-77DA-40824EFC81A4}"/>
              </a:ext>
            </a:extLst>
          </p:cNvPr>
          <p:cNvSpPr>
            <a:spLocks noGrp="1"/>
          </p:cNvSpPr>
          <p:nvPr>
            <p:ph type="body" sz="quarter" idx="11"/>
          </p:nvPr>
        </p:nvSpPr>
        <p:spPr/>
        <p:txBody>
          <a:bodyPr/>
          <a:lstStyle/>
          <a:p>
            <a:r>
              <a:rPr lang="en-US"/>
              <a:t>Example</a:t>
            </a:r>
          </a:p>
        </p:txBody>
      </p:sp>
      <p:grpSp>
        <p:nvGrpSpPr>
          <p:cNvPr id="6" name="Group 5">
            <a:extLst>
              <a:ext uri="{FF2B5EF4-FFF2-40B4-BE49-F238E27FC236}">
                <a16:creationId xmlns:a16="http://schemas.microsoft.com/office/drawing/2014/main" id="{A73CC2B8-C45E-BA05-5768-7B81FEA07CE5}"/>
              </a:ext>
            </a:extLst>
          </p:cNvPr>
          <p:cNvGrpSpPr/>
          <p:nvPr/>
        </p:nvGrpSpPr>
        <p:grpSpPr>
          <a:xfrm>
            <a:off x="876300" y="1257301"/>
            <a:ext cx="10667999" cy="4844419"/>
            <a:chOff x="838200" y="1148878"/>
            <a:chExt cx="7924800" cy="4987842"/>
          </a:xfrm>
        </p:grpSpPr>
        <p:sp>
          <p:nvSpPr>
            <p:cNvPr id="10" name="AutoShape 80">
              <a:extLst>
                <a:ext uri="{FF2B5EF4-FFF2-40B4-BE49-F238E27FC236}">
                  <a16:creationId xmlns:a16="http://schemas.microsoft.com/office/drawing/2014/main" id="{DDB5C63F-0C9B-FB8A-0258-D35ECEC89A18}"/>
                </a:ext>
              </a:extLst>
            </p:cNvPr>
            <p:cNvSpPr>
              <a:spLocks noChangeArrowheads="1"/>
            </p:cNvSpPr>
            <p:nvPr/>
          </p:nvSpPr>
          <p:spPr bwMode="auto">
            <a:xfrm>
              <a:off x="4441927" y="1729025"/>
              <a:ext cx="755589" cy="640068"/>
            </a:xfrm>
            <a:prstGeom prst="downArrow">
              <a:avLst>
                <a:gd name="adj1" fmla="val 67592"/>
                <a:gd name="adj2" fmla="val 56964"/>
              </a:avLst>
            </a:prstGeom>
            <a:solidFill>
              <a:schemeClr val="tx1">
                <a:lumMod val="20000"/>
                <a:lumOff val="80000"/>
                <a:alpha val="25000"/>
              </a:schemeClr>
            </a:solidFill>
            <a:ln w="38100">
              <a:solidFill>
                <a:schemeClr val="tx1"/>
              </a:solidFill>
            </a:ln>
            <a:effectLst/>
          </p:spPr>
          <p:txBody>
            <a:bodyPr wrap="square" lIns="121797" tIns="60898" rIns="121797" bIns="60898" anchor="ctr">
              <a:spAutoFit/>
            </a:bodyPr>
            <a:lstStyle>
              <a:lvl1pPr eaLnBrk="0" hangingPunct="0">
                <a:spcBef>
                  <a:spcPct val="20000"/>
                </a:spcBef>
                <a:defRPr sz="2400">
                  <a:solidFill>
                    <a:schemeClr val="bg1"/>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buChar char="§"/>
                <a:defRPr sz="2000">
                  <a:solidFill>
                    <a:srgbClr val="EAEAEA"/>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buChar char="ê"/>
                <a:defRPr sz="1600">
                  <a:solidFill>
                    <a:schemeClr val="bg1"/>
                  </a:solidFill>
                  <a:latin typeface="Arial" pitchFamily="34" charset="0"/>
                  <a:ea typeface="ＭＳ Ｐゴシック" pitchFamily="34" charset="-128"/>
                </a:defRPr>
              </a:lvl3pPr>
              <a:lvl4pPr marL="1600200" indent="-228600" eaLnBrk="0" hangingPunct="0">
                <a:spcBef>
                  <a:spcPct val="20000"/>
                </a:spcBef>
                <a:buChar char="–"/>
                <a:defRPr sz="1400">
                  <a:solidFill>
                    <a:schemeClr val="bg1"/>
                  </a:solidFill>
                  <a:latin typeface="Arial" pitchFamily="34" charset="0"/>
                  <a:ea typeface="ＭＳ Ｐゴシック" pitchFamily="34" charset="-128"/>
                </a:defRPr>
              </a:lvl4pPr>
              <a:lvl5pPr marL="2057400" indent="-228600" eaLnBrk="0" hangingPunct="0">
                <a:spcBef>
                  <a:spcPct val="20000"/>
                </a:spcBef>
                <a:buChar char="»"/>
                <a:defRPr sz="1400">
                  <a:solidFill>
                    <a:schemeClr val="bg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9pPr>
            </a:lstStyle>
            <a:p>
              <a:pPr eaLnBrk="1" hangingPunct="1">
                <a:spcBef>
                  <a:spcPct val="0"/>
                </a:spcBef>
                <a:defRPr/>
              </a:pPr>
              <a:endParaRPr lang="en-US" altLang="en-US" sz="1865">
                <a:solidFill>
                  <a:srgbClr val="555555"/>
                </a:solidFill>
                <a:cs typeface="Arial" panose="020B0604020202020204" pitchFamily="34" charset="0"/>
              </a:endParaRPr>
            </a:p>
          </p:txBody>
        </p:sp>
        <p:sp>
          <p:nvSpPr>
            <p:cNvPr id="7" name="AutoShape 10">
              <a:extLst>
                <a:ext uri="{FF2B5EF4-FFF2-40B4-BE49-F238E27FC236}">
                  <a16:creationId xmlns:a16="http://schemas.microsoft.com/office/drawing/2014/main" id="{2F214F31-DB7B-ACD8-B5AE-F197B2E05DAD}"/>
                </a:ext>
              </a:extLst>
            </p:cNvPr>
            <p:cNvSpPr>
              <a:spLocks noChangeArrowheads="1"/>
            </p:cNvSpPr>
            <p:nvPr/>
          </p:nvSpPr>
          <p:spPr bwMode="auto">
            <a:xfrm>
              <a:off x="3498815" y="2701341"/>
              <a:ext cx="2584467" cy="1174680"/>
            </a:xfrm>
            <a:prstGeom prst="flowChartMagneticDisk">
              <a:avLst/>
            </a:prstGeom>
            <a:solidFill>
              <a:schemeClr val="tx2">
                <a:lumMod val="20000"/>
                <a:lumOff val="80000"/>
                <a:alpha val="25000"/>
              </a:schemeClr>
            </a:solidFill>
            <a:ln w="38100">
              <a:solidFill>
                <a:schemeClr val="tx2"/>
              </a:solidFill>
              <a:round/>
              <a:headEnd/>
              <a:tailEnd/>
            </a:ln>
            <a:effectLst/>
          </p:spPr>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CA" altLang="en-US" sz="2131" b="1">
                <a:cs typeface="Arial" panose="020B0604020202020204" pitchFamily="34" charset="0"/>
              </a:endParaRPr>
            </a:p>
          </p:txBody>
        </p:sp>
        <p:sp>
          <p:nvSpPr>
            <p:cNvPr id="8" name="Rectangle 7">
              <a:extLst>
                <a:ext uri="{FF2B5EF4-FFF2-40B4-BE49-F238E27FC236}">
                  <a16:creationId xmlns:a16="http://schemas.microsoft.com/office/drawing/2014/main" id="{CEE08565-24A8-9F7F-3F89-DC36647BD4AF}"/>
                </a:ext>
              </a:extLst>
            </p:cNvPr>
            <p:cNvSpPr/>
            <p:nvPr/>
          </p:nvSpPr>
          <p:spPr>
            <a:xfrm>
              <a:off x="838200" y="4841320"/>
              <a:ext cx="7924800" cy="1295400"/>
            </a:xfrm>
            <a:prstGeom prst="rect">
              <a:avLst/>
            </a:prstGeom>
            <a:solidFill>
              <a:schemeClr val="tx2">
                <a:alpha val="25000"/>
              </a:schemeClr>
            </a:solidFill>
            <a:ln w="38100">
              <a:solidFill>
                <a:schemeClr val="tx2"/>
              </a:solidFill>
            </a:ln>
            <a:effectLst/>
          </p:spPr>
          <p:style>
            <a:lnRef idx="0">
              <a:schemeClr val="dk1"/>
            </a:lnRef>
            <a:fillRef idx="3">
              <a:schemeClr val="dk1"/>
            </a:fillRef>
            <a:effectRef idx="3">
              <a:schemeClr val="dk1"/>
            </a:effectRef>
            <a:fontRef idx="minor">
              <a:schemeClr val="lt1"/>
            </a:fontRef>
          </p:style>
          <p:txBody>
            <a:bodyPr anchor="ctr"/>
            <a:lstStyle/>
            <a:p>
              <a:pPr algn="ctr">
                <a:defRPr/>
              </a:pPr>
              <a:endParaRPr lang="en-US" sz="1865">
                <a:solidFill>
                  <a:prstClr val="white"/>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3BBCB03C-1A2C-15FE-9F27-39B3AB308F1B}"/>
                </a:ext>
              </a:extLst>
            </p:cNvPr>
            <p:cNvSpPr/>
            <p:nvPr/>
          </p:nvSpPr>
          <p:spPr>
            <a:xfrm>
              <a:off x="838200" y="1148878"/>
              <a:ext cx="7924800" cy="685800"/>
            </a:xfrm>
            <a:prstGeom prst="rect">
              <a:avLst/>
            </a:prstGeom>
            <a:solidFill>
              <a:schemeClr val="tx1">
                <a:lumMod val="20000"/>
                <a:lumOff val="80000"/>
              </a:schemeClr>
            </a:solidFill>
            <a:ln w="38100">
              <a:solidFill>
                <a:schemeClr val="tx1"/>
              </a:solidFill>
            </a:ln>
            <a:effectLst/>
          </p:spPr>
          <p:style>
            <a:lnRef idx="0">
              <a:schemeClr val="dk1"/>
            </a:lnRef>
            <a:fillRef idx="3">
              <a:schemeClr val="dk1"/>
            </a:fillRef>
            <a:effectRef idx="3">
              <a:schemeClr val="dk1"/>
            </a:effectRef>
            <a:fontRef idx="minor">
              <a:schemeClr val="lt1"/>
            </a:fontRef>
          </p:style>
          <p:txBody>
            <a:bodyPr anchor="ctr"/>
            <a:lstStyle/>
            <a:p>
              <a:pPr algn="ctr">
                <a:defRPr/>
              </a:pPr>
              <a:endParaRPr lang="en-US" sz="1865">
                <a:solidFill>
                  <a:schemeClr val="tx1"/>
                </a:solidFill>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51F71055-4C37-BEB0-9A8C-DEA2928E73E2}"/>
                </a:ext>
              </a:extLst>
            </p:cNvPr>
            <p:cNvSpPr>
              <a:spLocks noChangeArrowheads="1"/>
            </p:cNvSpPr>
            <p:nvPr/>
          </p:nvSpPr>
          <p:spPr bwMode="auto">
            <a:xfrm>
              <a:off x="5822268" y="1233727"/>
              <a:ext cx="1027112" cy="509587"/>
            </a:xfrm>
            <a:prstGeom prst="ellipse">
              <a:avLst/>
            </a:prstGeom>
            <a:solidFill>
              <a:schemeClr val="tx1">
                <a:lumMod val="20000"/>
                <a:lumOff val="80000"/>
                <a:alpha val="50000"/>
              </a:schemeClr>
            </a:solidFill>
            <a:ln w="38100">
              <a:solidFill>
                <a:schemeClr val="tx1"/>
              </a:solidFill>
              <a:round/>
              <a:headEnd/>
              <a:tailEnd/>
            </a:ln>
          </p:spPr>
          <p:txBody>
            <a:bodyPr wrap="none" lIns="121797" tIns="60898" rIns="121797" bIns="60898" anchor="ctr"/>
            <a:lstStyle>
              <a:lvl1pPr eaLnBrk="0" hangingPunct="0">
                <a:spcBef>
                  <a:spcPct val="20000"/>
                </a:spcBef>
                <a:defRPr sz="2400">
                  <a:solidFill>
                    <a:schemeClr val="bg1"/>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buChar char="§"/>
                <a:defRPr sz="2000">
                  <a:solidFill>
                    <a:srgbClr val="EAEAEA"/>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buChar char="ê"/>
                <a:defRPr sz="1600">
                  <a:solidFill>
                    <a:schemeClr val="bg1"/>
                  </a:solidFill>
                  <a:latin typeface="Arial" pitchFamily="34" charset="0"/>
                  <a:ea typeface="ＭＳ Ｐゴシック" pitchFamily="34" charset="-128"/>
                </a:defRPr>
              </a:lvl3pPr>
              <a:lvl4pPr marL="1600200" indent="-228600" eaLnBrk="0" hangingPunct="0">
                <a:spcBef>
                  <a:spcPct val="20000"/>
                </a:spcBef>
                <a:buChar char="–"/>
                <a:defRPr sz="1400">
                  <a:solidFill>
                    <a:schemeClr val="bg1"/>
                  </a:solidFill>
                  <a:latin typeface="Arial" pitchFamily="34" charset="0"/>
                  <a:ea typeface="ＭＳ Ｐゴシック" pitchFamily="34" charset="-128"/>
                </a:defRPr>
              </a:lvl4pPr>
              <a:lvl5pPr marL="2057400" indent="-228600" eaLnBrk="0" hangingPunct="0">
                <a:spcBef>
                  <a:spcPct val="20000"/>
                </a:spcBef>
                <a:buChar char="»"/>
                <a:defRPr sz="1400">
                  <a:solidFill>
                    <a:schemeClr val="bg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9pPr>
            </a:lstStyle>
            <a:p>
              <a:pPr algn="ctr" eaLnBrk="1" hangingPunct="1">
                <a:spcBef>
                  <a:spcPct val="0"/>
                </a:spcBef>
                <a:defRPr/>
              </a:pPr>
              <a:r>
                <a:rPr lang="en-US" altLang="en-US" sz="1399" b="1" i="1">
                  <a:solidFill>
                    <a:schemeClr val="tx2"/>
                  </a:solidFill>
                  <a:cs typeface="Arial" panose="020B0604020202020204" pitchFamily="34" charset="0"/>
                </a:rPr>
                <a:t>RV Dealers</a:t>
              </a:r>
            </a:p>
          </p:txBody>
        </p:sp>
        <p:sp>
          <p:nvSpPr>
            <p:cNvPr id="12" name="Oval 9">
              <a:extLst>
                <a:ext uri="{FF2B5EF4-FFF2-40B4-BE49-F238E27FC236}">
                  <a16:creationId xmlns:a16="http://schemas.microsoft.com/office/drawing/2014/main" id="{AE848828-9569-781B-7C00-95DCD75D84E3}"/>
                </a:ext>
              </a:extLst>
            </p:cNvPr>
            <p:cNvSpPr>
              <a:spLocks noChangeArrowheads="1"/>
            </p:cNvSpPr>
            <p:nvPr/>
          </p:nvSpPr>
          <p:spPr bwMode="auto">
            <a:xfrm>
              <a:off x="2762250" y="1240870"/>
              <a:ext cx="1041400" cy="495300"/>
            </a:xfrm>
            <a:prstGeom prst="ellipse">
              <a:avLst/>
            </a:prstGeom>
            <a:solidFill>
              <a:schemeClr val="tx1">
                <a:lumMod val="20000"/>
                <a:lumOff val="80000"/>
                <a:alpha val="50000"/>
              </a:schemeClr>
            </a:solidFill>
            <a:ln w="38100">
              <a:solidFill>
                <a:schemeClr val="tx1"/>
              </a:solidFill>
              <a:round/>
              <a:headEnd/>
              <a:tailEnd/>
            </a:ln>
          </p:spPr>
          <p:txBody>
            <a:bodyPr wrap="none" lIns="121797" tIns="60898" rIns="121797" bIns="60898" anchor="ctr"/>
            <a:lstStyle>
              <a:lvl1pPr eaLnBrk="0" hangingPunct="0">
                <a:spcBef>
                  <a:spcPct val="20000"/>
                </a:spcBef>
                <a:defRPr sz="2400">
                  <a:solidFill>
                    <a:schemeClr val="bg1"/>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buChar char="§"/>
                <a:defRPr sz="2000">
                  <a:solidFill>
                    <a:srgbClr val="EAEAEA"/>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buChar char="ê"/>
                <a:defRPr sz="1600">
                  <a:solidFill>
                    <a:schemeClr val="bg1"/>
                  </a:solidFill>
                  <a:latin typeface="Arial" pitchFamily="34" charset="0"/>
                  <a:ea typeface="ＭＳ Ｐゴシック" pitchFamily="34" charset="-128"/>
                </a:defRPr>
              </a:lvl3pPr>
              <a:lvl4pPr marL="1600200" indent="-228600" eaLnBrk="0" hangingPunct="0">
                <a:spcBef>
                  <a:spcPct val="20000"/>
                </a:spcBef>
                <a:buChar char="–"/>
                <a:defRPr sz="1400">
                  <a:solidFill>
                    <a:schemeClr val="bg1"/>
                  </a:solidFill>
                  <a:latin typeface="Arial" pitchFamily="34" charset="0"/>
                  <a:ea typeface="ＭＳ Ｐゴシック" pitchFamily="34" charset="-128"/>
                </a:defRPr>
              </a:lvl4pPr>
              <a:lvl5pPr marL="2057400" indent="-228600" eaLnBrk="0" hangingPunct="0">
                <a:spcBef>
                  <a:spcPct val="20000"/>
                </a:spcBef>
                <a:buChar char="»"/>
                <a:defRPr sz="1400">
                  <a:solidFill>
                    <a:schemeClr val="bg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9pPr>
            </a:lstStyle>
            <a:p>
              <a:pPr algn="ctr" eaLnBrk="1" hangingPunct="1">
                <a:spcBef>
                  <a:spcPct val="0"/>
                </a:spcBef>
                <a:defRPr/>
              </a:pPr>
              <a:r>
                <a:rPr lang="en-US" altLang="en-US" sz="1399" b="1" i="1">
                  <a:solidFill>
                    <a:schemeClr val="tx2"/>
                  </a:solidFill>
                  <a:cs typeface="Arial" panose="020B0604020202020204" pitchFamily="34" charset="0"/>
                </a:rPr>
                <a:t>Auto Dealers</a:t>
              </a:r>
            </a:p>
          </p:txBody>
        </p:sp>
        <p:sp>
          <p:nvSpPr>
            <p:cNvPr id="13" name="Text Box 55">
              <a:extLst>
                <a:ext uri="{FF2B5EF4-FFF2-40B4-BE49-F238E27FC236}">
                  <a16:creationId xmlns:a16="http://schemas.microsoft.com/office/drawing/2014/main" id="{B9D3AB6F-B42A-B9E4-C29F-FF3940185C38}"/>
                </a:ext>
              </a:extLst>
            </p:cNvPr>
            <p:cNvSpPr txBox="1">
              <a:spLocks noChangeArrowheads="1"/>
            </p:cNvSpPr>
            <p:nvPr/>
          </p:nvSpPr>
          <p:spPr bwMode="auto">
            <a:xfrm>
              <a:off x="3860800" y="2264759"/>
              <a:ext cx="1879600" cy="39535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lIns="121797" tIns="60898" rIns="121797" bIns="60898">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CA" altLang="en-US" sz="1865" b="1">
                  <a:cs typeface="Arial" panose="020B0604020202020204" pitchFamily="34" charset="0"/>
                </a:rPr>
                <a:t>Internet</a:t>
              </a:r>
            </a:p>
          </p:txBody>
        </p:sp>
        <p:sp>
          <p:nvSpPr>
            <p:cNvPr id="14" name="Oval 63">
              <a:extLst>
                <a:ext uri="{FF2B5EF4-FFF2-40B4-BE49-F238E27FC236}">
                  <a16:creationId xmlns:a16="http://schemas.microsoft.com/office/drawing/2014/main" id="{F94443A2-3BC1-F3E3-B32C-A57A8E6655B1}"/>
                </a:ext>
              </a:extLst>
            </p:cNvPr>
            <p:cNvSpPr>
              <a:spLocks noChangeArrowheads="1"/>
            </p:cNvSpPr>
            <p:nvPr/>
          </p:nvSpPr>
          <p:spPr bwMode="auto">
            <a:xfrm>
              <a:off x="7516813" y="1236902"/>
              <a:ext cx="1027112" cy="503237"/>
            </a:xfrm>
            <a:prstGeom prst="ellipse">
              <a:avLst/>
            </a:prstGeom>
            <a:solidFill>
              <a:schemeClr val="tx1">
                <a:lumMod val="20000"/>
                <a:lumOff val="80000"/>
                <a:alpha val="50000"/>
              </a:schemeClr>
            </a:solidFill>
            <a:ln w="38100">
              <a:solidFill>
                <a:schemeClr val="tx1"/>
              </a:solidFill>
              <a:round/>
              <a:headEnd/>
              <a:tailEnd/>
            </a:ln>
          </p:spPr>
          <p:txBody>
            <a:bodyPr wrap="none" lIns="121797" tIns="60898" rIns="121797" bIns="60898" anchor="ctr"/>
            <a:lstStyle>
              <a:lvl1pPr eaLnBrk="0" hangingPunct="0">
                <a:spcBef>
                  <a:spcPct val="20000"/>
                </a:spcBef>
                <a:defRPr sz="2400">
                  <a:solidFill>
                    <a:schemeClr val="bg1"/>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buChar char="§"/>
                <a:defRPr sz="2000">
                  <a:solidFill>
                    <a:srgbClr val="EAEAEA"/>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buChar char="ê"/>
                <a:defRPr sz="1600">
                  <a:solidFill>
                    <a:schemeClr val="bg1"/>
                  </a:solidFill>
                  <a:latin typeface="Arial" pitchFamily="34" charset="0"/>
                  <a:ea typeface="ＭＳ Ｐゴシック" pitchFamily="34" charset="-128"/>
                </a:defRPr>
              </a:lvl3pPr>
              <a:lvl4pPr marL="1600200" indent="-228600" eaLnBrk="0" hangingPunct="0">
                <a:spcBef>
                  <a:spcPct val="20000"/>
                </a:spcBef>
                <a:buChar char="–"/>
                <a:defRPr sz="1400">
                  <a:solidFill>
                    <a:schemeClr val="bg1"/>
                  </a:solidFill>
                  <a:latin typeface="Arial" pitchFamily="34" charset="0"/>
                  <a:ea typeface="ＭＳ Ｐゴシック" pitchFamily="34" charset="-128"/>
                </a:defRPr>
              </a:lvl4pPr>
              <a:lvl5pPr marL="2057400" indent="-228600" eaLnBrk="0" hangingPunct="0">
                <a:spcBef>
                  <a:spcPct val="20000"/>
                </a:spcBef>
                <a:buChar char="»"/>
                <a:defRPr sz="1400">
                  <a:solidFill>
                    <a:schemeClr val="bg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9pPr>
            </a:lstStyle>
            <a:p>
              <a:pPr algn="ctr" eaLnBrk="1" hangingPunct="1">
                <a:spcBef>
                  <a:spcPct val="0"/>
                </a:spcBef>
                <a:defRPr/>
              </a:pPr>
              <a:r>
                <a:rPr lang="en-US" altLang="en-US" sz="1066" b="1" i="1">
                  <a:solidFill>
                    <a:schemeClr val="tx2"/>
                  </a:solidFill>
                  <a:cs typeface="Arial" panose="020B0604020202020204" pitchFamily="34" charset="0"/>
                </a:rPr>
                <a:t>Home</a:t>
              </a:r>
            </a:p>
            <a:p>
              <a:pPr algn="ctr" eaLnBrk="1" hangingPunct="1">
                <a:spcBef>
                  <a:spcPct val="0"/>
                </a:spcBef>
                <a:defRPr/>
              </a:pPr>
              <a:r>
                <a:rPr lang="en-US" altLang="en-US" sz="1066" b="1" i="1">
                  <a:solidFill>
                    <a:schemeClr val="tx2"/>
                  </a:solidFill>
                  <a:cs typeface="Arial" panose="020B0604020202020204" pitchFamily="34" charset="0"/>
                </a:rPr>
                <a:t>Improvement</a:t>
              </a:r>
            </a:p>
            <a:p>
              <a:pPr algn="ctr" eaLnBrk="1" hangingPunct="1">
                <a:spcBef>
                  <a:spcPct val="0"/>
                </a:spcBef>
                <a:defRPr/>
              </a:pPr>
              <a:r>
                <a:rPr lang="en-US" altLang="en-US" sz="1066" b="1" i="1">
                  <a:solidFill>
                    <a:schemeClr val="tx2"/>
                  </a:solidFill>
                  <a:cs typeface="Arial" panose="020B0604020202020204" pitchFamily="34" charset="0"/>
                </a:rPr>
                <a:t>Dealers</a:t>
              </a:r>
            </a:p>
          </p:txBody>
        </p:sp>
        <p:sp>
          <p:nvSpPr>
            <p:cNvPr id="15" name="Oval 64">
              <a:extLst>
                <a:ext uri="{FF2B5EF4-FFF2-40B4-BE49-F238E27FC236}">
                  <a16:creationId xmlns:a16="http://schemas.microsoft.com/office/drawing/2014/main" id="{55B286F1-5D04-1DAC-DD47-D32602D9C5F9}"/>
                </a:ext>
              </a:extLst>
            </p:cNvPr>
            <p:cNvSpPr>
              <a:spLocks noChangeArrowheads="1"/>
            </p:cNvSpPr>
            <p:nvPr/>
          </p:nvSpPr>
          <p:spPr bwMode="auto">
            <a:xfrm>
              <a:off x="1035050" y="1248014"/>
              <a:ext cx="1035050" cy="481012"/>
            </a:xfrm>
            <a:prstGeom prst="ellipse">
              <a:avLst/>
            </a:prstGeom>
            <a:solidFill>
              <a:schemeClr val="tx1">
                <a:lumMod val="20000"/>
                <a:lumOff val="80000"/>
              </a:schemeClr>
            </a:solidFill>
            <a:ln w="38100">
              <a:solidFill>
                <a:schemeClr val="tx1"/>
              </a:solidFill>
              <a:round/>
              <a:headEnd/>
              <a:tailEnd/>
            </a:ln>
          </p:spPr>
          <p:txBody>
            <a:bodyPr wrap="none" lIns="121797" tIns="60898" rIns="121797" bIns="60898" anchor="ctr"/>
            <a:lstStyle>
              <a:lvl1pPr eaLnBrk="0" hangingPunct="0">
                <a:spcBef>
                  <a:spcPct val="20000"/>
                </a:spcBef>
                <a:defRPr sz="2400">
                  <a:solidFill>
                    <a:schemeClr val="bg1"/>
                  </a:solidFill>
                  <a:latin typeface="Arial" pitchFamily="34" charset="0"/>
                  <a:ea typeface="ＭＳ Ｐゴシック" pitchFamily="34" charset="-128"/>
                </a:defRPr>
              </a:lvl1pPr>
              <a:lvl2pPr marL="742950" indent="-285750" eaLnBrk="0" hangingPunct="0">
                <a:spcBef>
                  <a:spcPct val="20000"/>
                </a:spcBef>
                <a:buClr>
                  <a:srgbClr val="FF0000"/>
                </a:buClr>
                <a:buFont typeface="Wingdings" pitchFamily="2" charset="2"/>
                <a:buChar char="§"/>
                <a:defRPr sz="2000">
                  <a:solidFill>
                    <a:srgbClr val="EAEAEA"/>
                  </a:solidFill>
                  <a:latin typeface="Arial" pitchFamily="34" charset="0"/>
                  <a:ea typeface="ＭＳ Ｐゴシック" pitchFamily="34" charset="-128"/>
                </a:defRPr>
              </a:lvl2pPr>
              <a:lvl3pPr marL="1143000" indent="-228600" eaLnBrk="0" hangingPunct="0">
                <a:spcBef>
                  <a:spcPct val="20000"/>
                </a:spcBef>
                <a:buClr>
                  <a:srgbClr val="0066FF"/>
                </a:buClr>
                <a:buFont typeface="Wingdings 3" pitchFamily="18" charset="2"/>
                <a:buChar char="ê"/>
                <a:defRPr sz="1600">
                  <a:solidFill>
                    <a:schemeClr val="bg1"/>
                  </a:solidFill>
                  <a:latin typeface="Arial" pitchFamily="34" charset="0"/>
                  <a:ea typeface="ＭＳ Ｐゴシック" pitchFamily="34" charset="-128"/>
                </a:defRPr>
              </a:lvl3pPr>
              <a:lvl4pPr marL="1600200" indent="-228600" eaLnBrk="0" hangingPunct="0">
                <a:spcBef>
                  <a:spcPct val="20000"/>
                </a:spcBef>
                <a:buChar char="–"/>
                <a:defRPr sz="1400">
                  <a:solidFill>
                    <a:schemeClr val="bg1"/>
                  </a:solidFill>
                  <a:latin typeface="Arial" pitchFamily="34" charset="0"/>
                  <a:ea typeface="ＭＳ Ｐゴシック" pitchFamily="34" charset="-128"/>
                </a:defRPr>
              </a:lvl4pPr>
              <a:lvl5pPr marL="2057400" indent="-228600" eaLnBrk="0" hangingPunct="0">
                <a:spcBef>
                  <a:spcPct val="20000"/>
                </a:spcBef>
                <a:buChar char="»"/>
                <a:defRPr sz="1400">
                  <a:solidFill>
                    <a:schemeClr val="bg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ＭＳ Ｐゴシック" pitchFamily="34" charset="-128"/>
                </a:defRPr>
              </a:lvl9pPr>
            </a:lstStyle>
            <a:p>
              <a:pPr algn="ctr" eaLnBrk="1" hangingPunct="1">
                <a:spcBef>
                  <a:spcPct val="0"/>
                </a:spcBef>
                <a:defRPr/>
              </a:pPr>
              <a:r>
                <a:rPr lang="en-US" altLang="en-US" sz="1066" b="1" i="1">
                  <a:solidFill>
                    <a:schemeClr val="tx2"/>
                  </a:solidFill>
                  <a:cs typeface="Arial" panose="020B0604020202020204" pitchFamily="34" charset="0"/>
                </a:rPr>
                <a:t>Power Sport</a:t>
              </a:r>
            </a:p>
            <a:p>
              <a:pPr algn="ctr" eaLnBrk="1" hangingPunct="1">
                <a:spcBef>
                  <a:spcPct val="0"/>
                </a:spcBef>
                <a:defRPr/>
              </a:pPr>
              <a:r>
                <a:rPr lang="en-US" altLang="en-US" sz="1066" b="1" i="1">
                  <a:solidFill>
                    <a:schemeClr val="tx2"/>
                  </a:solidFill>
                  <a:cs typeface="Arial" panose="020B0604020202020204" pitchFamily="34" charset="0"/>
                </a:rPr>
                <a:t>Dealers</a:t>
              </a:r>
            </a:p>
          </p:txBody>
        </p:sp>
        <p:sp>
          <p:nvSpPr>
            <p:cNvPr id="16" name="Oval 74">
              <a:extLst>
                <a:ext uri="{FF2B5EF4-FFF2-40B4-BE49-F238E27FC236}">
                  <a16:creationId xmlns:a16="http://schemas.microsoft.com/office/drawing/2014/main" id="{3C341579-A4E3-E947-896A-50433E240DA2}"/>
                </a:ext>
              </a:extLst>
            </p:cNvPr>
            <p:cNvSpPr>
              <a:spLocks noChangeArrowheads="1"/>
            </p:cNvSpPr>
            <p:nvPr/>
          </p:nvSpPr>
          <p:spPr bwMode="auto">
            <a:xfrm>
              <a:off x="909426" y="1921750"/>
              <a:ext cx="1382712" cy="877887"/>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Extended</a:t>
              </a:r>
            </a:p>
            <a:p>
              <a:pPr algn="ctr" eaLnBrk="1" hangingPunct="1"/>
              <a:r>
                <a:rPr lang="en-US" altLang="en-US" sz="1399" b="1" i="1">
                  <a:cs typeface="Arial" panose="020B0604020202020204" pitchFamily="34" charset="0"/>
                </a:rPr>
                <a:t>Warranties</a:t>
              </a:r>
            </a:p>
            <a:p>
              <a:pPr algn="ctr" eaLnBrk="1" hangingPunct="1"/>
              <a:r>
                <a:rPr lang="en-US" altLang="en-US" sz="932" b="1">
                  <a:cs typeface="Arial" panose="020B0604020202020204" pitchFamily="34" charset="0"/>
                </a:rPr>
                <a:t>(pay/funded deal)</a:t>
              </a:r>
            </a:p>
          </p:txBody>
        </p:sp>
        <p:sp>
          <p:nvSpPr>
            <p:cNvPr id="17" name="Oval 76">
              <a:extLst>
                <a:ext uri="{FF2B5EF4-FFF2-40B4-BE49-F238E27FC236}">
                  <a16:creationId xmlns:a16="http://schemas.microsoft.com/office/drawing/2014/main" id="{A977973B-035C-6094-D2E1-06249C18BE37}"/>
                </a:ext>
              </a:extLst>
            </p:cNvPr>
            <p:cNvSpPr>
              <a:spLocks noChangeArrowheads="1"/>
            </p:cNvSpPr>
            <p:nvPr/>
          </p:nvSpPr>
          <p:spPr bwMode="auto">
            <a:xfrm>
              <a:off x="877676" y="3814050"/>
              <a:ext cx="1446213" cy="928687"/>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Credit Insurance</a:t>
              </a:r>
            </a:p>
            <a:p>
              <a:pPr algn="ctr" eaLnBrk="1" hangingPunct="1"/>
              <a:r>
                <a:rPr lang="en-US" altLang="en-US" sz="932" b="1">
                  <a:cs typeface="Arial" panose="020B0604020202020204" pitchFamily="34" charset="0"/>
                </a:rPr>
                <a:t>(pay/funded deal)</a:t>
              </a:r>
            </a:p>
          </p:txBody>
        </p:sp>
        <p:sp>
          <p:nvSpPr>
            <p:cNvPr id="18" name="Rectangle 78">
              <a:extLst>
                <a:ext uri="{FF2B5EF4-FFF2-40B4-BE49-F238E27FC236}">
                  <a16:creationId xmlns:a16="http://schemas.microsoft.com/office/drawing/2014/main" id="{A489A4D1-9333-9831-7EA5-8261F0CA96A8}"/>
                </a:ext>
              </a:extLst>
            </p:cNvPr>
            <p:cNvSpPr>
              <a:spLocks noChangeArrowheads="1"/>
            </p:cNvSpPr>
            <p:nvPr/>
          </p:nvSpPr>
          <p:spPr bwMode="auto">
            <a:xfrm>
              <a:off x="4272845" y="1243446"/>
              <a:ext cx="1055508" cy="474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121797" tIns="60898" rIns="121797" bIns="60898"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2398" b="1">
                  <a:cs typeface="Arial" panose="020B0604020202020204" pitchFamily="34" charset="0"/>
                </a:rPr>
                <a:t>No Fees</a:t>
              </a:r>
            </a:p>
          </p:txBody>
        </p:sp>
        <p:sp>
          <p:nvSpPr>
            <p:cNvPr id="19" name="AutoShape 11">
              <a:extLst>
                <a:ext uri="{FF2B5EF4-FFF2-40B4-BE49-F238E27FC236}">
                  <a16:creationId xmlns:a16="http://schemas.microsoft.com/office/drawing/2014/main" id="{45C05D44-8E5E-E83E-1896-ED9A6A35CF5C}"/>
                </a:ext>
              </a:extLst>
            </p:cNvPr>
            <p:cNvSpPr>
              <a:spLocks noChangeArrowheads="1"/>
            </p:cNvSpPr>
            <p:nvPr/>
          </p:nvSpPr>
          <p:spPr bwMode="auto">
            <a:xfrm>
              <a:off x="922130" y="4944508"/>
              <a:ext cx="1371600" cy="1063625"/>
            </a:xfrm>
            <a:prstGeom prst="flowChartAlternateProcess">
              <a:avLst/>
            </a:prstGeom>
            <a:solidFill>
              <a:schemeClr val="tx1">
                <a:lumMod val="20000"/>
                <a:lumOff val="80000"/>
              </a:schemeClr>
            </a:solidFill>
            <a:ln w="38100">
              <a:solidFill>
                <a:schemeClr val="tx1"/>
              </a:solidFill>
              <a:miter lim="800000"/>
              <a:headEnd/>
              <a:tailEnd/>
            </a:ln>
          </p:spPr>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a:solidFill>
                    <a:schemeClr val="tx2"/>
                  </a:solidFill>
                  <a:cs typeface="Arial" panose="020B0604020202020204" pitchFamily="34" charset="0"/>
                </a:rPr>
                <a:t>Lenders</a:t>
              </a:r>
            </a:p>
            <a:p>
              <a:pPr algn="ctr" eaLnBrk="1" hangingPunct="1"/>
              <a:r>
                <a:rPr lang="en-US" altLang="en-US" sz="1599" b="1">
                  <a:solidFill>
                    <a:schemeClr val="tx2"/>
                  </a:solidFill>
                  <a:cs typeface="Arial" panose="020B0604020202020204" pitchFamily="34" charset="0"/>
                </a:rPr>
                <a:t>CSC</a:t>
              </a:r>
            </a:p>
            <a:p>
              <a:pPr algn="ctr" eaLnBrk="1" hangingPunct="1"/>
              <a:r>
                <a:rPr lang="en-US" altLang="en-US" sz="1865" b="1">
                  <a:solidFill>
                    <a:schemeClr val="tx2"/>
                  </a:solidFill>
                  <a:cs typeface="Arial" panose="020B0604020202020204" pitchFamily="34" charset="0"/>
                </a:rPr>
                <a:t>Prime</a:t>
              </a:r>
            </a:p>
            <a:p>
              <a:pPr algn="ctr" eaLnBrk="1" hangingPunct="1"/>
              <a:r>
                <a:rPr lang="en-US" altLang="en-US" sz="1399" b="1">
                  <a:solidFill>
                    <a:schemeClr val="tx2"/>
                  </a:solidFill>
                  <a:cs typeface="Arial" panose="020B0604020202020204" pitchFamily="34" charset="0"/>
                </a:rPr>
                <a:t>(pay/funded deal)</a:t>
              </a:r>
            </a:p>
          </p:txBody>
        </p:sp>
        <p:sp>
          <p:nvSpPr>
            <p:cNvPr id="20" name="AutoShape 12">
              <a:extLst>
                <a:ext uri="{FF2B5EF4-FFF2-40B4-BE49-F238E27FC236}">
                  <a16:creationId xmlns:a16="http://schemas.microsoft.com/office/drawing/2014/main" id="{356B28BB-0DD6-4B46-5AAE-19223DBE4B26}"/>
                </a:ext>
              </a:extLst>
            </p:cNvPr>
            <p:cNvSpPr>
              <a:spLocks noChangeArrowheads="1"/>
            </p:cNvSpPr>
            <p:nvPr/>
          </p:nvSpPr>
          <p:spPr bwMode="auto">
            <a:xfrm>
              <a:off x="7229387" y="4944508"/>
              <a:ext cx="1371600" cy="1084262"/>
            </a:xfrm>
            <a:prstGeom prst="flowChartAlternateProcess">
              <a:avLst/>
            </a:prstGeom>
            <a:solidFill>
              <a:schemeClr val="tx1">
                <a:lumMod val="20000"/>
                <a:lumOff val="80000"/>
              </a:schemeClr>
            </a:solidFill>
            <a:ln w="38100">
              <a:solidFill>
                <a:schemeClr val="tx1"/>
              </a:solidFill>
              <a:miter lim="800000"/>
              <a:headEnd/>
              <a:tailEnd/>
            </a:ln>
          </p:spPr>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a:solidFill>
                    <a:schemeClr val="tx2"/>
                  </a:solidFill>
                  <a:cs typeface="Arial" panose="020B0604020202020204" pitchFamily="34" charset="0"/>
                </a:rPr>
                <a:t>Lenders</a:t>
              </a:r>
            </a:p>
            <a:p>
              <a:pPr algn="ctr" eaLnBrk="1" hangingPunct="1"/>
              <a:r>
                <a:rPr lang="en-US" altLang="en-US" sz="1599" b="1">
                  <a:solidFill>
                    <a:schemeClr val="tx2"/>
                  </a:solidFill>
                  <a:cs typeface="Arial" panose="020B0604020202020204" pitchFamily="34" charset="0"/>
                </a:rPr>
                <a:t>Lease</a:t>
              </a:r>
            </a:p>
            <a:p>
              <a:pPr algn="ctr" eaLnBrk="1" hangingPunct="1"/>
              <a:r>
                <a:rPr lang="en-US" altLang="en-US" sz="1399" b="1">
                  <a:solidFill>
                    <a:schemeClr val="tx2"/>
                  </a:solidFill>
                  <a:cs typeface="Arial" panose="020B0604020202020204" pitchFamily="34" charset="0"/>
                </a:rPr>
                <a:t>(pay/funded deal)</a:t>
              </a:r>
            </a:p>
          </p:txBody>
        </p:sp>
        <p:sp>
          <p:nvSpPr>
            <p:cNvPr id="21" name="AutoShape 15">
              <a:extLst>
                <a:ext uri="{FF2B5EF4-FFF2-40B4-BE49-F238E27FC236}">
                  <a16:creationId xmlns:a16="http://schemas.microsoft.com/office/drawing/2014/main" id="{0AE865FF-748C-63D5-4FBE-ED1CF4478846}"/>
                </a:ext>
              </a:extLst>
            </p:cNvPr>
            <p:cNvSpPr>
              <a:spLocks noChangeArrowheads="1"/>
            </p:cNvSpPr>
            <p:nvPr/>
          </p:nvSpPr>
          <p:spPr bwMode="auto">
            <a:xfrm>
              <a:off x="5661799" y="4944508"/>
              <a:ext cx="1371600" cy="1063625"/>
            </a:xfrm>
            <a:prstGeom prst="flowChartAlternateProcess">
              <a:avLst/>
            </a:prstGeom>
            <a:solidFill>
              <a:schemeClr val="tx1">
                <a:lumMod val="20000"/>
                <a:lumOff val="80000"/>
              </a:schemeClr>
            </a:solidFill>
            <a:ln w="38100">
              <a:solidFill>
                <a:schemeClr val="tx1"/>
              </a:solidFill>
              <a:miter lim="800000"/>
              <a:headEnd/>
              <a:tailEnd/>
            </a:ln>
          </p:spPr>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a:solidFill>
                    <a:schemeClr val="tx2"/>
                  </a:solidFill>
                  <a:cs typeface="Arial" panose="020B0604020202020204" pitchFamily="34" charset="0"/>
                </a:rPr>
                <a:t>Lenders</a:t>
              </a:r>
            </a:p>
            <a:p>
              <a:pPr algn="ctr" eaLnBrk="1" hangingPunct="1"/>
              <a:r>
                <a:rPr lang="en-US" altLang="en-US" sz="1599" b="1">
                  <a:solidFill>
                    <a:schemeClr val="tx2"/>
                  </a:solidFill>
                  <a:cs typeface="Arial" panose="020B0604020202020204" pitchFamily="34" charset="0"/>
                </a:rPr>
                <a:t>Non-Prime</a:t>
              </a:r>
            </a:p>
            <a:p>
              <a:pPr algn="ctr" eaLnBrk="1" hangingPunct="1"/>
              <a:r>
                <a:rPr lang="en-US" altLang="en-US" sz="1399" b="1">
                  <a:solidFill>
                    <a:schemeClr val="tx2"/>
                  </a:solidFill>
                  <a:cs typeface="Arial" panose="020B0604020202020204" pitchFamily="34" charset="0"/>
                </a:rPr>
                <a:t>(pay/funded deal)</a:t>
              </a:r>
            </a:p>
          </p:txBody>
        </p:sp>
        <p:sp>
          <p:nvSpPr>
            <p:cNvPr id="22" name="AutoShape 47">
              <a:extLst>
                <a:ext uri="{FF2B5EF4-FFF2-40B4-BE49-F238E27FC236}">
                  <a16:creationId xmlns:a16="http://schemas.microsoft.com/office/drawing/2014/main" id="{D36A4F85-F2E6-109F-D098-1CF2EB70D86B}"/>
                </a:ext>
              </a:extLst>
            </p:cNvPr>
            <p:cNvSpPr>
              <a:spLocks noChangeArrowheads="1"/>
            </p:cNvSpPr>
            <p:nvPr/>
          </p:nvSpPr>
          <p:spPr bwMode="auto">
            <a:xfrm>
              <a:off x="2474746" y="4944508"/>
              <a:ext cx="1371600" cy="1063625"/>
            </a:xfrm>
            <a:prstGeom prst="flowChartAlternateProcess">
              <a:avLst/>
            </a:prstGeom>
            <a:solidFill>
              <a:schemeClr val="tx1">
                <a:lumMod val="20000"/>
                <a:lumOff val="80000"/>
              </a:schemeClr>
            </a:solidFill>
            <a:ln w="38100">
              <a:solidFill>
                <a:schemeClr val="tx1"/>
              </a:solidFill>
              <a:miter lim="800000"/>
              <a:headEnd/>
              <a:tailEnd/>
            </a:ln>
          </p:spPr>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a:solidFill>
                    <a:schemeClr val="tx2"/>
                  </a:solidFill>
                  <a:cs typeface="Arial" panose="020B0604020202020204" pitchFamily="34" charset="0"/>
                </a:rPr>
                <a:t>Lenders</a:t>
              </a:r>
            </a:p>
            <a:p>
              <a:pPr algn="ctr" eaLnBrk="1" hangingPunct="1"/>
              <a:r>
                <a:rPr lang="en-US" altLang="en-US" sz="1599" b="1">
                  <a:solidFill>
                    <a:schemeClr val="tx2"/>
                  </a:solidFill>
                  <a:cs typeface="Arial" panose="020B0604020202020204" pitchFamily="34" charset="0"/>
                </a:rPr>
                <a:t>Balloon Note</a:t>
              </a:r>
            </a:p>
            <a:p>
              <a:pPr algn="ctr" eaLnBrk="1" hangingPunct="1"/>
              <a:r>
                <a:rPr lang="en-US" altLang="en-US" sz="1399" b="1">
                  <a:solidFill>
                    <a:schemeClr val="tx2"/>
                  </a:solidFill>
                  <a:cs typeface="Arial" panose="020B0604020202020204" pitchFamily="34" charset="0"/>
                </a:rPr>
                <a:t>Prime</a:t>
              </a:r>
            </a:p>
            <a:p>
              <a:pPr algn="ctr" eaLnBrk="1" hangingPunct="1"/>
              <a:r>
                <a:rPr lang="en-US" altLang="en-US" sz="1399" b="1">
                  <a:solidFill>
                    <a:schemeClr val="tx2"/>
                  </a:solidFill>
                  <a:cs typeface="Arial" panose="020B0604020202020204" pitchFamily="34" charset="0"/>
                </a:rPr>
                <a:t>(pay/funded deal)</a:t>
              </a:r>
            </a:p>
          </p:txBody>
        </p:sp>
        <p:sp>
          <p:nvSpPr>
            <p:cNvPr id="23" name="Rectangle 82">
              <a:extLst>
                <a:ext uri="{FF2B5EF4-FFF2-40B4-BE49-F238E27FC236}">
                  <a16:creationId xmlns:a16="http://schemas.microsoft.com/office/drawing/2014/main" id="{4BF5435C-756E-A01E-947D-E658BF62472E}"/>
                </a:ext>
              </a:extLst>
            </p:cNvPr>
            <p:cNvSpPr>
              <a:spLocks noChangeArrowheads="1"/>
            </p:cNvSpPr>
            <p:nvPr/>
          </p:nvSpPr>
          <p:spPr bwMode="auto">
            <a:xfrm>
              <a:off x="4117814" y="5032725"/>
              <a:ext cx="1306361" cy="474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121797" tIns="60898" rIns="121797" bIns="60898"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2398" b="1">
                  <a:cs typeface="Arial" panose="020B0604020202020204" pitchFamily="34" charset="0"/>
                </a:rPr>
                <a:t>Fee Based</a:t>
              </a:r>
            </a:p>
          </p:txBody>
        </p:sp>
        <p:sp>
          <p:nvSpPr>
            <p:cNvPr id="24" name="AutoShape 83">
              <a:extLst>
                <a:ext uri="{FF2B5EF4-FFF2-40B4-BE49-F238E27FC236}">
                  <a16:creationId xmlns:a16="http://schemas.microsoft.com/office/drawing/2014/main" id="{48E16EBC-2F59-6FFF-638E-2EB5520F14DF}"/>
                </a:ext>
              </a:extLst>
            </p:cNvPr>
            <p:cNvSpPr>
              <a:spLocks noChangeArrowheads="1"/>
            </p:cNvSpPr>
            <p:nvPr/>
          </p:nvSpPr>
          <p:spPr bwMode="auto">
            <a:xfrm rot="10800000">
              <a:off x="3900413" y="4310378"/>
              <a:ext cx="1798617" cy="536831"/>
            </a:xfrm>
            <a:prstGeom prst="downArrow">
              <a:avLst>
                <a:gd name="adj1" fmla="val 67148"/>
                <a:gd name="adj2" fmla="val 39829"/>
              </a:avLst>
            </a:prstGeom>
            <a:solidFill>
              <a:schemeClr val="tx2">
                <a:alpha val="25000"/>
              </a:schemeClr>
            </a:solidFill>
            <a:ln w="38100">
              <a:solidFill>
                <a:schemeClr val="tx2"/>
              </a:solidFill>
            </a:ln>
            <a:effectLst/>
            <a:extLst>
              <a:ext uri="{91240B29-F687-4f45-9708-019B960494DF}">
                <a14:hiddenLine xmlns="" xmlns:a14="http://schemas.microsoft.com/office/drawing/2010/main"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wrap="square" lIns="121797" tIns="60898" rIns="121797" bIns="60898"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sz="1865">
                <a:solidFill>
                  <a:srgbClr val="555555"/>
                </a:solidFill>
                <a:cs typeface="Arial" panose="020B0604020202020204" pitchFamily="34" charset="0"/>
              </a:endParaRPr>
            </a:p>
          </p:txBody>
        </p:sp>
        <p:sp>
          <p:nvSpPr>
            <p:cNvPr id="25" name="Text Box 84">
              <a:extLst>
                <a:ext uri="{FF2B5EF4-FFF2-40B4-BE49-F238E27FC236}">
                  <a16:creationId xmlns:a16="http://schemas.microsoft.com/office/drawing/2014/main" id="{3021EE05-D2EC-64DE-06A0-0B0BE206615B}"/>
                </a:ext>
              </a:extLst>
            </p:cNvPr>
            <p:cNvSpPr txBox="1">
              <a:spLocks noChangeArrowheads="1"/>
            </p:cNvSpPr>
            <p:nvPr/>
          </p:nvSpPr>
          <p:spPr bwMode="auto">
            <a:xfrm>
              <a:off x="3470615" y="3978139"/>
              <a:ext cx="2677727" cy="39535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a14:hiddenLine>
              </a:ext>
            </a:extLst>
          </p:spPr>
          <p:txBody>
            <a:bodyPr wrap="square" lIns="121797" tIns="60898" rIns="121797" bIns="60898">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CA" altLang="en-US" sz="1865" b="1">
                  <a:cs typeface="Arial" panose="020B0604020202020204" pitchFamily="34" charset="0"/>
                </a:rPr>
                <a:t>System Interface</a:t>
              </a:r>
            </a:p>
          </p:txBody>
        </p:sp>
        <p:sp>
          <p:nvSpPr>
            <p:cNvPr id="26" name="Oval 44">
              <a:extLst>
                <a:ext uri="{FF2B5EF4-FFF2-40B4-BE49-F238E27FC236}">
                  <a16:creationId xmlns:a16="http://schemas.microsoft.com/office/drawing/2014/main" id="{4D7FA1E1-DEA5-9EF0-FD13-E2EB65A7122A}"/>
                </a:ext>
              </a:extLst>
            </p:cNvPr>
            <p:cNvSpPr>
              <a:spLocks noChangeArrowheads="1"/>
            </p:cNvSpPr>
            <p:nvPr/>
          </p:nvSpPr>
          <p:spPr bwMode="auto">
            <a:xfrm>
              <a:off x="7323353" y="1893175"/>
              <a:ext cx="1382712" cy="877887"/>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Credit</a:t>
              </a:r>
            </a:p>
            <a:p>
              <a:pPr algn="ctr" eaLnBrk="1" hangingPunct="1"/>
              <a:r>
                <a:rPr lang="en-US" altLang="en-US" sz="1399" b="1" i="1">
                  <a:cs typeface="Arial" panose="020B0604020202020204" pitchFamily="34" charset="0"/>
                </a:rPr>
                <a:t>Decisioning</a:t>
              </a:r>
            </a:p>
            <a:p>
              <a:pPr algn="ctr" eaLnBrk="1" hangingPunct="1"/>
              <a:r>
                <a:rPr lang="en-US" altLang="en-US" sz="1399" b="1" i="1">
                  <a:cs typeface="Arial" panose="020B0604020202020204" pitchFamily="34" charset="0"/>
                </a:rPr>
                <a:t>Tools</a:t>
              </a:r>
            </a:p>
            <a:p>
              <a:pPr algn="ctr" eaLnBrk="1" hangingPunct="1"/>
              <a:r>
                <a:rPr lang="en-US" altLang="en-US" sz="932" b="1" i="1">
                  <a:cs typeface="Arial" panose="020B0604020202020204" pitchFamily="34" charset="0"/>
                </a:rPr>
                <a:t>(Lender Pays)</a:t>
              </a:r>
            </a:p>
          </p:txBody>
        </p:sp>
        <p:sp>
          <p:nvSpPr>
            <p:cNvPr id="27" name="Oval 45">
              <a:extLst>
                <a:ext uri="{FF2B5EF4-FFF2-40B4-BE49-F238E27FC236}">
                  <a16:creationId xmlns:a16="http://schemas.microsoft.com/office/drawing/2014/main" id="{27C6D441-1E57-3669-9392-8A0C897917B3}"/>
                </a:ext>
              </a:extLst>
            </p:cNvPr>
            <p:cNvSpPr>
              <a:spLocks noChangeArrowheads="1"/>
            </p:cNvSpPr>
            <p:nvPr/>
          </p:nvSpPr>
          <p:spPr bwMode="auto">
            <a:xfrm>
              <a:off x="7323353" y="2866312"/>
              <a:ext cx="1382713" cy="877888"/>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Value Chain </a:t>
              </a:r>
            </a:p>
            <a:p>
              <a:pPr algn="ctr" eaLnBrk="1" hangingPunct="1"/>
              <a:r>
                <a:rPr lang="en-US" altLang="en-US" sz="1399" b="1" i="1">
                  <a:cs typeface="Arial" panose="020B0604020202020204" pitchFamily="34" charset="0"/>
                </a:rPr>
                <a:t>Products and </a:t>
              </a:r>
            </a:p>
            <a:p>
              <a:pPr algn="ctr" eaLnBrk="1" hangingPunct="1"/>
              <a:r>
                <a:rPr lang="en-US" altLang="en-US" sz="1399" b="1" i="1">
                  <a:cs typeface="Arial" panose="020B0604020202020204" pitchFamily="34" charset="0"/>
                </a:rPr>
                <a:t>Services</a:t>
              </a:r>
            </a:p>
            <a:p>
              <a:pPr algn="ctr" eaLnBrk="1" hangingPunct="1"/>
              <a:r>
                <a:rPr lang="en-US" altLang="en-US" sz="932" b="1">
                  <a:cs typeface="Arial" panose="020B0604020202020204" pitchFamily="34" charset="0"/>
                </a:rPr>
                <a:t>(no charge)</a:t>
              </a:r>
            </a:p>
          </p:txBody>
        </p:sp>
        <p:sp>
          <p:nvSpPr>
            <p:cNvPr id="28" name="Oval 46">
              <a:extLst>
                <a:ext uri="{FF2B5EF4-FFF2-40B4-BE49-F238E27FC236}">
                  <a16:creationId xmlns:a16="http://schemas.microsoft.com/office/drawing/2014/main" id="{4DF4A148-FCC5-ABA4-BA07-7039F6A4A8F5}"/>
                </a:ext>
              </a:extLst>
            </p:cNvPr>
            <p:cNvSpPr>
              <a:spLocks noChangeArrowheads="1"/>
            </p:cNvSpPr>
            <p:nvPr/>
          </p:nvSpPr>
          <p:spPr bwMode="auto">
            <a:xfrm>
              <a:off x="7291603" y="3833100"/>
              <a:ext cx="1446213" cy="928687"/>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Product</a:t>
              </a:r>
            </a:p>
            <a:p>
              <a:pPr algn="ctr" eaLnBrk="1" hangingPunct="1"/>
              <a:r>
                <a:rPr lang="en-US" altLang="en-US" sz="1399" b="1" i="1">
                  <a:cs typeface="Arial" panose="020B0604020202020204" pitchFamily="34" charset="0"/>
                </a:rPr>
                <a:t> Documentation</a:t>
              </a:r>
            </a:p>
            <a:p>
              <a:pPr algn="ctr" eaLnBrk="1" hangingPunct="1"/>
              <a:r>
                <a:rPr lang="en-US" altLang="en-US" sz="932" b="1" i="1">
                  <a:cs typeface="Arial" panose="020B0604020202020204" pitchFamily="34" charset="0"/>
                </a:rPr>
                <a:t>(No charge)</a:t>
              </a:r>
            </a:p>
          </p:txBody>
        </p:sp>
        <p:cxnSp>
          <p:nvCxnSpPr>
            <p:cNvPr id="29" name="Elbow Connector 28">
              <a:extLst>
                <a:ext uri="{FF2B5EF4-FFF2-40B4-BE49-F238E27FC236}">
                  <a16:creationId xmlns:a16="http://schemas.microsoft.com/office/drawing/2014/main" id="{41D80521-9352-0431-C4A1-A4BAA3854B87}"/>
                </a:ext>
              </a:extLst>
            </p:cNvPr>
            <p:cNvCxnSpPr>
              <a:cxnSpLocks/>
              <a:stCxn id="16" idx="6"/>
              <a:endCxn id="7" idx="2"/>
            </p:cNvCxnSpPr>
            <p:nvPr/>
          </p:nvCxnSpPr>
          <p:spPr>
            <a:xfrm>
              <a:off x="2292138" y="2360694"/>
              <a:ext cx="1206677" cy="927987"/>
            </a:xfrm>
            <a:prstGeom prst="bentConnector3">
              <a:avLst>
                <a:gd name="adj1" fmla="val 50000"/>
              </a:avLst>
            </a:prstGeom>
            <a:noFill/>
            <a:ln w="28575">
              <a:solidFill>
                <a:srgbClr val="696969"/>
              </a:solidFill>
              <a:round/>
              <a:headEnd type="triangle" w="med" len="med"/>
              <a:tailEnd/>
            </a:ln>
            <a:effectLst/>
          </p:spPr>
        </p:cxnSp>
        <p:cxnSp>
          <p:nvCxnSpPr>
            <p:cNvPr id="30" name="Elbow Connector 29">
              <a:extLst>
                <a:ext uri="{FF2B5EF4-FFF2-40B4-BE49-F238E27FC236}">
                  <a16:creationId xmlns:a16="http://schemas.microsoft.com/office/drawing/2014/main" id="{A081B358-822D-D0BE-0F7C-6783E454006E}"/>
                </a:ext>
              </a:extLst>
            </p:cNvPr>
            <p:cNvCxnSpPr>
              <a:cxnSpLocks/>
              <a:stCxn id="35" idx="6"/>
              <a:endCxn id="7" idx="2"/>
            </p:cNvCxnSpPr>
            <p:nvPr/>
          </p:nvCxnSpPr>
          <p:spPr>
            <a:xfrm flipV="1">
              <a:off x="2292139" y="3288681"/>
              <a:ext cx="1206676" cy="4669"/>
            </a:xfrm>
            <a:prstGeom prst="bentConnector3">
              <a:avLst>
                <a:gd name="adj1" fmla="val 50000"/>
              </a:avLst>
            </a:prstGeom>
            <a:noFill/>
            <a:ln w="28575">
              <a:solidFill>
                <a:srgbClr val="696969"/>
              </a:solidFill>
              <a:round/>
              <a:headEnd type="triangle" w="med" len="med"/>
              <a:tailEnd/>
            </a:ln>
            <a:effectLst/>
          </p:spPr>
        </p:cxnSp>
        <p:cxnSp>
          <p:nvCxnSpPr>
            <p:cNvPr id="31" name="Elbow Connector 30">
              <a:extLst>
                <a:ext uri="{FF2B5EF4-FFF2-40B4-BE49-F238E27FC236}">
                  <a16:creationId xmlns:a16="http://schemas.microsoft.com/office/drawing/2014/main" id="{98B3A92D-3E90-B811-81A8-2AAC1DD8E365}"/>
                </a:ext>
              </a:extLst>
            </p:cNvPr>
            <p:cNvCxnSpPr>
              <a:cxnSpLocks/>
              <a:stCxn id="17" idx="6"/>
              <a:endCxn id="7" idx="2"/>
            </p:cNvCxnSpPr>
            <p:nvPr/>
          </p:nvCxnSpPr>
          <p:spPr>
            <a:xfrm flipV="1">
              <a:off x="2323889" y="3288681"/>
              <a:ext cx="1174926" cy="989713"/>
            </a:xfrm>
            <a:prstGeom prst="bentConnector3">
              <a:avLst>
                <a:gd name="adj1" fmla="val 50000"/>
              </a:avLst>
            </a:prstGeom>
            <a:noFill/>
            <a:ln w="28575">
              <a:solidFill>
                <a:srgbClr val="696969"/>
              </a:solidFill>
              <a:round/>
              <a:headEnd type="triangle" w="med" len="med"/>
              <a:tailEnd/>
            </a:ln>
            <a:effectLst/>
          </p:spPr>
        </p:cxnSp>
        <p:cxnSp>
          <p:nvCxnSpPr>
            <p:cNvPr id="32" name="Elbow Connector 31">
              <a:extLst>
                <a:ext uri="{FF2B5EF4-FFF2-40B4-BE49-F238E27FC236}">
                  <a16:creationId xmlns:a16="http://schemas.microsoft.com/office/drawing/2014/main" id="{D959C3A1-DA50-E621-FE34-AFAFF900BC64}"/>
                </a:ext>
              </a:extLst>
            </p:cNvPr>
            <p:cNvCxnSpPr>
              <a:cxnSpLocks/>
              <a:stCxn id="26" idx="2"/>
              <a:endCxn id="7" idx="4"/>
            </p:cNvCxnSpPr>
            <p:nvPr/>
          </p:nvCxnSpPr>
          <p:spPr>
            <a:xfrm rot="10800000" flipV="1">
              <a:off x="6083283" y="2332119"/>
              <a:ext cx="1240071" cy="956562"/>
            </a:xfrm>
            <a:prstGeom prst="bentConnector3">
              <a:avLst>
                <a:gd name="adj1" fmla="val 50000"/>
              </a:avLst>
            </a:prstGeom>
            <a:noFill/>
            <a:ln w="28575">
              <a:solidFill>
                <a:srgbClr val="696969"/>
              </a:solidFill>
              <a:round/>
              <a:headEnd type="triangle" w="med" len="med"/>
              <a:tailEnd/>
            </a:ln>
            <a:effectLst/>
          </p:spPr>
        </p:cxnSp>
        <p:cxnSp>
          <p:nvCxnSpPr>
            <p:cNvPr id="33" name="Elbow Connector 32">
              <a:extLst>
                <a:ext uri="{FF2B5EF4-FFF2-40B4-BE49-F238E27FC236}">
                  <a16:creationId xmlns:a16="http://schemas.microsoft.com/office/drawing/2014/main" id="{99629AF3-C5EA-B4B9-9FDA-D056F59B5142}"/>
                </a:ext>
              </a:extLst>
            </p:cNvPr>
            <p:cNvCxnSpPr>
              <a:cxnSpLocks/>
              <a:stCxn id="27" idx="2"/>
              <a:endCxn id="7" idx="4"/>
            </p:cNvCxnSpPr>
            <p:nvPr/>
          </p:nvCxnSpPr>
          <p:spPr>
            <a:xfrm rot="10800000">
              <a:off x="6083283" y="3288682"/>
              <a:ext cx="1240071" cy="16575"/>
            </a:xfrm>
            <a:prstGeom prst="bentConnector3">
              <a:avLst>
                <a:gd name="adj1" fmla="val 50000"/>
              </a:avLst>
            </a:prstGeom>
            <a:noFill/>
            <a:ln w="28575">
              <a:solidFill>
                <a:srgbClr val="696969"/>
              </a:solidFill>
              <a:round/>
              <a:headEnd type="triangle" w="med" len="med"/>
              <a:tailEnd/>
            </a:ln>
            <a:effectLst/>
          </p:spPr>
        </p:cxnSp>
        <p:cxnSp>
          <p:nvCxnSpPr>
            <p:cNvPr id="34" name="Elbow Connector 33">
              <a:extLst>
                <a:ext uri="{FF2B5EF4-FFF2-40B4-BE49-F238E27FC236}">
                  <a16:creationId xmlns:a16="http://schemas.microsoft.com/office/drawing/2014/main" id="{4645E45A-17C5-544B-6747-8EA2EF822FDF}"/>
                </a:ext>
              </a:extLst>
            </p:cNvPr>
            <p:cNvCxnSpPr>
              <a:cxnSpLocks/>
              <a:stCxn id="28" idx="2"/>
              <a:endCxn id="7" idx="4"/>
            </p:cNvCxnSpPr>
            <p:nvPr/>
          </p:nvCxnSpPr>
          <p:spPr>
            <a:xfrm rot="10800000">
              <a:off x="6083283" y="3288682"/>
              <a:ext cx="1208321" cy="1008763"/>
            </a:xfrm>
            <a:prstGeom prst="bentConnector3">
              <a:avLst>
                <a:gd name="adj1" fmla="val 50000"/>
              </a:avLst>
            </a:prstGeom>
            <a:noFill/>
            <a:ln w="28575">
              <a:solidFill>
                <a:srgbClr val="696969"/>
              </a:solidFill>
              <a:round/>
              <a:headEnd type="triangle" w="med" len="med"/>
              <a:tailEnd/>
            </a:ln>
            <a:effectLst/>
          </p:spPr>
        </p:cxnSp>
        <p:sp>
          <p:nvSpPr>
            <p:cNvPr id="35" name="Oval 75">
              <a:extLst>
                <a:ext uri="{FF2B5EF4-FFF2-40B4-BE49-F238E27FC236}">
                  <a16:creationId xmlns:a16="http://schemas.microsoft.com/office/drawing/2014/main" id="{ABB19035-DC16-264F-6074-6258C637AC39}"/>
                </a:ext>
              </a:extLst>
            </p:cNvPr>
            <p:cNvSpPr>
              <a:spLocks noChangeArrowheads="1"/>
            </p:cNvSpPr>
            <p:nvPr/>
          </p:nvSpPr>
          <p:spPr bwMode="auto">
            <a:xfrm>
              <a:off x="909426" y="2854406"/>
              <a:ext cx="1382713" cy="877888"/>
            </a:xfrm>
            <a:prstGeom prst="ellipse">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wrap="none" lIns="121797" tIns="60898" rIns="121797" bIns="60898"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99" b="1" i="1">
                  <a:cs typeface="Arial" panose="020B0604020202020204" pitchFamily="34" charset="0"/>
                </a:rPr>
                <a:t>Credit Bureaus</a:t>
              </a:r>
            </a:p>
            <a:p>
              <a:pPr algn="ctr" eaLnBrk="1" hangingPunct="1"/>
              <a:r>
                <a:rPr lang="en-US" altLang="en-US" sz="932" b="1">
                  <a:cs typeface="Arial" panose="020B0604020202020204" pitchFamily="34" charset="0"/>
                </a:rPr>
                <a:t>(payment through </a:t>
              </a:r>
            </a:p>
            <a:p>
              <a:pPr algn="ctr" eaLnBrk="1" hangingPunct="1"/>
              <a:r>
                <a:rPr lang="en-US" altLang="en-US" sz="932" b="1">
                  <a:cs typeface="Arial" panose="020B0604020202020204" pitchFamily="34" charset="0"/>
                </a:rPr>
                <a:t>bureaus from dealer)</a:t>
              </a:r>
            </a:p>
          </p:txBody>
        </p:sp>
        <p:sp>
          <p:nvSpPr>
            <p:cNvPr id="36" name="Rectangle 35">
              <a:extLst>
                <a:ext uri="{FF2B5EF4-FFF2-40B4-BE49-F238E27FC236}">
                  <a16:creationId xmlns:a16="http://schemas.microsoft.com/office/drawing/2014/main" id="{63D91FEF-A690-A38D-3108-1CC168F0CDB8}"/>
                </a:ext>
              </a:extLst>
            </p:cNvPr>
            <p:cNvSpPr/>
            <p:nvPr/>
          </p:nvSpPr>
          <p:spPr>
            <a:xfrm>
              <a:off x="3988763" y="3167719"/>
              <a:ext cx="1641429" cy="642561"/>
            </a:xfrm>
            <a:prstGeom prst="rect">
              <a:avLst/>
            </a:prstGeom>
          </p:spPr>
          <p:txBody>
            <a:bodyPr wrap="square">
              <a:spAutoFit/>
            </a:bodyPr>
            <a:lstStyle/>
            <a:p>
              <a:pPr algn="ctr"/>
              <a:r>
                <a:rPr lang="en-CA" altLang="en-US" sz="1865" b="1">
                  <a:latin typeface="Arial" panose="020B0604020202020204" pitchFamily="34" charset="0"/>
                  <a:cs typeface="Arial" panose="020B0604020202020204" pitchFamily="34" charset="0"/>
                </a:rPr>
                <a:t>Portal Web </a:t>
              </a:r>
            </a:p>
            <a:p>
              <a:pPr algn="ctr"/>
              <a:r>
                <a:rPr lang="en-CA" altLang="en-US" sz="1865" b="1">
                  <a:latin typeface="Arial" panose="020B0604020202020204" pitchFamily="34" charset="0"/>
                  <a:cs typeface="Arial" panose="020B0604020202020204" pitchFamily="34" charset="0"/>
                </a:rPr>
                <a:t>Application</a:t>
              </a:r>
            </a:p>
          </p:txBody>
        </p:sp>
      </p:grpSp>
    </p:spTree>
    <p:extLst>
      <p:ext uri="{BB962C8B-B14F-4D97-AF65-F5344CB8AC3E}">
        <p14:creationId xmlns:p14="http://schemas.microsoft.com/office/powerpoint/2010/main" val="17343531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4B17-4244-085A-D6A5-4E09C7342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B20847-DFF0-8D87-9FB4-75625299C660}"/>
              </a:ext>
            </a:extLst>
          </p:cNvPr>
          <p:cNvSpPr>
            <a:spLocks noGrp="1"/>
          </p:cNvSpPr>
          <p:nvPr>
            <p:ph type="title"/>
          </p:nvPr>
        </p:nvSpPr>
        <p:spPr/>
        <p:txBody>
          <a:bodyPr/>
          <a:lstStyle/>
          <a:p>
            <a:r>
              <a:rPr lang="en-US" sz="2800"/>
              <a:t>Blockbuster Operating Model</a:t>
            </a:r>
            <a:endParaRPr lang="en-US"/>
          </a:p>
        </p:txBody>
      </p:sp>
      <p:sp>
        <p:nvSpPr>
          <p:cNvPr id="4" name="Text Placeholder 3">
            <a:extLst>
              <a:ext uri="{FF2B5EF4-FFF2-40B4-BE49-F238E27FC236}">
                <a16:creationId xmlns:a16="http://schemas.microsoft.com/office/drawing/2014/main" id="{EFE37991-8773-EFB2-6DC4-862B53FCADDB}"/>
              </a:ext>
            </a:extLst>
          </p:cNvPr>
          <p:cNvSpPr>
            <a:spLocks noGrp="1"/>
          </p:cNvSpPr>
          <p:nvPr>
            <p:ph type="body" sz="quarter" idx="11"/>
          </p:nvPr>
        </p:nvSpPr>
        <p:spPr/>
        <p:txBody>
          <a:bodyPr/>
          <a:lstStyle/>
          <a:p>
            <a:endParaRPr lang="en-US"/>
          </a:p>
        </p:txBody>
      </p:sp>
      <p:grpSp>
        <p:nvGrpSpPr>
          <p:cNvPr id="5" name="Group 4">
            <a:extLst>
              <a:ext uri="{FF2B5EF4-FFF2-40B4-BE49-F238E27FC236}">
                <a16:creationId xmlns:a16="http://schemas.microsoft.com/office/drawing/2014/main" id="{87ADBB25-6F91-BAB9-B25F-9397CF1AFC85}"/>
              </a:ext>
            </a:extLst>
          </p:cNvPr>
          <p:cNvGrpSpPr/>
          <p:nvPr/>
        </p:nvGrpSpPr>
        <p:grpSpPr>
          <a:xfrm>
            <a:off x="876300" y="1257300"/>
            <a:ext cx="10652759" cy="4844416"/>
            <a:chOff x="860819" y="1143170"/>
            <a:chExt cx="7902351" cy="5105401"/>
          </a:xfrm>
        </p:grpSpPr>
        <p:sp>
          <p:nvSpPr>
            <p:cNvPr id="6" name="Rectangle 24">
              <a:extLst>
                <a:ext uri="{FF2B5EF4-FFF2-40B4-BE49-F238E27FC236}">
                  <a16:creationId xmlns:a16="http://schemas.microsoft.com/office/drawing/2014/main" id="{596CC143-8CC9-ED1C-6DB5-D6EC7F8CBA52}"/>
                </a:ext>
              </a:extLst>
            </p:cNvPr>
            <p:cNvSpPr>
              <a:spLocks noChangeArrowheads="1"/>
            </p:cNvSpPr>
            <p:nvPr/>
          </p:nvSpPr>
          <p:spPr bwMode="auto">
            <a:xfrm>
              <a:off x="3030482" y="1809092"/>
              <a:ext cx="2484165" cy="1627809"/>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AU" altLang="en-US" sz="1500" b="1">
                  <a:cs typeface="Arial" panose="020B0604020202020204" pitchFamily="34" charset="0"/>
                </a:rPr>
                <a:t>DVD</a:t>
              </a:r>
            </a:p>
            <a:p>
              <a:pPr algn="ctr" eaLnBrk="1" hangingPunct="1"/>
              <a:r>
                <a:rPr lang="en-AU" altLang="en-US" sz="1500" b="1">
                  <a:cs typeface="Arial" panose="020B0604020202020204" pitchFamily="34" charset="0"/>
                </a:rPr>
                <a:t>Manufacturing</a:t>
              </a:r>
            </a:p>
          </p:txBody>
        </p:sp>
        <p:sp>
          <p:nvSpPr>
            <p:cNvPr id="7" name="Rectangle 25">
              <a:extLst>
                <a:ext uri="{FF2B5EF4-FFF2-40B4-BE49-F238E27FC236}">
                  <a16:creationId xmlns:a16="http://schemas.microsoft.com/office/drawing/2014/main" id="{ECF6CF3D-CEA6-4A1C-F6C9-00EBD86E18A8}"/>
                </a:ext>
              </a:extLst>
            </p:cNvPr>
            <p:cNvSpPr>
              <a:spLocks noChangeArrowheads="1"/>
            </p:cNvSpPr>
            <p:nvPr/>
          </p:nvSpPr>
          <p:spPr bwMode="auto">
            <a:xfrm>
              <a:off x="3030482" y="3732866"/>
              <a:ext cx="2484165" cy="1775792"/>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AU" altLang="en-US" sz="1500" b="1">
                  <a:cs typeface="Arial" panose="020B0604020202020204" pitchFamily="34" charset="0"/>
                </a:rPr>
                <a:t>Sourcing and</a:t>
              </a:r>
            </a:p>
            <a:p>
              <a:pPr algn="ctr"/>
              <a:r>
                <a:rPr lang="en-AU" altLang="en-US" sz="1500" b="1">
                  <a:cs typeface="Arial" panose="020B0604020202020204" pitchFamily="34" charset="0"/>
                </a:rPr>
                <a:t>Contracting</a:t>
              </a:r>
            </a:p>
          </p:txBody>
        </p:sp>
        <p:sp>
          <p:nvSpPr>
            <p:cNvPr id="8" name="Rectangle 7">
              <a:extLst>
                <a:ext uri="{FF2B5EF4-FFF2-40B4-BE49-F238E27FC236}">
                  <a16:creationId xmlns:a16="http://schemas.microsoft.com/office/drawing/2014/main" id="{C7DA6807-BD07-77C4-C54A-36AF72F65047}"/>
                </a:ext>
              </a:extLst>
            </p:cNvPr>
            <p:cNvSpPr/>
            <p:nvPr/>
          </p:nvSpPr>
          <p:spPr bwMode="auto">
            <a:xfrm>
              <a:off x="6947819" y="1735101"/>
              <a:ext cx="1050993" cy="3742728"/>
            </a:xfrm>
            <a:prstGeom prst="rect">
              <a:avLst/>
            </a:prstGeom>
            <a:solidFill>
              <a:schemeClr val="tx1">
                <a:lumMod val="20000"/>
                <a:lumOff val="80000"/>
                <a:alpha val="25000"/>
              </a:schemeClr>
            </a:solidFill>
            <a:ln w="38100">
              <a:solidFill>
                <a:schemeClr val="tx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9" name="Rectangle 9">
              <a:extLst>
                <a:ext uri="{FF2B5EF4-FFF2-40B4-BE49-F238E27FC236}">
                  <a16:creationId xmlns:a16="http://schemas.microsoft.com/office/drawing/2014/main" id="{04D28A12-BBE4-D5B3-5A90-AB225CBB0310}"/>
                </a:ext>
              </a:extLst>
            </p:cNvPr>
            <p:cNvSpPr>
              <a:spLocks noChangeArrowheads="1"/>
            </p:cNvSpPr>
            <p:nvPr/>
          </p:nvSpPr>
          <p:spPr bwMode="auto">
            <a:xfrm>
              <a:off x="8380991" y="1735101"/>
              <a:ext cx="382179" cy="3742728"/>
            </a:xfrm>
            <a:prstGeom prst="rect">
              <a:avLst/>
            </a:prstGeom>
            <a:solidFill>
              <a:srgbClr val="7030A0">
                <a:alpha val="25000"/>
              </a:srgbClr>
            </a:solidFill>
            <a:ln w="38100">
              <a:solidFill>
                <a:srgbClr val="7030A0"/>
              </a:solidFill>
              <a:headEnd/>
              <a:tailEnd/>
            </a:ln>
            <a:effectLst/>
          </p:spPr>
          <p:style>
            <a:lnRef idx="0">
              <a:schemeClr val="accent5"/>
            </a:lnRef>
            <a:fillRef idx="3">
              <a:schemeClr val="accent5"/>
            </a:fillRef>
            <a:effectRef idx="3">
              <a:schemeClr val="accent5"/>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Consumers</a:t>
              </a:r>
            </a:p>
          </p:txBody>
        </p:sp>
        <p:sp>
          <p:nvSpPr>
            <p:cNvPr id="10" name="Text Box 16">
              <a:extLst>
                <a:ext uri="{FF2B5EF4-FFF2-40B4-BE49-F238E27FC236}">
                  <a16:creationId xmlns:a16="http://schemas.microsoft.com/office/drawing/2014/main" id="{F98968E0-B477-7D37-EBB4-79C46598F837}"/>
                </a:ext>
              </a:extLst>
            </p:cNvPr>
            <p:cNvSpPr txBox="1">
              <a:spLocks noChangeArrowheads="1"/>
            </p:cNvSpPr>
            <p:nvPr/>
          </p:nvSpPr>
          <p:spPr bwMode="auto">
            <a:xfrm rot="5400000">
              <a:off x="6517924" y="3468613"/>
              <a:ext cx="1321782" cy="40518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4" tIns="45712" rIns="91424" bIns="45712">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500" b="1">
                  <a:solidFill>
                    <a:srgbClr val="555555"/>
                  </a:solidFill>
                  <a:cs typeface="Arial" panose="020B0604020202020204" pitchFamily="34" charset="0"/>
                </a:rPr>
                <a:t>Retail Stores</a:t>
              </a:r>
            </a:p>
          </p:txBody>
        </p:sp>
        <p:sp>
          <p:nvSpPr>
            <p:cNvPr id="11" name="Rectangle 10">
              <a:extLst>
                <a:ext uri="{FF2B5EF4-FFF2-40B4-BE49-F238E27FC236}">
                  <a16:creationId xmlns:a16="http://schemas.microsoft.com/office/drawing/2014/main" id="{5948EAC5-DA42-029D-8E69-DB7BF52EA94A}"/>
                </a:ext>
              </a:extLst>
            </p:cNvPr>
            <p:cNvSpPr/>
            <p:nvPr/>
          </p:nvSpPr>
          <p:spPr bwMode="auto">
            <a:xfrm>
              <a:off x="7425543" y="1918538"/>
              <a:ext cx="477724" cy="306755"/>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BEFFEF69-F32A-B459-5869-FFE39C707AC0}"/>
                </a:ext>
              </a:extLst>
            </p:cNvPr>
            <p:cNvSpPr/>
            <p:nvPr/>
          </p:nvSpPr>
          <p:spPr bwMode="auto">
            <a:xfrm>
              <a:off x="7425543" y="2348612"/>
              <a:ext cx="477724" cy="306756"/>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8B8371BE-7E51-33A6-5404-112DD18F8C5C}"/>
                </a:ext>
              </a:extLst>
            </p:cNvPr>
            <p:cNvSpPr/>
            <p:nvPr/>
          </p:nvSpPr>
          <p:spPr bwMode="auto">
            <a:xfrm>
              <a:off x="7425543" y="2778687"/>
              <a:ext cx="477724" cy="306755"/>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C2F9177-D795-A05A-2854-6CBFF4488D0E}"/>
                </a:ext>
              </a:extLst>
            </p:cNvPr>
            <p:cNvSpPr/>
            <p:nvPr/>
          </p:nvSpPr>
          <p:spPr bwMode="auto">
            <a:xfrm>
              <a:off x="7425543" y="3207220"/>
              <a:ext cx="477724" cy="306755"/>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109B54F9-7959-17ED-9602-C5A78C9809B1}"/>
                </a:ext>
              </a:extLst>
            </p:cNvPr>
            <p:cNvSpPr/>
            <p:nvPr/>
          </p:nvSpPr>
          <p:spPr bwMode="auto">
            <a:xfrm>
              <a:off x="7425543" y="3637294"/>
              <a:ext cx="477724" cy="306756"/>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2E9A1087-1740-85BF-3AC6-8534DD823640}"/>
                </a:ext>
              </a:extLst>
            </p:cNvPr>
            <p:cNvSpPr/>
            <p:nvPr/>
          </p:nvSpPr>
          <p:spPr bwMode="auto">
            <a:xfrm>
              <a:off x="7425543" y="4067369"/>
              <a:ext cx="477724" cy="306755"/>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C7207D4D-A154-89A4-4844-93EDE996F8F9}"/>
                </a:ext>
              </a:extLst>
            </p:cNvPr>
            <p:cNvSpPr/>
            <p:nvPr/>
          </p:nvSpPr>
          <p:spPr bwMode="auto">
            <a:xfrm>
              <a:off x="7425543" y="4495902"/>
              <a:ext cx="477724" cy="306755"/>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62F68032-9C87-52D2-A77D-BBF642C7B68B}"/>
                </a:ext>
              </a:extLst>
            </p:cNvPr>
            <p:cNvSpPr/>
            <p:nvPr/>
          </p:nvSpPr>
          <p:spPr bwMode="auto">
            <a:xfrm>
              <a:off x="7425543" y="4925976"/>
              <a:ext cx="477724" cy="306756"/>
            </a:xfrm>
            <a:prstGeom prst="rect">
              <a:avLst/>
            </a:pr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0164DE83-1351-8E0E-33E3-2A919918187E}"/>
                </a:ext>
              </a:extLst>
            </p:cNvPr>
            <p:cNvSpPr/>
            <p:nvPr/>
          </p:nvSpPr>
          <p:spPr bwMode="auto">
            <a:xfrm flipH="1">
              <a:off x="8084751" y="1918538"/>
              <a:ext cx="286634"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8BB1ECBD-4290-7959-BD3E-DE1879BA68B9}"/>
                </a:ext>
              </a:extLst>
            </p:cNvPr>
            <p:cNvSpPr/>
            <p:nvPr/>
          </p:nvSpPr>
          <p:spPr bwMode="auto">
            <a:xfrm flipH="1">
              <a:off x="8084751" y="2348612"/>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50CC73FA-6D5D-6DD8-1056-EE8FC61D7D18}"/>
                </a:ext>
              </a:extLst>
            </p:cNvPr>
            <p:cNvSpPr/>
            <p:nvPr/>
          </p:nvSpPr>
          <p:spPr bwMode="auto">
            <a:xfrm flipH="1">
              <a:off x="8084751" y="2838804"/>
              <a:ext cx="286634"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F2FC0C0B-A5EA-8372-C0B7-1C95D266C65D}"/>
                </a:ext>
              </a:extLst>
            </p:cNvPr>
            <p:cNvSpPr/>
            <p:nvPr/>
          </p:nvSpPr>
          <p:spPr bwMode="auto">
            <a:xfrm flipH="1">
              <a:off x="8084751" y="3268879"/>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FAEBA43A-08C0-EC9E-249E-4AAB83E358FA}"/>
                </a:ext>
              </a:extLst>
            </p:cNvPr>
            <p:cNvSpPr/>
            <p:nvPr/>
          </p:nvSpPr>
          <p:spPr bwMode="auto">
            <a:xfrm flipH="1">
              <a:off x="8084751" y="3637294"/>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56A9BF7D-80B8-27ED-9FDE-D867CDD6F3CF}"/>
                </a:ext>
              </a:extLst>
            </p:cNvPr>
            <p:cNvSpPr/>
            <p:nvPr/>
          </p:nvSpPr>
          <p:spPr bwMode="auto">
            <a:xfrm flipH="1">
              <a:off x="8084751" y="4067369"/>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FD720F52-A58C-EE85-13B5-8E9B2AA2EC35}"/>
                </a:ext>
              </a:extLst>
            </p:cNvPr>
            <p:cNvSpPr/>
            <p:nvPr/>
          </p:nvSpPr>
          <p:spPr bwMode="auto">
            <a:xfrm flipH="1">
              <a:off x="8084751" y="4495902"/>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6" name="Right Arrow 25">
              <a:extLst>
                <a:ext uri="{FF2B5EF4-FFF2-40B4-BE49-F238E27FC236}">
                  <a16:creationId xmlns:a16="http://schemas.microsoft.com/office/drawing/2014/main" id="{3C7766DD-2DD6-157C-625D-E47D77C4B2C8}"/>
                </a:ext>
              </a:extLst>
            </p:cNvPr>
            <p:cNvSpPr/>
            <p:nvPr/>
          </p:nvSpPr>
          <p:spPr bwMode="auto">
            <a:xfrm flipH="1">
              <a:off x="8084751" y="4925976"/>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7" name="Rectangle 9">
              <a:extLst>
                <a:ext uri="{FF2B5EF4-FFF2-40B4-BE49-F238E27FC236}">
                  <a16:creationId xmlns:a16="http://schemas.microsoft.com/office/drawing/2014/main" id="{F79FE933-E84F-1F18-FDA0-444A4D4E6463}"/>
                </a:ext>
              </a:extLst>
            </p:cNvPr>
            <p:cNvSpPr>
              <a:spLocks noChangeArrowheads="1"/>
            </p:cNvSpPr>
            <p:nvPr/>
          </p:nvSpPr>
          <p:spPr bwMode="auto">
            <a:xfrm flipH="1">
              <a:off x="5705736" y="1765930"/>
              <a:ext cx="601136" cy="3742728"/>
            </a:xfrm>
            <a:prstGeom prst="rect">
              <a:avLst/>
            </a:prstGeom>
            <a:solidFill>
              <a:srgbClr val="7030A0">
                <a:alpha val="25000"/>
              </a:srgbClr>
            </a:solidFill>
            <a:ln w="38100">
              <a:solidFill>
                <a:srgbClr val="7030A0"/>
              </a:solidFill>
              <a:headEnd/>
              <a:tailEnd/>
            </a:ln>
            <a:effectLst/>
          </p:spPr>
          <p:style>
            <a:lnRef idx="0">
              <a:schemeClr val="accent5"/>
            </a:lnRef>
            <a:fillRef idx="3">
              <a:schemeClr val="accent5"/>
            </a:fillRef>
            <a:effectRef idx="3">
              <a:schemeClr val="accent5"/>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Distribution</a:t>
              </a:r>
            </a:p>
          </p:txBody>
        </p:sp>
        <p:sp>
          <p:nvSpPr>
            <p:cNvPr id="28" name="Right Arrow 27">
              <a:extLst>
                <a:ext uri="{FF2B5EF4-FFF2-40B4-BE49-F238E27FC236}">
                  <a16:creationId xmlns:a16="http://schemas.microsoft.com/office/drawing/2014/main" id="{2388B493-0D6A-7D00-A59E-329B437329EF}"/>
                </a:ext>
              </a:extLst>
            </p:cNvPr>
            <p:cNvSpPr/>
            <p:nvPr/>
          </p:nvSpPr>
          <p:spPr bwMode="auto">
            <a:xfrm>
              <a:off x="6316477" y="1949368"/>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29" name="Right Arrow 28">
              <a:extLst>
                <a:ext uri="{FF2B5EF4-FFF2-40B4-BE49-F238E27FC236}">
                  <a16:creationId xmlns:a16="http://schemas.microsoft.com/office/drawing/2014/main" id="{1BC42CC9-45DE-138D-549F-8A3B4B0487AD}"/>
                </a:ext>
              </a:extLst>
            </p:cNvPr>
            <p:cNvSpPr/>
            <p:nvPr/>
          </p:nvSpPr>
          <p:spPr bwMode="auto">
            <a:xfrm>
              <a:off x="6316477" y="2379442"/>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0" name="Right Arrow 29">
              <a:extLst>
                <a:ext uri="{FF2B5EF4-FFF2-40B4-BE49-F238E27FC236}">
                  <a16:creationId xmlns:a16="http://schemas.microsoft.com/office/drawing/2014/main" id="{A0C30435-6BB0-9F44-72A7-CD774FB728D0}"/>
                </a:ext>
              </a:extLst>
            </p:cNvPr>
            <p:cNvSpPr/>
            <p:nvPr/>
          </p:nvSpPr>
          <p:spPr bwMode="auto">
            <a:xfrm>
              <a:off x="6316477" y="2869634"/>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1" name="Right Arrow 30">
              <a:extLst>
                <a:ext uri="{FF2B5EF4-FFF2-40B4-BE49-F238E27FC236}">
                  <a16:creationId xmlns:a16="http://schemas.microsoft.com/office/drawing/2014/main" id="{E2153277-A9DC-2B2F-7E67-BCE48AE8C5FA}"/>
                </a:ext>
              </a:extLst>
            </p:cNvPr>
            <p:cNvSpPr/>
            <p:nvPr/>
          </p:nvSpPr>
          <p:spPr bwMode="auto">
            <a:xfrm>
              <a:off x="6316477" y="3299709"/>
              <a:ext cx="449857"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2" name="Right Arrow 31">
              <a:extLst>
                <a:ext uri="{FF2B5EF4-FFF2-40B4-BE49-F238E27FC236}">
                  <a16:creationId xmlns:a16="http://schemas.microsoft.com/office/drawing/2014/main" id="{0593BD20-D6D0-6FED-1172-81FE57253C56}"/>
                </a:ext>
              </a:extLst>
            </p:cNvPr>
            <p:cNvSpPr/>
            <p:nvPr/>
          </p:nvSpPr>
          <p:spPr bwMode="auto">
            <a:xfrm>
              <a:off x="6316477" y="3668124"/>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3" name="Right Arrow 32">
              <a:extLst>
                <a:ext uri="{FF2B5EF4-FFF2-40B4-BE49-F238E27FC236}">
                  <a16:creationId xmlns:a16="http://schemas.microsoft.com/office/drawing/2014/main" id="{DE05622C-D891-8D4C-6A46-DA0A3D3C2E3E}"/>
                </a:ext>
              </a:extLst>
            </p:cNvPr>
            <p:cNvSpPr/>
            <p:nvPr/>
          </p:nvSpPr>
          <p:spPr bwMode="auto">
            <a:xfrm>
              <a:off x="6316477" y="4096657"/>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4" name="Right Arrow 33">
              <a:extLst>
                <a:ext uri="{FF2B5EF4-FFF2-40B4-BE49-F238E27FC236}">
                  <a16:creationId xmlns:a16="http://schemas.microsoft.com/office/drawing/2014/main" id="{1403D9D0-8CF7-FDF7-C087-AE29AACF18BB}"/>
                </a:ext>
              </a:extLst>
            </p:cNvPr>
            <p:cNvSpPr/>
            <p:nvPr/>
          </p:nvSpPr>
          <p:spPr bwMode="auto">
            <a:xfrm>
              <a:off x="6316477" y="4526732"/>
              <a:ext cx="449857"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5" name="Right Arrow 34">
              <a:extLst>
                <a:ext uri="{FF2B5EF4-FFF2-40B4-BE49-F238E27FC236}">
                  <a16:creationId xmlns:a16="http://schemas.microsoft.com/office/drawing/2014/main" id="{F91E2679-F031-4B2F-AB08-07DFAFBCC017}"/>
                </a:ext>
              </a:extLst>
            </p:cNvPr>
            <p:cNvSpPr/>
            <p:nvPr/>
          </p:nvSpPr>
          <p:spPr bwMode="auto">
            <a:xfrm>
              <a:off x="6316477" y="4956806"/>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6" name="Rectangle 9">
              <a:extLst>
                <a:ext uri="{FF2B5EF4-FFF2-40B4-BE49-F238E27FC236}">
                  <a16:creationId xmlns:a16="http://schemas.microsoft.com/office/drawing/2014/main" id="{0952C5E5-75D4-73B4-BE0B-5909E6AAB933}"/>
                </a:ext>
              </a:extLst>
            </p:cNvPr>
            <p:cNvSpPr>
              <a:spLocks noChangeArrowheads="1"/>
            </p:cNvSpPr>
            <p:nvPr/>
          </p:nvSpPr>
          <p:spPr bwMode="auto">
            <a:xfrm rot="16200000">
              <a:off x="5728938" y="-1555286"/>
              <a:ext cx="295965" cy="5692878"/>
            </a:xfrm>
            <a:prstGeom prst="rect">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Marketing</a:t>
              </a:r>
            </a:p>
          </p:txBody>
        </p:sp>
        <p:sp>
          <p:nvSpPr>
            <p:cNvPr id="37" name="Right Arrow 36">
              <a:extLst>
                <a:ext uri="{FF2B5EF4-FFF2-40B4-BE49-F238E27FC236}">
                  <a16:creationId xmlns:a16="http://schemas.microsoft.com/office/drawing/2014/main" id="{16F7BC84-D322-F341-CC9E-2D1DEC59A091}"/>
                </a:ext>
              </a:extLst>
            </p:cNvPr>
            <p:cNvSpPr/>
            <p:nvPr/>
          </p:nvSpPr>
          <p:spPr bwMode="auto">
            <a:xfrm rot="16200000" flipH="1">
              <a:off x="8413321"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38" name="Right Arrow 37">
              <a:extLst>
                <a:ext uri="{FF2B5EF4-FFF2-40B4-BE49-F238E27FC236}">
                  <a16:creationId xmlns:a16="http://schemas.microsoft.com/office/drawing/2014/main" id="{A4789645-CF4D-E32B-789D-4996FAABE67D}"/>
                </a:ext>
              </a:extLst>
            </p:cNvPr>
            <p:cNvSpPr/>
            <p:nvPr/>
          </p:nvSpPr>
          <p:spPr bwMode="auto">
            <a:xfrm rot="16200000" flipH="1">
              <a:off x="7362328"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39" name="Right Arrow 38">
              <a:extLst>
                <a:ext uri="{FF2B5EF4-FFF2-40B4-BE49-F238E27FC236}">
                  <a16:creationId xmlns:a16="http://schemas.microsoft.com/office/drawing/2014/main" id="{286EBC81-2579-B22C-4E18-765E8B92B7BD}"/>
                </a:ext>
              </a:extLst>
            </p:cNvPr>
            <p:cNvSpPr/>
            <p:nvPr/>
          </p:nvSpPr>
          <p:spPr bwMode="auto">
            <a:xfrm rot="16200000" flipH="1">
              <a:off x="4209350"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0" name="Rectangle 25">
              <a:extLst>
                <a:ext uri="{FF2B5EF4-FFF2-40B4-BE49-F238E27FC236}">
                  <a16:creationId xmlns:a16="http://schemas.microsoft.com/office/drawing/2014/main" id="{CC7EA890-0EAB-B981-22BD-A827F3D16932}"/>
                </a:ext>
              </a:extLst>
            </p:cNvPr>
            <p:cNvSpPr>
              <a:spLocks noChangeArrowheads="1"/>
            </p:cNvSpPr>
            <p:nvPr/>
          </p:nvSpPr>
          <p:spPr bwMode="auto">
            <a:xfrm>
              <a:off x="860819" y="1735101"/>
              <a:ext cx="1337627" cy="3773557"/>
            </a:xfrm>
            <a:prstGeom prst="rect">
              <a:avLst/>
            </a:prstGeom>
            <a:solidFill>
              <a:schemeClr val="tx2">
                <a:alpha val="25000"/>
              </a:schemeClr>
            </a:solidFill>
            <a:ln w="38100">
              <a:solidFill>
                <a:schemeClr val="tx2"/>
              </a:solidFill>
              <a:headEnd/>
              <a:tailEnd/>
            </a:ln>
            <a:effectLst/>
          </p:spPr>
          <p:style>
            <a:lnRef idx="0">
              <a:schemeClr val="accent3"/>
            </a:lnRef>
            <a:fillRef idx="3">
              <a:schemeClr val="accent3"/>
            </a:fillRef>
            <a:effectRef idx="3">
              <a:schemeClr val="accent3"/>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AU" altLang="en-US" sz="1500" b="1">
                  <a:cs typeface="Arial" panose="020B0604020202020204" pitchFamily="34" charset="0"/>
                </a:rPr>
                <a:t>Movie </a:t>
              </a:r>
            </a:p>
            <a:p>
              <a:pPr algn="ctr" eaLnBrk="1" hangingPunct="1"/>
              <a:r>
                <a:rPr lang="en-AU" altLang="en-US" sz="1500" b="1">
                  <a:cs typeface="Arial" panose="020B0604020202020204" pitchFamily="34" charset="0"/>
                </a:rPr>
                <a:t>Suppliers</a:t>
              </a:r>
            </a:p>
          </p:txBody>
        </p:sp>
        <p:sp>
          <p:nvSpPr>
            <p:cNvPr id="41" name="Right Arrow 40">
              <a:extLst>
                <a:ext uri="{FF2B5EF4-FFF2-40B4-BE49-F238E27FC236}">
                  <a16:creationId xmlns:a16="http://schemas.microsoft.com/office/drawing/2014/main" id="{3421F47E-4172-8ABC-E96E-CD7BD027CD14}"/>
                </a:ext>
              </a:extLst>
            </p:cNvPr>
            <p:cNvSpPr/>
            <p:nvPr/>
          </p:nvSpPr>
          <p:spPr bwMode="auto">
            <a:xfrm>
              <a:off x="2198446" y="2014110"/>
              <a:ext cx="449857" cy="246638"/>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2" name="Right Arrow 41">
              <a:extLst>
                <a:ext uri="{FF2B5EF4-FFF2-40B4-BE49-F238E27FC236}">
                  <a16:creationId xmlns:a16="http://schemas.microsoft.com/office/drawing/2014/main" id="{DE3D9B64-1DFE-0546-4DD6-559B343E3AD2}"/>
                </a:ext>
              </a:extLst>
            </p:cNvPr>
            <p:cNvSpPr/>
            <p:nvPr/>
          </p:nvSpPr>
          <p:spPr bwMode="auto">
            <a:xfrm>
              <a:off x="2198446" y="2444184"/>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3" name="Right Arrow 42">
              <a:extLst>
                <a:ext uri="{FF2B5EF4-FFF2-40B4-BE49-F238E27FC236}">
                  <a16:creationId xmlns:a16="http://schemas.microsoft.com/office/drawing/2014/main" id="{8C4CFD93-09E5-2EC1-5D12-D8248E7CA3B1}"/>
                </a:ext>
              </a:extLst>
            </p:cNvPr>
            <p:cNvSpPr/>
            <p:nvPr/>
          </p:nvSpPr>
          <p:spPr bwMode="auto">
            <a:xfrm>
              <a:off x="2198446" y="2935918"/>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4" name="Right Arrow 43">
              <a:extLst>
                <a:ext uri="{FF2B5EF4-FFF2-40B4-BE49-F238E27FC236}">
                  <a16:creationId xmlns:a16="http://schemas.microsoft.com/office/drawing/2014/main" id="{A4AB7B20-AA64-E546-AB48-8F634F1E1759}"/>
                </a:ext>
              </a:extLst>
            </p:cNvPr>
            <p:cNvSpPr/>
            <p:nvPr/>
          </p:nvSpPr>
          <p:spPr bwMode="auto">
            <a:xfrm>
              <a:off x="2198446" y="3364452"/>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5" name="Right Arrow 44">
              <a:extLst>
                <a:ext uri="{FF2B5EF4-FFF2-40B4-BE49-F238E27FC236}">
                  <a16:creationId xmlns:a16="http://schemas.microsoft.com/office/drawing/2014/main" id="{EE642611-99A1-A7D1-683C-36EFA4422231}"/>
                </a:ext>
              </a:extLst>
            </p:cNvPr>
            <p:cNvSpPr/>
            <p:nvPr/>
          </p:nvSpPr>
          <p:spPr bwMode="auto">
            <a:xfrm>
              <a:off x="2198446" y="3732866"/>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6" name="Right Arrow 45">
              <a:extLst>
                <a:ext uri="{FF2B5EF4-FFF2-40B4-BE49-F238E27FC236}">
                  <a16:creationId xmlns:a16="http://schemas.microsoft.com/office/drawing/2014/main" id="{263DE443-2D6A-EC80-90D9-1FD3D0306D3E}"/>
                </a:ext>
              </a:extLst>
            </p:cNvPr>
            <p:cNvSpPr/>
            <p:nvPr/>
          </p:nvSpPr>
          <p:spPr bwMode="auto">
            <a:xfrm>
              <a:off x="2198446" y="4162941"/>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7" name="Right Arrow 46">
              <a:extLst>
                <a:ext uri="{FF2B5EF4-FFF2-40B4-BE49-F238E27FC236}">
                  <a16:creationId xmlns:a16="http://schemas.microsoft.com/office/drawing/2014/main" id="{46972CA7-4728-49F5-4F54-3153DF9686A9}"/>
                </a:ext>
              </a:extLst>
            </p:cNvPr>
            <p:cNvSpPr/>
            <p:nvPr/>
          </p:nvSpPr>
          <p:spPr bwMode="auto">
            <a:xfrm>
              <a:off x="2198446" y="4591474"/>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8" name="Right Arrow 47">
              <a:extLst>
                <a:ext uri="{FF2B5EF4-FFF2-40B4-BE49-F238E27FC236}">
                  <a16:creationId xmlns:a16="http://schemas.microsoft.com/office/drawing/2014/main" id="{C3A9F00C-3D9C-550A-D419-F96114F4944D}"/>
                </a:ext>
              </a:extLst>
            </p:cNvPr>
            <p:cNvSpPr/>
            <p:nvPr/>
          </p:nvSpPr>
          <p:spPr bwMode="auto">
            <a:xfrm>
              <a:off x="2198446" y="5021548"/>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4A3086F7-63B0-4504-B55F-B1A474666659}"/>
                </a:ext>
              </a:extLst>
            </p:cNvPr>
            <p:cNvSpPr/>
            <p:nvPr/>
          </p:nvSpPr>
          <p:spPr bwMode="auto">
            <a:xfrm>
              <a:off x="3030482" y="5730632"/>
              <a:ext cx="5063874" cy="517939"/>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p>
              <a:pPr algn="ctr" eaLnBrk="0" hangingPunct="0"/>
              <a:r>
                <a:rPr lang="en-US" sz="1500" b="1">
                  <a:solidFill>
                    <a:schemeClr val="tx1"/>
                  </a:solidFill>
                  <a:latin typeface="Arial" pitchFamily="34" charset="0"/>
                  <a:ea typeface="ＭＳ Ｐゴシック" pitchFamily="34" charset="-128"/>
                  <a:cs typeface="Arial" panose="020B0604020202020204" pitchFamily="34" charset="0"/>
                </a:rPr>
                <a:t>Support Organizations</a:t>
              </a:r>
            </a:p>
          </p:txBody>
        </p:sp>
        <p:sp>
          <p:nvSpPr>
            <p:cNvPr id="50" name="Right Arrow 49">
              <a:extLst>
                <a:ext uri="{FF2B5EF4-FFF2-40B4-BE49-F238E27FC236}">
                  <a16:creationId xmlns:a16="http://schemas.microsoft.com/office/drawing/2014/main" id="{2BEC0CA8-F8CE-FE97-5598-C3AD44FDBC4D}"/>
                </a:ext>
              </a:extLst>
            </p:cNvPr>
            <p:cNvSpPr/>
            <p:nvPr/>
          </p:nvSpPr>
          <p:spPr bwMode="auto">
            <a:xfrm rot="16200000" flipH="1">
              <a:off x="5929156"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37757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84910-E2A3-91D5-AB4D-14D8DA5A8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E7D7AE-CD45-4D8E-1A66-41CC008C5C4A}"/>
              </a:ext>
            </a:extLst>
          </p:cNvPr>
          <p:cNvSpPr>
            <a:spLocks noGrp="1"/>
          </p:cNvSpPr>
          <p:nvPr>
            <p:ph type="title"/>
          </p:nvPr>
        </p:nvSpPr>
        <p:spPr/>
        <p:txBody>
          <a:bodyPr/>
          <a:lstStyle/>
          <a:p>
            <a:r>
              <a:rPr lang="en-US" sz="2800"/>
              <a:t>Netflix Mail Order Fulfilment Model</a:t>
            </a:r>
            <a:endParaRPr lang="en-US"/>
          </a:p>
        </p:txBody>
      </p:sp>
      <p:sp>
        <p:nvSpPr>
          <p:cNvPr id="4" name="Text Placeholder 3">
            <a:extLst>
              <a:ext uri="{FF2B5EF4-FFF2-40B4-BE49-F238E27FC236}">
                <a16:creationId xmlns:a16="http://schemas.microsoft.com/office/drawing/2014/main" id="{0565600F-95D0-091D-CF44-4680B1BF73A6}"/>
              </a:ext>
            </a:extLst>
          </p:cNvPr>
          <p:cNvSpPr>
            <a:spLocks noGrp="1"/>
          </p:cNvSpPr>
          <p:nvPr>
            <p:ph type="body" sz="quarter" idx="11"/>
          </p:nvPr>
        </p:nvSpPr>
        <p:spPr/>
        <p:txBody>
          <a:bodyPr/>
          <a:lstStyle/>
          <a:p>
            <a:endParaRPr lang="en-US"/>
          </a:p>
        </p:txBody>
      </p:sp>
      <p:grpSp>
        <p:nvGrpSpPr>
          <p:cNvPr id="5" name="Group 4">
            <a:extLst>
              <a:ext uri="{FF2B5EF4-FFF2-40B4-BE49-F238E27FC236}">
                <a16:creationId xmlns:a16="http://schemas.microsoft.com/office/drawing/2014/main" id="{F51D2A3B-9A3C-2671-B26C-75E019F9913A}"/>
              </a:ext>
            </a:extLst>
          </p:cNvPr>
          <p:cNvGrpSpPr/>
          <p:nvPr/>
        </p:nvGrpSpPr>
        <p:grpSpPr>
          <a:xfrm>
            <a:off x="876300" y="1257300"/>
            <a:ext cx="10652760" cy="4844415"/>
            <a:chOff x="860819" y="1143170"/>
            <a:chExt cx="7902351" cy="5105401"/>
          </a:xfrm>
        </p:grpSpPr>
        <p:sp>
          <p:nvSpPr>
            <p:cNvPr id="6" name="Rectangle 24">
              <a:extLst>
                <a:ext uri="{FF2B5EF4-FFF2-40B4-BE49-F238E27FC236}">
                  <a16:creationId xmlns:a16="http://schemas.microsoft.com/office/drawing/2014/main" id="{4CB622BC-410E-322D-AF2D-F03B85AAF101}"/>
                </a:ext>
              </a:extLst>
            </p:cNvPr>
            <p:cNvSpPr>
              <a:spLocks noChangeArrowheads="1"/>
            </p:cNvSpPr>
            <p:nvPr/>
          </p:nvSpPr>
          <p:spPr bwMode="auto">
            <a:xfrm>
              <a:off x="3030482" y="1809092"/>
              <a:ext cx="2484165" cy="1627809"/>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AU" altLang="en-US" sz="1500" b="1">
                  <a:cs typeface="Arial" panose="020B0604020202020204" pitchFamily="34" charset="0"/>
                </a:rPr>
                <a:t>DVD</a:t>
              </a:r>
            </a:p>
            <a:p>
              <a:pPr algn="ctr" eaLnBrk="1" hangingPunct="1"/>
              <a:r>
                <a:rPr lang="en-AU" altLang="en-US" sz="1500" b="1">
                  <a:cs typeface="Arial" panose="020B0604020202020204" pitchFamily="34" charset="0"/>
                </a:rPr>
                <a:t>Manufacturing</a:t>
              </a:r>
            </a:p>
          </p:txBody>
        </p:sp>
        <p:sp>
          <p:nvSpPr>
            <p:cNvPr id="7" name="Rectangle 25">
              <a:extLst>
                <a:ext uri="{FF2B5EF4-FFF2-40B4-BE49-F238E27FC236}">
                  <a16:creationId xmlns:a16="http://schemas.microsoft.com/office/drawing/2014/main" id="{1FA83222-391C-CEFC-F37C-CFB89EECFABB}"/>
                </a:ext>
              </a:extLst>
            </p:cNvPr>
            <p:cNvSpPr>
              <a:spLocks noChangeArrowheads="1"/>
            </p:cNvSpPr>
            <p:nvPr/>
          </p:nvSpPr>
          <p:spPr bwMode="auto">
            <a:xfrm>
              <a:off x="3030482" y="3732866"/>
              <a:ext cx="2484165" cy="1775792"/>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r>
                <a:rPr lang="en-AU" altLang="en-US" sz="1500" b="1">
                  <a:cs typeface="Arial" panose="020B0604020202020204" pitchFamily="34" charset="0"/>
                </a:rPr>
                <a:t>Sourcing and</a:t>
              </a:r>
            </a:p>
            <a:p>
              <a:pPr algn="ctr"/>
              <a:r>
                <a:rPr lang="en-AU" altLang="en-US" sz="1500" b="1">
                  <a:cs typeface="Arial" panose="020B0604020202020204" pitchFamily="34" charset="0"/>
                </a:rPr>
                <a:t>Contracting</a:t>
              </a:r>
            </a:p>
          </p:txBody>
        </p:sp>
        <p:sp>
          <p:nvSpPr>
            <p:cNvPr id="9" name="Rectangle 9">
              <a:extLst>
                <a:ext uri="{FF2B5EF4-FFF2-40B4-BE49-F238E27FC236}">
                  <a16:creationId xmlns:a16="http://schemas.microsoft.com/office/drawing/2014/main" id="{EB3953F7-6E30-555D-4942-67BE1F89AF10}"/>
                </a:ext>
              </a:extLst>
            </p:cNvPr>
            <p:cNvSpPr>
              <a:spLocks noChangeArrowheads="1"/>
            </p:cNvSpPr>
            <p:nvPr/>
          </p:nvSpPr>
          <p:spPr bwMode="auto">
            <a:xfrm>
              <a:off x="8380991" y="1735101"/>
              <a:ext cx="382179" cy="3742728"/>
            </a:xfrm>
            <a:prstGeom prst="rect">
              <a:avLst/>
            </a:prstGeom>
            <a:solidFill>
              <a:srgbClr val="7030A0">
                <a:alpha val="25000"/>
              </a:srgbClr>
            </a:solidFill>
            <a:ln w="38100">
              <a:solidFill>
                <a:srgbClr val="7030A0"/>
              </a:solidFill>
              <a:headEnd/>
              <a:tailEnd/>
            </a:ln>
            <a:effectLst/>
          </p:spPr>
          <p:style>
            <a:lnRef idx="0">
              <a:schemeClr val="accent5"/>
            </a:lnRef>
            <a:fillRef idx="3">
              <a:schemeClr val="accent5"/>
            </a:fillRef>
            <a:effectRef idx="3">
              <a:schemeClr val="accent5"/>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Consumers</a:t>
              </a:r>
            </a:p>
          </p:txBody>
        </p:sp>
        <p:sp>
          <p:nvSpPr>
            <p:cNvPr id="19" name="Right Arrow 18">
              <a:extLst>
                <a:ext uri="{FF2B5EF4-FFF2-40B4-BE49-F238E27FC236}">
                  <a16:creationId xmlns:a16="http://schemas.microsoft.com/office/drawing/2014/main" id="{1B6B6BC8-2517-A84A-8611-744112DEAEB7}"/>
                </a:ext>
              </a:extLst>
            </p:cNvPr>
            <p:cNvSpPr/>
            <p:nvPr/>
          </p:nvSpPr>
          <p:spPr bwMode="auto">
            <a:xfrm flipH="1">
              <a:off x="8084751" y="1918538"/>
              <a:ext cx="286634"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43F48DA9-DF43-06CF-FEE1-D0E3B96859E7}"/>
                </a:ext>
              </a:extLst>
            </p:cNvPr>
            <p:cNvSpPr/>
            <p:nvPr/>
          </p:nvSpPr>
          <p:spPr bwMode="auto">
            <a:xfrm flipH="1">
              <a:off x="8084751" y="2348612"/>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354AFD18-AA8B-3CCD-5B0E-DA1A93DDFD51}"/>
                </a:ext>
              </a:extLst>
            </p:cNvPr>
            <p:cNvSpPr/>
            <p:nvPr/>
          </p:nvSpPr>
          <p:spPr bwMode="auto">
            <a:xfrm flipH="1">
              <a:off x="8084751" y="2838804"/>
              <a:ext cx="286634"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22A7B4A7-2E1F-24AA-DADD-0F21D4BE5851}"/>
                </a:ext>
              </a:extLst>
            </p:cNvPr>
            <p:cNvSpPr/>
            <p:nvPr/>
          </p:nvSpPr>
          <p:spPr bwMode="auto">
            <a:xfrm flipH="1">
              <a:off x="8084751" y="3268879"/>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3" name="Right Arrow 22">
              <a:extLst>
                <a:ext uri="{FF2B5EF4-FFF2-40B4-BE49-F238E27FC236}">
                  <a16:creationId xmlns:a16="http://schemas.microsoft.com/office/drawing/2014/main" id="{8DEF208B-E670-80FC-7C95-CB94FCD2D938}"/>
                </a:ext>
              </a:extLst>
            </p:cNvPr>
            <p:cNvSpPr/>
            <p:nvPr/>
          </p:nvSpPr>
          <p:spPr bwMode="auto">
            <a:xfrm flipH="1">
              <a:off x="8084751" y="3637294"/>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4" name="Right Arrow 23">
              <a:extLst>
                <a:ext uri="{FF2B5EF4-FFF2-40B4-BE49-F238E27FC236}">
                  <a16:creationId xmlns:a16="http://schemas.microsoft.com/office/drawing/2014/main" id="{0334DAB3-61CD-F85D-9B44-801DC468AA02}"/>
                </a:ext>
              </a:extLst>
            </p:cNvPr>
            <p:cNvSpPr/>
            <p:nvPr/>
          </p:nvSpPr>
          <p:spPr bwMode="auto">
            <a:xfrm flipH="1">
              <a:off x="8084751" y="4067369"/>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5" name="Right Arrow 24">
              <a:extLst>
                <a:ext uri="{FF2B5EF4-FFF2-40B4-BE49-F238E27FC236}">
                  <a16:creationId xmlns:a16="http://schemas.microsoft.com/office/drawing/2014/main" id="{197334D0-0160-21A1-C063-AA8A0ABD3AC9}"/>
                </a:ext>
              </a:extLst>
            </p:cNvPr>
            <p:cNvSpPr/>
            <p:nvPr/>
          </p:nvSpPr>
          <p:spPr bwMode="auto">
            <a:xfrm flipH="1">
              <a:off x="8084751" y="4495902"/>
              <a:ext cx="286634"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6" name="Right Arrow 25">
              <a:extLst>
                <a:ext uri="{FF2B5EF4-FFF2-40B4-BE49-F238E27FC236}">
                  <a16:creationId xmlns:a16="http://schemas.microsoft.com/office/drawing/2014/main" id="{9D68659D-5132-145F-A7DE-A4C7228F7509}"/>
                </a:ext>
              </a:extLst>
            </p:cNvPr>
            <p:cNvSpPr/>
            <p:nvPr/>
          </p:nvSpPr>
          <p:spPr bwMode="auto">
            <a:xfrm flipH="1">
              <a:off x="8084751" y="4925976"/>
              <a:ext cx="286634"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27" name="Rectangle 9">
              <a:extLst>
                <a:ext uri="{FF2B5EF4-FFF2-40B4-BE49-F238E27FC236}">
                  <a16:creationId xmlns:a16="http://schemas.microsoft.com/office/drawing/2014/main" id="{AF09D0C6-D27D-49A7-B9F6-A75C9E2D8211}"/>
                </a:ext>
              </a:extLst>
            </p:cNvPr>
            <p:cNvSpPr>
              <a:spLocks noChangeArrowheads="1"/>
            </p:cNvSpPr>
            <p:nvPr/>
          </p:nvSpPr>
          <p:spPr bwMode="auto">
            <a:xfrm flipH="1">
              <a:off x="5705736" y="1765930"/>
              <a:ext cx="601136" cy="3742728"/>
            </a:xfrm>
            <a:prstGeom prst="rect">
              <a:avLst/>
            </a:prstGeom>
            <a:solidFill>
              <a:srgbClr val="7030A0">
                <a:alpha val="25000"/>
              </a:srgbClr>
            </a:solidFill>
            <a:ln w="38100">
              <a:solidFill>
                <a:srgbClr val="7030A0"/>
              </a:solidFill>
              <a:headEnd/>
              <a:tailEnd/>
            </a:ln>
            <a:effectLst/>
          </p:spPr>
          <p:style>
            <a:lnRef idx="0">
              <a:schemeClr val="accent5"/>
            </a:lnRef>
            <a:fillRef idx="3">
              <a:schemeClr val="accent5"/>
            </a:fillRef>
            <a:effectRef idx="3">
              <a:schemeClr val="accent5"/>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Distribution</a:t>
              </a:r>
            </a:p>
          </p:txBody>
        </p:sp>
        <p:sp>
          <p:nvSpPr>
            <p:cNvPr id="28" name="Right Arrow 27">
              <a:extLst>
                <a:ext uri="{FF2B5EF4-FFF2-40B4-BE49-F238E27FC236}">
                  <a16:creationId xmlns:a16="http://schemas.microsoft.com/office/drawing/2014/main" id="{774D789F-79EE-A328-EAC9-26766FF770E8}"/>
                </a:ext>
              </a:extLst>
            </p:cNvPr>
            <p:cNvSpPr/>
            <p:nvPr/>
          </p:nvSpPr>
          <p:spPr bwMode="auto">
            <a:xfrm>
              <a:off x="6316477" y="1949368"/>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29" name="Right Arrow 28">
              <a:extLst>
                <a:ext uri="{FF2B5EF4-FFF2-40B4-BE49-F238E27FC236}">
                  <a16:creationId xmlns:a16="http://schemas.microsoft.com/office/drawing/2014/main" id="{A0B9C61F-DBDC-CF9E-1B54-29E6F7B8B614}"/>
                </a:ext>
              </a:extLst>
            </p:cNvPr>
            <p:cNvSpPr/>
            <p:nvPr/>
          </p:nvSpPr>
          <p:spPr bwMode="auto">
            <a:xfrm>
              <a:off x="6316477" y="2379442"/>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0" name="Right Arrow 29">
              <a:extLst>
                <a:ext uri="{FF2B5EF4-FFF2-40B4-BE49-F238E27FC236}">
                  <a16:creationId xmlns:a16="http://schemas.microsoft.com/office/drawing/2014/main" id="{F7524113-E644-F052-17A1-6D183667A936}"/>
                </a:ext>
              </a:extLst>
            </p:cNvPr>
            <p:cNvSpPr/>
            <p:nvPr/>
          </p:nvSpPr>
          <p:spPr bwMode="auto">
            <a:xfrm>
              <a:off x="6316477" y="2869634"/>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1" name="Right Arrow 30">
              <a:extLst>
                <a:ext uri="{FF2B5EF4-FFF2-40B4-BE49-F238E27FC236}">
                  <a16:creationId xmlns:a16="http://schemas.microsoft.com/office/drawing/2014/main" id="{06222599-CE01-EBB8-A0BC-8DD448258B4E}"/>
                </a:ext>
              </a:extLst>
            </p:cNvPr>
            <p:cNvSpPr/>
            <p:nvPr/>
          </p:nvSpPr>
          <p:spPr bwMode="auto">
            <a:xfrm>
              <a:off x="6316477" y="3299709"/>
              <a:ext cx="449857"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2" name="Right Arrow 31">
              <a:extLst>
                <a:ext uri="{FF2B5EF4-FFF2-40B4-BE49-F238E27FC236}">
                  <a16:creationId xmlns:a16="http://schemas.microsoft.com/office/drawing/2014/main" id="{150B4803-76BC-39D7-8B9D-A076EF69004A}"/>
                </a:ext>
              </a:extLst>
            </p:cNvPr>
            <p:cNvSpPr/>
            <p:nvPr/>
          </p:nvSpPr>
          <p:spPr bwMode="auto">
            <a:xfrm>
              <a:off x="6316477" y="3668124"/>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3" name="Right Arrow 32">
              <a:extLst>
                <a:ext uri="{FF2B5EF4-FFF2-40B4-BE49-F238E27FC236}">
                  <a16:creationId xmlns:a16="http://schemas.microsoft.com/office/drawing/2014/main" id="{02954347-5CC1-1AF9-7464-7AF73FDD7CD2}"/>
                </a:ext>
              </a:extLst>
            </p:cNvPr>
            <p:cNvSpPr/>
            <p:nvPr/>
          </p:nvSpPr>
          <p:spPr bwMode="auto">
            <a:xfrm>
              <a:off x="6316477" y="4096657"/>
              <a:ext cx="449857" cy="246638"/>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4" name="Right Arrow 33">
              <a:extLst>
                <a:ext uri="{FF2B5EF4-FFF2-40B4-BE49-F238E27FC236}">
                  <a16:creationId xmlns:a16="http://schemas.microsoft.com/office/drawing/2014/main" id="{83C8C611-1473-B796-5849-57952A620BD8}"/>
                </a:ext>
              </a:extLst>
            </p:cNvPr>
            <p:cNvSpPr/>
            <p:nvPr/>
          </p:nvSpPr>
          <p:spPr bwMode="auto">
            <a:xfrm>
              <a:off x="6316477" y="4526732"/>
              <a:ext cx="449857" cy="245096"/>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5" name="Right Arrow 34">
              <a:extLst>
                <a:ext uri="{FF2B5EF4-FFF2-40B4-BE49-F238E27FC236}">
                  <a16:creationId xmlns:a16="http://schemas.microsoft.com/office/drawing/2014/main" id="{29A8317F-1599-9931-57A5-DCFE7FC781EC}"/>
                </a:ext>
              </a:extLst>
            </p:cNvPr>
            <p:cNvSpPr/>
            <p:nvPr/>
          </p:nvSpPr>
          <p:spPr bwMode="auto">
            <a:xfrm>
              <a:off x="6316477" y="4956806"/>
              <a:ext cx="449857" cy="245097"/>
            </a:xfrm>
            <a:prstGeom prst="rightArrow">
              <a:avLst/>
            </a:prstGeom>
            <a:solidFill>
              <a:srgbClr val="7030A0">
                <a:alpha val="25000"/>
              </a:srgbClr>
            </a:solidFill>
            <a:ln w="38100">
              <a:solidFill>
                <a:srgbClr val="7030A0"/>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US">
                <a:solidFill>
                  <a:prstClr val="white"/>
                </a:solidFill>
                <a:latin typeface="Arial" panose="020B0604020202020204" pitchFamily="34" charset="0"/>
                <a:cs typeface="Arial" panose="020B0604020202020204" pitchFamily="34" charset="0"/>
              </a:endParaRPr>
            </a:p>
          </p:txBody>
        </p:sp>
        <p:sp>
          <p:nvSpPr>
            <p:cNvPr id="36" name="Rectangle 9">
              <a:extLst>
                <a:ext uri="{FF2B5EF4-FFF2-40B4-BE49-F238E27FC236}">
                  <a16:creationId xmlns:a16="http://schemas.microsoft.com/office/drawing/2014/main" id="{E2145376-7C57-A39A-25D3-738B41B9681F}"/>
                </a:ext>
              </a:extLst>
            </p:cNvPr>
            <p:cNvSpPr>
              <a:spLocks noChangeArrowheads="1"/>
            </p:cNvSpPr>
            <p:nvPr/>
          </p:nvSpPr>
          <p:spPr bwMode="auto">
            <a:xfrm rot="16200000">
              <a:off x="5728938" y="-1555286"/>
              <a:ext cx="295965" cy="5692878"/>
            </a:xfrm>
            <a:prstGeom prst="rect">
              <a:avLst/>
            </a:prstGeom>
            <a:solidFill>
              <a:schemeClr val="tx2">
                <a:lumMod val="20000"/>
                <a:lumOff val="80000"/>
                <a:alpha val="25000"/>
              </a:schemeClr>
            </a:solidFill>
            <a:ln w="38100">
              <a:solidFill>
                <a:schemeClr val="tx2"/>
              </a:solidFill>
              <a:headEnd/>
              <a:tailEnd/>
            </a:ln>
            <a:effectLst/>
          </p:spPr>
          <p:style>
            <a:lnRef idx="0">
              <a:schemeClr val="accent2"/>
            </a:lnRef>
            <a:fillRef idx="3">
              <a:schemeClr val="accent2"/>
            </a:fillRef>
            <a:effectRef idx="3">
              <a:schemeClr val="accent2"/>
            </a:effectRef>
            <a:fontRef idx="minor">
              <a:schemeClr val="lt1"/>
            </a:fontRef>
          </p:style>
          <p:txBody>
            <a:bodyPr vert="vert" wrap="none" lIns="91424" tIns="45712" rIns="91424" bIns="45712" anchor="ctr" anchorCtr="1"/>
            <a:lstStyle/>
            <a:p>
              <a:pPr>
                <a:defRPr/>
              </a:pPr>
              <a:r>
                <a:rPr lang="en-US" sz="1500" b="1">
                  <a:solidFill>
                    <a:schemeClr val="tx1"/>
                  </a:solidFill>
                  <a:latin typeface="Arial" panose="020B0604020202020204" pitchFamily="34" charset="0"/>
                  <a:cs typeface="Arial" panose="020B0604020202020204" pitchFamily="34" charset="0"/>
                </a:rPr>
                <a:t>Marketing</a:t>
              </a:r>
            </a:p>
          </p:txBody>
        </p:sp>
        <p:sp>
          <p:nvSpPr>
            <p:cNvPr id="37" name="Right Arrow 36">
              <a:extLst>
                <a:ext uri="{FF2B5EF4-FFF2-40B4-BE49-F238E27FC236}">
                  <a16:creationId xmlns:a16="http://schemas.microsoft.com/office/drawing/2014/main" id="{A3EDE5AD-9BBA-9AC8-0BFC-B1A4EF8294ED}"/>
                </a:ext>
              </a:extLst>
            </p:cNvPr>
            <p:cNvSpPr/>
            <p:nvPr/>
          </p:nvSpPr>
          <p:spPr bwMode="auto">
            <a:xfrm rot="16200000" flipH="1">
              <a:off x="8413321"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38" name="Right Arrow 37">
              <a:extLst>
                <a:ext uri="{FF2B5EF4-FFF2-40B4-BE49-F238E27FC236}">
                  <a16:creationId xmlns:a16="http://schemas.microsoft.com/office/drawing/2014/main" id="{5B915351-D777-9B3F-B4BF-15F3B1AC0757}"/>
                </a:ext>
              </a:extLst>
            </p:cNvPr>
            <p:cNvSpPr/>
            <p:nvPr/>
          </p:nvSpPr>
          <p:spPr bwMode="auto">
            <a:xfrm rot="16200000" flipH="1">
              <a:off x="7362328"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39" name="Right Arrow 38">
              <a:extLst>
                <a:ext uri="{FF2B5EF4-FFF2-40B4-BE49-F238E27FC236}">
                  <a16:creationId xmlns:a16="http://schemas.microsoft.com/office/drawing/2014/main" id="{2088B00E-BEA6-97FB-7834-E2CE7A6D46AC}"/>
                </a:ext>
              </a:extLst>
            </p:cNvPr>
            <p:cNvSpPr/>
            <p:nvPr/>
          </p:nvSpPr>
          <p:spPr bwMode="auto">
            <a:xfrm rot="16200000" flipH="1">
              <a:off x="4209350"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0" name="Rectangle 25">
              <a:extLst>
                <a:ext uri="{FF2B5EF4-FFF2-40B4-BE49-F238E27FC236}">
                  <a16:creationId xmlns:a16="http://schemas.microsoft.com/office/drawing/2014/main" id="{481CD984-44B8-CCB8-A76A-816B499A25A1}"/>
                </a:ext>
              </a:extLst>
            </p:cNvPr>
            <p:cNvSpPr>
              <a:spLocks noChangeArrowheads="1"/>
            </p:cNvSpPr>
            <p:nvPr/>
          </p:nvSpPr>
          <p:spPr bwMode="auto">
            <a:xfrm>
              <a:off x="860819" y="1735101"/>
              <a:ext cx="1337627" cy="3773557"/>
            </a:xfrm>
            <a:prstGeom prst="rect">
              <a:avLst/>
            </a:prstGeom>
            <a:solidFill>
              <a:schemeClr val="tx2">
                <a:alpha val="25000"/>
              </a:schemeClr>
            </a:solidFill>
            <a:ln w="38100">
              <a:solidFill>
                <a:schemeClr val="tx2"/>
              </a:solidFill>
              <a:headEnd/>
              <a:tailEnd/>
            </a:ln>
            <a:effectLst/>
          </p:spPr>
          <p:style>
            <a:lnRef idx="0">
              <a:schemeClr val="accent3"/>
            </a:lnRef>
            <a:fillRef idx="3">
              <a:schemeClr val="accent3"/>
            </a:fillRef>
            <a:effectRef idx="3">
              <a:schemeClr val="accent3"/>
            </a:effectRef>
            <a:fontRef idx="minor">
              <a:schemeClr val="lt1"/>
            </a:fontRef>
          </p:style>
          <p:txBody>
            <a:bodyPr wrap="none" lIns="91424" tIns="45712" rIns="91424" bIns="45712"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AU" altLang="en-US" sz="1500" b="1">
                  <a:cs typeface="Arial" panose="020B0604020202020204" pitchFamily="34" charset="0"/>
                </a:rPr>
                <a:t>Movie </a:t>
              </a:r>
            </a:p>
            <a:p>
              <a:pPr algn="ctr" eaLnBrk="1" hangingPunct="1"/>
              <a:r>
                <a:rPr lang="en-AU" altLang="en-US" sz="1500" b="1">
                  <a:cs typeface="Arial" panose="020B0604020202020204" pitchFamily="34" charset="0"/>
                </a:rPr>
                <a:t>Suppliers</a:t>
              </a:r>
            </a:p>
          </p:txBody>
        </p:sp>
        <p:sp>
          <p:nvSpPr>
            <p:cNvPr id="41" name="Right Arrow 40">
              <a:extLst>
                <a:ext uri="{FF2B5EF4-FFF2-40B4-BE49-F238E27FC236}">
                  <a16:creationId xmlns:a16="http://schemas.microsoft.com/office/drawing/2014/main" id="{2249CCAD-7DA9-4740-2A8A-4E553571DFCB}"/>
                </a:ext>
              </a:extLst>
            </p:cNvPr>
            <p:cNvSpPr/>
            <p:nvPr/>
          </p:nvSpPr>
          <p:spPr bwMode="auto">
            <a:xfrm>
              <a:off x="2198446" y="2014110"/>
              <a:ext cx="449857" cy="246638"/>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2" name="Right Arrow 41">
              <a:extLst>
                <a:ext uri="{FF2B5EF4-FFF2-40B4-BE49-F238E27FC236}">
                  <a16:creationId xmlns:a16="http://schemas.microsoft.com/office/drawing/2014/main" id="{656697F7-8F29-2FAE-6AC0-6009F1B19869}"/>
                </a:ext>
              </a:extLst>
            </p:cNvPr>
            <p:cNvSpPr/>
            <p:nvPr/>
          </p:nvSpPr>
          <p:spPr bwMode="auto">
            <a:xfrm>
              <a:off x="2198446" y="2444184"/>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3" name="Right Arrow 42">
              <a:extLst>
                <a:ext uri="{FF2B5EF4-FFF2-40B4-BE49-F238E27FC236}">
                  <a16:creationId xmlns:a16="http://schemas.microsoft.com/office/drawing/2014/main" id="{4FDBCCE7-9ADF-9849-DF1F-9E0D61F71BDA}"/>
                </a:ext>
              </a:extLst>
            </p:cNvPr>
            <p:cNvSpPr/>
            <p:nvPr/>
          </p:nvSpPr>
          <p:spPr bwMode="auto">
            <a:xfrm>
              <a:off x="2198446" y="2935918"/>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4" name="Right Arrow 43">
              <a:extLst>
                <a:ext uri="{FF2B5EF4-FFF2-40B4-BE49-F238E27FC236}">
                  <a16:creationId xmlns:a16="http://schemas.microsoft.com/office/drawing/2014/main" id="{BCDD3691-94AB-689B-2507-2ED4F49A5826}"/>
                </a:ext>
              </a:extLst>
            </p:cNvPr>
            <p:cNvSpPr/>
            <p:nvPr/>
          </p:nvSpPr>
          <p:spPr bwMode="auto">
            <a:xfrm>
              <a:off x="2198446" y="3364452"/>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5" name="Right Arrow 44">
              <a:extLst>
                <a:ext uri="{FF2B5EF4-FFF2-40B4-BE49-F238E27FC236}">
                  <a16:creationId xmlns:a16="http://schemas.microsoft.com/office/drawing/2014/main" id="{6BE64B53-BDCF-0130-E285-E4F47DAF7681}"/>
                </a:ext>
              </a:extLst>
            </p:cNvPr>
            <p:cNvSpPr/>
            <p:nvPr/>
          </p:nvSpPr>
          <p:spPr bwMode="auto">
            <a:xfrm>
              <a:off x="2198446" y="3732866"/>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6" name="Right Arrow 45">
              <a:extLst>
                <a:ext uri="{FF2B5EF4-FFF2-40B4-BE49-F238E27FC236}">
                  <a16:creationId xmlns:a16="http://schemas.microsoft.com/office/drawing/2014/main" id="{7B291769-232B-761F-5745-90B401039A7A}"/>
                </a:ext>
              </a:extLst>
            </p:cNvPr>
            <p:cNvSpPr/>
            <p:nvPr/>
          </p:nvSpPr>
          <p:spPr bwMode="auto">
            <a:xfrm>
              <a:off x="2198446" y="4162941"/>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7" name="Right Arrow 46">
              <a:extLst>
                <a:ext uri="{FF2B5EF4-FFF2-40B4-BE49-F238E27FC236}">
                  <a16:creationId xmlns:a16="http://schemas.microsoft.com/office/drawing/2014/main" id="{1E7BA7BE-C502-BB5E-DF81-86A70D4AC893}"/>
                </a:ext>
              </a:extLst>
            </p:cNvPr>
            <p:cNvSpPr/>
            <p:nvPr/>
          </p:nvSpPr>
          <p:spPr bwMode="auto">
            <a:xfrm>
              <a:off x="2198446" y="4591474"/>
              <a:ext cx="449857" cy="245096"/>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8" name="Right Arrow 47">
              <a:extLst>
                <a:ext uri="{FF2B5EF4-FFF2-40B4-BE49-F238E27FC236}">
                  <a16:creationId xmlns:a16="http://schemas.microsoft.com/office/drawing/2014/main" id="{A14790F3-D2E4-4398-4DA3-D0F6AD03EE2C}"/>
                </a:ext>
              </a:extLst>
            </p:cNvPr>
            <p:cNvSpPr/>
            <p:nvPr/>
          </p:nvSpPr>
          <p:spPr bwMode="auto">
            <a:xfrm>
              <a:off x="2198446" y="5021548"/>
              <a:ext cx="449857" cy="245097"/>
            </a:xfrm>
            <a:prstGeom prst="rightArrow">
              <a:avLst/>
            </a:prstGeom>
            <a:solidFill>
              <a:schemeClr val="tx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A2F56B53-F282-C512-B3A7-6E0385E447DA}"/>
                </a:ext>
              </a:extLst>
            </p:cNvPr>
            <p:cNvSpPr/>
            <p:nvPr/>
          </p:nvSpPr>
          <p:spPr bwMode="auto">
            <a:xfrm>
              <a:off x="3030482" y="5730632"/>
              <a:ext cx="5063874" cy="517939"/>
            </a:xfrm>
            <a:prstGeom prst="rect">
              <a:avLst/>
            </a:prstGeom>
            <a:solidFill>
              <a:schemeClr val="tx1">
                <a:alpha val="25000"/>
              </a:schemeClr>
            </a:solidFill>
            <a:ln w="38100">
              <a:solidFill>
                <a:schemeClr val="tx1"/>
              </a:solidFill>
              <a:headEnd/>
              <a:tailEnd/>
            </a:ln>
            <a:effectLst/>
          </p:spPr>
          <p:style>
            <a:lnRef idx="0">
              <a:schemeClr val="accent1"/>
            </a:lnRef>
            <a:fillRef idx="3">
              <a:schemeClr val="accent1"/>
            </a:fillRef>
            <a:effectRef idx="3">
              <a:schemeClr val="accent1"/>
            </a:effectRef>
            <a:fontRef idx="minor">
              <a:schemeClr val="lt1"/>
            </a:fontRef>
          </p:style>
          <p:txBody>
            <a:bodyPr wrap="none" lIns="91424" tIns="45712" rIns="91424" bIns="45712" anchor="ctr"/>
            <a:lstStyle/>
            <a:p>
              <a:pPr algn="ctr" eaLnBrk="0" hangingPunct="0"/>
              <a:r>
                <a:rPr lang="en-US" sz="1500" b="1">
                  <a:solidFill>
                    <a:schemeClr val="tx1"/>
                  </a:solidFill>
                  <a:latin typeface="Arial" pitchFamily="34" charset="0"/>
                  <a:ea typeface="ＭＳ Ｐゴシック" pitchFamily="34" charset="-128"/>
                  <a:cs typeface="Arial" panose="020B0604020202020204" pitchFamily="34" charset="0"/>
                </a:rPr>
                <a:t>Support Organizations</a:t>
              </a:r>
            </a:p>
          </p:txBody>
        </p:sp>
        <p:sp>
          <p:nvSpPr>
            <p:cNvPr id="50" name="Right Arrow 49">
              <a:extLst>
                <a:ext uri="{FF2B5EF4-FFF2-40B4-BE49-F238E27FC236}">
                  <a16:creationId xmlns:a16="http://schemas.microsoft.com/office/drawing/2014/main" id="{7B28AFCD-A0DA-954D-DF77-924B2413130A}"/>
                </a:ext>
              </a:extLst>
            </p:cNvPr>
            <p:cNvSpPr/>
            <p:nvPr/>
          </p:nvSpPr>
          <p:spPr bwMode="auto">
            <a:xfrm rot="16200000" flipH="1">
              <a:off x="5929156" y="1320865"/>
              <a:ext cx="221974" cy="477724"/>
            </a:xfrm>
            <a:prstGeom prst="rightArrow">
              <a:avLst/>
            </a:prstGeom>
            <a:solidFill>
              <a:schemeClr val="tx2">
                <a:lumMod val="20000"/>
                <a:lumOff val="80000"/>
                <a:alpha val="25000"/>
              </a:schemeClr>
            </a:solidFill>
            <a:ln w="38100">
              <a:solidFill>
                <a:schemeClr val="tx2"/>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637775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571C9-09F3-6D14-47A3-F053ECE64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8ED01-EB44-1D40-F583-AD3D8E93D0C2}"/>
              </a:ext>
            </a:extLst>
          </p:cNvPr>
          <p:cNvSpPr>
            <a:spLocks noGrp="1"/>
          </p:cNvSpPr>
          <p:nvPr>
            <p:ph type="title"/>
          </p:nvPr>
        </p:nvSpPr>
        <p:spPr/>
        <p:txBody>
          <a:bodyPr/>
          <a:lstStyle/>
          <a:p>
            <a:r>
              <a:rPr lang="en-US" sz="2800"/>
              <a:t>Operating Model</a:t>
            </a:r>
            <a:endParaRPr lang="en-US"/>
          </a:p>
        </p:txBody>
      </p:sp>
      <p:sp>
        <p:nvSpPr>
          <p:cNvPr id="4" name="Text Placeholder 3">
            <a:extLst>
              <a:ext uri="{FF2B5EF4-FFF2-40B4-BE49-F238E27FC236}">
                <a16:creationId xmlns:a16="http://schemas.microsoft.com/office/drawing/2014/main" id="{4245FDC2-A9F7-C823-B9F6-A282EC85F541}"/>
              </a:ext>
            </a:extLst>
          </p:cNvPr>
          <p:cNvSpPr>
            <a:spLocks noGrp="1"/>
          </p:cNvSpPr>
          <p:nvPr>
            <p:ph type="body" sz="quarter" idx="11"/>
          </p:nvPr>
        </p:nvSpPr>
        <p:spPr/>
        <p:txBody>
          <a:bodyPr/>
          <a:lstStyle/>
          <a:p>
            <a:r>
              <a:rPr lang="en-US"/>
              <a:t>Example: Information Technology Group (Before)</a:t>
            </a:r>
          </a:p>
          <a:p>
            <a:endParaRPr lang="en-US"/>
          </a:p>
        </p:txBody>
      </p:sp>
      <p:grpSp>
        <p:nvGrpSpPr>
          <p:cNvPr id="5" name="Group 4">
            <a:extLst>
              <a:ext uri="{FF2B5EF4-FFF2-40B4-BE49-F238E27FC236}">
                <a16:creationId xmlns:a16="http://schemas.microsoft.com/office/drawing/2014/main" id="{D1005A89-094A-4AF7-962B-ABD740A5EEF9}"/>
              </a:ext>
            </a:extLst>
          </p:cNvPr>
          <p:cNvGrpSpPr/>
          <p:nvPr/>
        </p:nvGrpSpPr>
        <p:grpSpPr>
          <a:xfrm>
            <a:off x="876300" y="1257300"/>
            <a:ext cx="10652760" cy="4844415"/>
            <a:chOff x="848292" y="1532187"/>
            <a:chExt cx="7914708" cy="4722692"/>
          </a:xfrm>
        </p:grpSpPr>
        <p:sp>
          <p:nvSpPr>
            <p:cNvPr id="6" name="Rectangle 5">
              <a:extLst>
                <a:ext uri="{FF2B5EF4-FFF2-40B4-BE49-F238E27FC236}">
                  <a16:creationId xmlns:a16="http://schemas.microsoft.com/office/drawing/2014/main" id="{19849F66-1EF5-73FE-0DB3-260C96525FC3}"/>
                </a:ext>
              </a:extLst>
            </p:cNvPr>
            <p:cNvSpPr/>
            <p:nvPr/>
          </p:nvSpPr>
          <p:spPr>
            <a:xfrm>
              <a:off x="2588023" y="1555757"/>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EMEA</a:t>
              </a:r>
            </a:p>
          </p:txBody>
        </p:sp>
        <p:sp>
          <p:nvSpPr>
            <p:cNvPr id="7" name="Rectangle 6">
              <a:extLst>
                <a:ext uri="{FF2B5EF4-FFF2-40B4-BE49-F238E27FC236}">
                  <a16:creationId xmlns:a16="http://schemas.microsoft.com/office/drawing/2014/main" id="{F51E647B-AAB8-2093-63B8-50A1422C91F3}"/>
                </a:ext>
              </a:extLst>
            </p:cNvPr>
            <p:cNvSpPr/>
            <p:nvPr/>
          </p:nvSpPr>
          <p:spPr>
            <a:xfrm>
              <a:off x="2588557" y="1981580"/>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ASIA</a:t>
              </a:r>
            </a:p>
          </p:txBody>
        </p:sp>
        <p:sp>
          <p:nvSpPr>
            <p:cNvPr id="8" name="Rectangle 7">
              <a:extLst>
                <a:ext uri="{FF2B5EF4-FFF2-40B4-BE49-F238E27FC236}">
                  <a16:creationId xmlns:a16="http://schemas.microsoft.com/office/drawing/2014/main" id="{A5245F0C-C18E-F78A-1324-6F634474432D}"/>
                </a:ext>
              </a:extLst>
            </p:cNvPr>
            <p:cNvSpPr/>
            <p:nvPr/>
          </p:nvSpPr>
          <p:spPr>
            <a:xfrm>
              <a:off x="2588379" y="2407403"/>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North America Bus A</a:t>
              </a:r>
            </a:p>
          </p:txBody>
        </p:sp>
        <p:sp>
          <p:nvSpPr>
            <p:cNvPr id="9" name="Rectangle 8">
              <a:extLst>
                <a:ext uri="{FF2B5EF4-FFF2-40B4-BE49-F238E27FC236}">
                  <a16:creationId xmlns:a16="http://schemas.microsoft.com/office/drawing/2014/main" id="{ED5E4C02-AFE6-1594-9891-C1791BAE227F}"/>
                </a:ext>
              </a:extLst>
            </p:cNvPr>
            <p:cNvSpPr/>
            <p:nvPr/>
          </p:nvSpPr>
          <p:spPr>
            <a:xfrm>
              <a:off x="2588201" y="2833226"/>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North America Bus B</a:t>
              </a:r>
            </a:p>
          </p:txBody>
        </p:sp>
        <p:sp>
          <p:nvSpPr>
            <p:cNvPr id="10" name="Rectangle 9">
              <a:extLst>
                <a:ext uri="{FF2B5EF4-FFF2-40B4-BE49-F238E27FC236}">
                  <a16:creationId xmlns:a16="http://schemas.microsoft.com/office/drawing/2014/main" id="{F4FC6AB4-9166-44E8-F28F-76547F9D0852}"/>
                </a:ext>
              </a:extLst>
            </p:cNvPr>
            <p:cNvSpPr/>
            <p:nvPr/>
          </p:nvSpPr>
          <p:spPr>
            <a:xfrm>
              <a:off x="2588735" y="3684872"/>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LATAM</a:t>
              </a:r>
            </a:p>
          </p:txBody>
        </p:sp>
        <p:sp>
          <p:nvSpPr>
            <p:cNvPr id="11" name="Rectangle 10">
              <a:extLst>
                <a:ext uri="{FF2B5EF4-FFF2-40B4-BE49-F238E27FC236}">
                  <a16:creationId xmlns:a16="http://schemas.microsoft.com/office/drawing/2014/main" id="{01655F43-3098-92C0-CC64-F6417390B416}"/>
                </a:ext>
              </a:extLst>
            </p:cNvPr>
            <p:cNvSpPr/>
            <p:nvPr/>
          </p:nvSpPr>
          <p:spPr>
            <a:xfrm>
              <a:off x="2588913" y="4110695"/>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Vertical Market Sol’ns</a:t>
              </a:r>
            </a:p>
          </p:txBody>
        </p:sp>
        <p:sp>
          <p:nvSpPr>
            <p:cNvPr id="12" name="Rectangle 11">
              <a:extLst>
                <a:ext uri="{FF2B5EF4-FFF2-40B4-BE49-F238E27FC236}">
                  <a16:creationId xmlns:a16="http://schemas.microsoft.com/office/drawing/2014/main" id="{32D0A1E6-F656-67DE-15E4-044E0812C1B7}"/>
                </a:ext>
              </a:extLst>
            </p:cNvPr>
            <p:cNvSpPr/>
            <p:nvPr/>
          </p:nvSpPr>
          <p:spPr>
            <a:xfrm>
              <a:off x="2589091" y="5388164"/>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Fire Protection Products</a:t>
              </a:r>
            </a:p>
          </p:txBody>
        </p:sp>
        <p:sp>
          <p:nvSpPr>
            <p:cNvPr id="13" name="Right Arrow 12">
              <a:extLst>
                <a:ext uri="{FF2B5EF4-FFF2-40B4-BE49-F238E27FC236}">
                  <a16:creationId xmlns:a16="http://schemas.microsoft.com/office/drawing/2014/main" id="{ADC18D2F-7107-854C-2744-1FE85FCB8512}"/>
                </a:ext>
              </a:extLst>
            </p:cNvPr>
            <p:cNvSpPr/>
            <p:nvPr/>
          </p:nvSpPr>
          <p:spPr>
            <a:xfrm>
              <a:off x="1590989" y="1649397"/>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4" name="Right Arrow 13">
              <a:extLst>
                <a:ext uri="{FF2B5EF4-FFF2-40B4-BE49-F238E27FC236}">
                  <a16:creationId xmlns:a16="http://schemas.microsoft.com/office/drawing/2014/main" id="{67A4D92C-EF36-9BFC-33F3-896E476C0FB5}"/>
                </a:ext>
              </a:extLst>
            </p:cNvPr>
            <p:cNvSpPr/>
            <p:nvPr/>
          </p:nvSpPr>
          <p:spPr>
            <a:xfrm>
              <a:off x="1590989" y="2486552"/>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5" name="Right Arrow 14">
              <a:extLst>
                <a:ext uri="{FF2B5EF4-FFF2-40B4-BE49-F238E27FC236}">
                  <a16:creationId xmlns:a16="http://schemas.microsoft.com/office/drawing/2014/main" id="{DB6BFC78-B3B0-136F-F89A-4084E8A1CDE2}"/>
                </a:ext>
              </a:extLst>
            </p:cNvPr>
            <p:cNvSpPr/>
            <p:nvPr/>
          </p:nvSpPr>
          <p:spPr>
            <a:xfrm>
              <a:off x="1590989" y="2895086"/>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6" name="Right Arrow 15">
              <a:extLst>
                <a:ext uri="{FF2B5EF4-FFF2-40B4-BE49-F238E27FC236}">
                  <a16:creationId xmlns:a16="http://schemas.microsoft.com/office/drawing/2014/main" id="{290FD0E4-3460-BB0D-9A20-2AF095ABC177}"/>
                </a:ext>
              </a:extLst>
            </p:cNvPr>
            <p:cNvSpPr/>
            <p:nvPr/>
          </p:nvSpPr>
          <p:spPr>
            <a:xfrm>
              <a:off x="1590989" y="3341905"/>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7" name="Right Arrow 16">
              <a:extLst>
                <a:ext uri="{FF2B5EF4-FFF2-40B4-BE49-F238E27FC236}">
                  <a16:creationId xmlns:a16="http://schemas.microsoft.com/office/drawing/2014/main" id="{8CF4FF01-1820-B69A-E594-F05F9E7B1995}"/>
                </a:ext>
              </a:extLst>
            </p:cNvPr>
            <p:cNvSpPr/>
            <p:nvPr/>
          </p:nvSpPr>
          <p:spPr>
            <a:xfrm>
              <a:off x="1590989" y="3770414"/>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8464289F-C62F-8019-64D7-969A0FBF8F03}"/>
                </a:ext>
              </a:extLst>
            </p:cNvPr>
            <p:cNvSpPr/>
            <p:nvPr/>
          </p:nvSpPr>
          <p:spPr>
            <a:xfrm>
              <a:off x="1590989" y="4607569"/>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EFFA1804-A180-B023-D54C-12BE6F0C9290}"/>
                </a:ext>
              </a:extLst>
            </p:cNvPr>
            <p:cNvSpPr/>
            <p:nvPr/>
          </p:nvSpPr>
          <p:spPr>
            <a:xfrm>
              <a:off x="1590989" y="5448471"/>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25781BF5-31ED-AA51-6A6B-94B7FD239BCE}"/>
                </a:ext>
              </a:extLst>
            </p:cNvPr>
            <p:cNvSpPr/>
            <p:nvPr/>
          </p:nvSpPr>
          <p:spPr>
            <a:xfrm>
              <a:off x="1590989" y="5882058"/>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648D8893-F67B-0651-55A0-856263FA5E74}"/>
                </a:ext>
              </a:extLst>
            </p:cNvPr>
            <p:cNvSpPr/>
            <p:nvPr/>
          </p:nvSpPr>
          <p:spPr>
            <a:xfrm>
              <a:off x="2571874" y="5813985"/>
              <a:ext cx="5065995" cy="434415"/>
            </a:xfrm>
            <a:prstGeom prst="rect">
              <a:avLst/>
            </a:prstGeom>
            <a:solidFill>
              <a:schemeClr val="tx1">
                <a:alpha val="25000"/>
              </a:schemeClr>
            </a:solidFill>
            <a:ln w="38100">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Corporate Functions</a:t>
              </a:r>
            </a:p>
          </p:txBody>
        </p:sp>
        <p:sp>
          <p:nvSpPr>
            <p:cNvPr id="22" name="Rectangle 21">
              <a:extLst>
                <a:ext uri="{FF2B5EF4-FFF2-40B4-BE49-F238E27FC236}">
                  <a16:creationId xmlns:a16="http://schemas.microsoft.com/office/drawing/2014/main" id="{1E361818-4286-D39B-296E-AF4129F643F5}"/>
                </a:ext>
              </a:extLst>
            </p:cNvPr>
            <p:cNvSpPr/>
            <p:nvPr/>
          </p:nvSpPr>
          <p:spPr>
            <a:xfrm>
              <a:off x="2589269" y="3259049"/>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Pacific</a:t>
              </a:r>
            </a:p>
          </p:txBody>
        </p:sp>
        <p:sp>
          <p:nvSpPr>
            <p:cNvPr id="23" name="Rectangle 22">
              <a:extLst>
                <a:ext uri="{FF2B5EF4-FFF2-40B4-BE49-F238E27FC236}">
                  <a16:creationId xmlns:a16="http://schemas.microsoft.com/office/drawing/2014/main" id="{540C432F-40BF-BC2F-56CF-34C18A5265B1}"/>
                </a:ext>
              </a:extLst>
            </p:cNvPr>
            <p:cNvSpPr/>
            <p:nvPr/>
          </p:nvSpPr>
          <p:spPr>
            <a:xfrm>
              <a:off x="2589447" y="4536518"/>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Life Safety</a:t>
              </a:r>
            </a:p>
          </p:txBody>
        </p:sp>
        <p:sp>
          <p:nvSpPr>
            <p:cNvPr id="24" name="Rectangle 23">
              <a:extLst>
                <a:ext uri="{FF2B5EF4-FFF2-40B4-BE49-F238E27FC236}">
                  <a16:creationId xmlns:a16="http://schemas.microsoft.com/office/drawing/2014/main" id="{602A0308-ACE3-0E6B-F0AF-92808C40BA82}"/>
                </a:ext>
              </a:extLst>
            </p:cNvPr>
            <p:cNvSpPr/>
            <p:nvPr/>
          </p:nvSpPr>
          <p:spPr>
            <a:xfrm>
              <a:off x="2589621" y="4962341"/>
              <a:ext cx="5050024" cy="383260"/>
            </a:xfrm>
            <a:prstGeom prst="rect">
              <a:avLst/>
            </a:prstGeom>
            <a:solidFill>
              <a:schemeClr val="tx2">
                <a:lumMod val="20000"/>
                <a:lumOff val="80000"/>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Security Products</a:t>
              </a:r>
            </a:p>
          </p:txBody>
        </p:sp>
        <p:sp>
          <p:nvSpPr>
            <p:cNvPr id="25" name="Rectangle 24">
              <a:extLst>
                <a:ext uri="{FF2B5EF4-FFF2-40B4-BE49-F238E27FC236}">
                  <a16:creationId xmlns:a16="http://schemas.microsoft.com/office/drawing/2014/main" id="{C9B6AD3D-2033-368B-7B2C-D747748DFB4F}"/>
                </a:ext>
              </a:extLst>
            </p:cNvPr>
            <p:cNvSpPr/>
            <p:nvPr/>
          </p:nvSpPr>
          <p:spPr>
            <a:xfrm>
              <a:off x="5426994" y="1788159"/>
              <a:ext cx="2203308" cy="3764237"/>
            </a:xfrm>
            <a:prstGeom prst="rect">
              <a:avLst/>
            </a:prstGeom>
            <a:solidFill>
              <a:schemeClr val="bg1"/>
            </a:solidFill>
            <a:ln w="57150">
              <a:solidFill>
                <a:schemeClr val="tx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b="1">
                  <a:solidFill>
                    <a:schemeClr val="tx1"/>
                  </a:solidFill>
                  <a:latin typeface="Arial" panose="020B0604020202020204" pitchFamily="34" charset="0"/>
                  <a:cs typeface="Arial" panose="020B0604020202020204" pitchFamily="34" charset="0"/>
                </a:rPr>
                <a:t>IT Strategy</a:t>
              </a:r>
            </a:p>
            <a:p>
              <a:pPr algn="ctr"/>
              <a:endParaRPr lang="en-US" sz="1600" b="1">
                <a:solidFill>
                  <a:schemeClr val="tx1"/>
                </a:solidFill>
                <a:latin typeface="Arial" panose="020B0604020202020204" pitchFamily="34" charset="0"/>
                <a:cs typeface="Arial" panose="020B0604020202020204" pitchFamily="34" charset="0"/>
              </a:endParaRPr>
            </a:p>
            <a:p>
              <a:pPr algn="ctr"/>
              <a:r>
                <a:rPr lang="en-US" sz="1600" b="1">
                  <a:solidFill>
                    <a:schemeClr val="tx1"/>
                  </a:solidFill>
                  <a:latin typeface="Arial" panose="020B0604020202020204" pitchFamily="34" charset="0"/>
                  <a:cs typeface="Arial" panose="020B0604020202020204" pitchFamily="34" charset="0"/>
                </a:rPr>
                <a:t>Governance</a:t>
              </a:r>
            </a:p>
            <a:p>
              <a:pPr algn="ctr"/>
              <a:endParaRPr lang="en-US" sz="1600" b="1">
                <a:solidFill>
                  <a:schemeClr val="tx1"/>
                </a:solidFill>
                <a:latin typeface="Arial" panose="020B0604020202020204" pitchFamily="34" charset="0"/>
                <a:cs typeface="Arial" panose="020B0604020202020204" pitchFamily="34" charset="0"/>
              </a:endParaRPr>
            </a:p>
            <a:p>
              <a:pPr algn="ctr"/>
              <a:r>
                <a:rPr lang="en-US" sz="1600" b="1">
                  <a:solidFill>
                    <a:schemeClr val="tx1"/>
                  </a:solidFill>
                  <a:latin typeface="Arial" panose="020B0604020202020204" pitchFamily="34" charset="0"/>
                  <a:cs typeface="Arial" panose="020B0604020202020204" pitchFamily="34" charset="0"/>
                </a:rPr>
                <a:t>Program/ Project </a:t>
              </a:r>
            </a:p>
            <a:p>
              <a:pPr algn="ctr"/>
              <a:endParaRPr lang="en-US" sz="1600" b="1">
                <a:solidFill>
                  <a:schemeClr val="tx1"/>
                </a:solidFill>
                <a:latin typeface="Arial" panose="020B0604020202020204" pitchFamily="34" charset="0"/>
                <a:cs typeface="Arial" panose="020B0604020202020204" pitchFamily="34" charset="0"/>
              </a:endParaRPr>
            </a:p>
            <a:p>
              <a:pPr algn="ctr"/>
              <a:r>
                <a:rPr lang="en-US" sz="1600" b="1">
                  <a:solidFill>
                    <a:schemeClr val="tx1"/>
                  </a:solidFill>
                  <a:latin typeface="Arial" panose="020B0604020202020204" pitchFamily="34" charset="0"/>
                  <a:cs typeface="Arial" panose="020B0604020202020204" pitchFamily="34" charset="0"/>
                </a:rPr>
                <a:t>Management</a:t>
              </a:r>
            </a:p>
            <a:p>
              <a:pPr algn="ctr"/>
              <a:endParaRPr lang="en-US" sz="1600" b="1">
                <a:solidFill>
                  <a:schemeClr val="tx1"/>
                </a:solidFill>
                <a:latin typeface="Arial" panose="020B0604020202020204" pitchFamily="34" charset="0"/>
                <a:cs typeface="Arial" panose="020B0604020202020204" pitchFamily="34" charset="0"/>
              </a:endParaRPr>
            </a:p>
            <a:p>
              <a:pPr algn="ctr"/>
              <a:r>
                <a:rPr lang="en-US" sz="1600" b="1">
                  <a:solidFill>
                    <a:schemeClr val="tx1"/>
                  </a:solidFill>
                  <a:latin typeface="Arial" panose="020B0604020202020204" pitchFamily="34" charset="0"/>
                  <a:cs typeface="Arial" panose="020B0604020202020204" pitchFamily="34" charset="0"/>
                </a:rPr>
                <a:t>Applications</a:t>
              </a:r>
            </a:p>
            <a:p>
              <a:pPr algn="ctr"/>
              <a:endParaRPr lang="en-US" sz="1600" b="1">
                <a:solidFill>
                  <a:schemeClr val="tx1"/>
                </a:solidFill>
                <a:latin typeface="Arial" panose="020B0604020202020204" pitchFamily="34" charset="0"/>
                <a:cs typeface="Arial" panose="020B0604020202020204" pitchFamily="34" charset="0"/>
              </a:endParaRPr>
            </a:p>
            <a:p>
              <a:pPr algn="ctr"/>
              <a:r>
                <a:rPr lang="en-US" sz="1600" b="1">
                  <a:solidFill>
                    <a:schemeClr val="tx1"/>
                  </a:solidFill>
                  <a:latin typeface="Arial" panose="020B0604020202020204" pitchFamily="34" charset="0"/>
                  <a:cs typeface="Arial" panose="020B0604020202020204" pitchFamily="34" charset="0"/>
                </a:rPr>
                <a:t>Infrastructure</a:t>
              </a:r>
            </a:p>
          </p:txBody>
        </p:sp>
        <p:sp>
          <p:nvSpPr>
            <p:cNvPr id="26" name="Right Arrow 25">
              <a:extLst>
                <a:ext uri="{FF2B5EF4-FFF2-40B4-BE49-F238E27FC236}">
                  <a16:creationId xmlns:a16="http://schemas.microsoft.com/office/drawing/2014/main" id="{63D1CDA5-9590-B508-51E8-B6841622C7B4}"/>
                </a:ext>
              </a:extLst>
            </p:cNvPr>
            <p:cNvSpPr/>
            <p:nvPr/>
          </p:nvSpPr>
          <p:spPr>
            <a:xfrm>
              <a:off x="1590989" y="5028977"/>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7" name="Right Arrow 26">
              <a:extLst>
                <a:ext uri="{FF2B5EF4-FFF2-40B4-BE49-F238E27FC236}">
                  <a16:creationId xmlns:a16="http://schemas.microsoft.com/office/drawing/2014/main" id="{EB08FA30-7866-8757-53A2-6C757C256441}"/>
                </a:ext>
              </a:extLst>
            </p:cNvPr>
            <p:cNvSpPr/>
            <p:nvPr/>
          </p:nvSpPr>
          <p:spPr>
            <a:xfrm>
              <a:off x="1590989" y="4176007"/>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8" name="Right Arrow 27">
              <a:extLst>
                <a:ext uri="{FF2B5EF4-FFF2-40B4-BE49-F238E27FC236}">
                  <a16:creationId xmlns:a16="http://schemas.microsoft.com/office/drawing/2014/main" id="{2AEFFF72-9452-DCAE-AC97-6894B5538F3B}"/>
                </a:ext>
              </a:extLst>
            </p:cNvPr>
            <p:cNvSpPr/>
            <p:nvPr/>
          </p:nvSpPr>
          <p:spPr>
            <a:xfrm>
              <a:off x="1590989" y="2050527"/>
              <a:ext cx="891698" cy="193927"/>
            </a:xfrm>
            <a:prstGeom prst="rightArrow">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29" name="Pentagon 28">
              <a:extLst>
                <a:ext uri="{FF2B5EF4-FFF2-40B4-BE49-F238E27FC236}">
                  <a16:creationId xmlns:a16="http://schemas.microsoft.com/office/drawing/2014/main" id="{5898FD37-98D5-DC2E-9F5A-215BA3E8DE57}"/>
                </a:ext>
              </a:extLst>
            </p:cNvPr>
            <p:cNvSpPr/>
            <p:nvPr/>
          </p:nvSpPr>
          <p:spPr>
            <a:xfrm>
              <a:off x="848292" y="1550933"/>
              <a:ext cx="741402" cy="4697466"/>
            </a:xfrm>
            <a:prstGeom prst="homePlate">
              <a:avLst>
                <a:gd name="adj" fmla="val 0"/>
              </a:avLst>
            </a:prstGeom>
            <a:solidFill>
              <a:schemeClr val="tx2">
                <a:alpha val="25000"/>
              </a:schemeClr>
            </a:solidFill>
            <a:ln w="38100">
              <a:solidFill>
                <a:schemeClr val="tx2"/>
              </a:solidFill>
            </a:ln>
            <a:effectLst/>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sz="2400" b="1">
                  <a:solidFill>
                    <a:schemeClr val="tx1"/>
                  </a:solidFill>
                  <a:latin typeface="Arial" panose="020B0604020202020204" pitchFamily="34" charset="0"/>
                  <a:cs typeface="Arial" panose="020B0604020202020204" pitchFamily="34" charset="0"/>
                </a:rPr>
                <a:t>DEMAND</a:t>
              </a:r>
            </a:p>
          </p:txBody>
        </p:sp>
        <p:sp>
          <p:nvSpPr>
            <p:cNvPr id="30" name="Rectangle 29">
              <a:extLst>
                <a:ext uri="{FF2B5EF4-FFF2-40B4-BE49-F238E27FC236}">
                  <a16:creationId xmlns:a16="http://schemas.microsoft.com/office/drawing/2014/main" id="{1379845E-655B-72F6-AB23-0B5098335862}"/>
                </a:ext>
              </a:extLst>
            </p:cNvPr>
            <p:cNvSpPr/>
            <p:nvPr/>
          </p:nvSpPr>
          <p:spPr>
            <a:xfrm rot="16200000">
              <a:off x="5912376" y="3404254"/>
              <a:ext cx="4722692" cy="978557"/>
            </a:xfrm>
            <a:prstGeom prst="rect">
              <a:avLst/>
            </a:prstGeom>
            <a:solidFill>
              <a:schemeClr val="bg2">
                <a:alpha val="25000"/>
              </a:schemeClr>
            </a:solidFill>
            <a:ln w="3810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a:solidFill>
                    <a:schemeClr val="tx1"/>
                  </a:solidFill>
                  <a:latin typeface="Arial" panose="020B0604020202020204" pitchFamily="34" charset="0"/>
                  <a:cs typeface="Arial" panose="020B0604020202020204" pitchFamily="34" charset="0"/>
                </a:rPr>
                <a:t>Enterprise Applications</a:t>
              </a:r>
            </a:p>
          </p:txBody>
        </p:sp>
      </p:grpSp>
    </p:spTree>
    <p:extLst>
      <p:ext uri="{BB962C8B-B14F-4D97-AF65-F5344CB8AC3E}">
        <p14:creationId xmlns:p14="http://schemas.microsoft.com/office/powerpoint/2010/main" val="25647525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CD961-287B-D0A2-B8DA-D3ADB3F6B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F400A-19C9-DB36-4A6F-0885AAFBD443}"/>
              </a:ext>
            </a:extLst>
          </p:cNvPr>
          <p:cNvSpPr>
            <a:spLocks noGrp="1"/>
          </p:cNvSpPr>
          <p:nvPr>
            <p:ph type="title"/>
          </p:nvPr>
        </p:nvSpPr>
        <p:spPr/>
        <p:txBody>
          <a:bodyPr/>
          <a:lstStyle/>
          <a:p>
            <a:r>
              <a:rPr lang="en-US" sz="2800"/>
              <a:t>Operating Model</a:t>
            </a:r>
            <a:endParaRPr lang="en-US"/>
          </a:p>
        </p:txBody>
      </p:sp>
      <p:grpSp>
        <p:nvGrpSpPr>
          <p:cNvPr id="5" name="Group 4">
            <a:extLst>
              <a:ext uri="{FF2B5EF4-FFF2-40B4-BE49-F238E27FC236}">
                <a16:creationId xmlns:a16="http://schemas.microsoft.com/office/drawing/2014/main" id="{F148FAFE-3549-2E80-C69D-E26DE3186673}"/>
              </a:ext>
            </a:extLst>
          </p:cNvPr>
          <p:cNvGrpSpPr/>
          <p:nvPr/>
        </p:nvGrpSpPr>
        <p:grpSpPr>
          <a:xfrm>
            <a:off x="889000" y="1359243"/>
            <a:ext cx="10655300" cy="4742472"/>
            <a:chOff x="838200" y="1150949"/>
            <a:chExt cx="7926177" cy="5049199"/>
          </a:xfrm>
        </p:grpSpPr>
        <p:sp>
          <p:nvSpPr>
            <p:cNvPr id="6" name="Rectangle 5">
              <a:extLst>
                <a:ext uri="{FF2B5EF4-FFF2-40B4-BE49-F238E27FC236}">
                  <a16:creationId xmlns:a16="http://schemas.microsoft.com/office/drawing/2014/main" id="{8E9FBC85-3D8C-9899-92BB-8D1C928B1C45}"/>
                </a:ext>
              </a:extLst>
            </p:cNvPr>
            <p:cNvSpPr/>
            <p:nvPr/>
          </p:nvSpPr>
          <p:spPr>
            <a:xfrm>
              <a:off x="3740504" y="1520281"/>
              <a:ext cx="5023872" cy="4274302"/>
            </a:xfrm>
            <a:prstGeom prst="rect">
              <a:avLst/>
            </a:prstGeom>
            <a:solidFill>
              <a:schemeClr val="tx1">
                <a:lumMod val="20000"/>
                <a:lumOff val="80000"/>
                <a:alpha val="50000"/>
              </a:schemeClr>
            </a:solidFill>
            <a:ln w="38100">
              <a:solidFill>
                <a:schemeClr val="tx1"/>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7" name="Right Arrow 6">
              <a:extLst>
                <a:ext uri="{FF2B5EF4-FFF2-40B4-BE49-F238E27FC236}">
                  <a16:creationId xmlns:a16="http://schemas.microsoft.com/office/drawing/2014/main" id="{D34CDCCA-AD65-A31B-AB65-48E987DB5CCC}"/>
                </a:ext>
              </a:extLst>
            </p:cNvPr>
            <p:cNvSpPr/>
            <p:nvPr/>
          </p:nvSpPr>
          <p:spPr>
            <a:xfrm>
              <a:off x="1416935" y="2021506"/>
              <a:ext cx="1635069" cy="984738"/>
            </a:xfrm>
            <a:prstGeom prst="rightArrow">
              <a:avLst>
                <a:gd name="adj1" fmla="val 70000"/>
                <a:gd name="adj2" fmla="val 28749"/>
              </a:avLst>
            </a:prstGeom>
            <a:solidFill>
              <a:schemeClr val="tx1">
                <a:alpha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a:solidFill>
                    <a:schemeClr val="tx1"/>
                  </a:solidFill>
                  <a:latin typeface="Arial" panose="020B0604020202020204" pitchFamily="34" charset="0"/>
                  <a:cs typeface="Arial" panose="020B0604020202020204" pitchFamily="34" charset="0"/>
                </a:rPr>
                <a:t>Project Requests</a:t>
              </a:r>
            </a:p>
          </p:txBody>
        </p:sp>
        <p:sp>
          <p:nvSpPr>
            <p:cNvPr id="8" name="Right Arrow 7">
              <a:extLst>
                <a:ext uri="{FF2B5EF4-FFF2-40B4-BE49-F238E27FC236}">
                  <a16:creationId xmlns:a16="http://schemas.microsoft.com/office/drawing/2014/main" id="{D259F03E-85AA-4CCC-AF08-4747360936C7}"/>
                </a:ext>
              </a:extLst>
            </p:cNvPr>
            <p:cNvSpPr/>
            <p:nvPr/>
          </p:nvSpPr>
          <p:spPr>
            <a:xfrm>
              <a:off x="1422416" y="3132912"/>
              <a:ext cx="1635069" cy="984738"/>
            </a:xfrm>
            <a:prstGeom prst="rightArrow">
              <a:avLst>
                <a:gd name="adj1" fmla="val 70000"/>
                <a:gd name="adj2" fmla="val 28749"/>
              </a:avLst>
            </a:prstGeom>
            <a:solidFill>
              <a:schemeClr val="tx1">
                <a:alpha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a:solidFill>
                    <a:schemeClr val="tx1"/>
                  </a:solidFill>
                  <a:latin typeface="Arial" panose="020B0604020202020204" pitchFamily="34" charset="0"/>
                  <a:cs typeface="Arial" panose="020B0604020202020204" pitchFamily="34" charset="0"/>
                </a:rPr>
                <a:t>Enhancement Requests</a:t>
              </a:r>
            </a:p>
          </p:txBody>
        </p:sp>
        <p:sp>
          <p:nvSpPr>
            <p:cNvPr id="9" name="Right Arrow 8">
              <a:extLst>
                <a:ext uri="{FF2B5EF4-FFF2-40B4-BE49-F238E27FC236}">
                  <a16:creationId xmlns:a16="http://schemas.microsoft.com/office/drawing/2014/main" id="{F1CB60E7-DF91-6DB9-7487-BB5E2D935A7A}"/>
                </a:ext>
              </a:extLst>
            </p:cNvPr>
            <p:cNvSpPr/>
            <p:nvPr/>
          </p:nvSpPr>
          <p:spPr>
            <a:xfrm>
              <a:off x="1422415" y="4223697"/>
              <a:ext cx="1635069" cy="984738"/>
            </a:xfrm>
            <a:prstGeom prst="rightArrow">
              <a:avLst>
                <a:gd name="adj1" fmla="val 70000"/>
                <a:gd name="adj2" fmla="val 28749"/>
              </a:avLst>
            </a:prstGeom>
            <a:solidFill>
              <a:schemeClr val="tx1">
                <a:alpha val="2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a:solidFill>
                    <a:schemeClr val="tx1"/>
                  </a:solidFill>
                  <a:latin typeface="Arial" panose="020B0604020202020204" pitchFamily="34" charset="0"/>
                  <a:cs typeface="Arial" panose="020B0604020202020204" pitchFamily="34" charset="0"/>
                </a:rPr>
                <a:t>KTLO Support</a:t>
              </a:r>
            </a:p>
          </p:txBody>
        </p:sp>
        <p:sp>
          <p:nvSpPr>
            <p:cNvPr id="10" name="Pentagon 9">
              <a:extLst>
                <a:ext uri="{FF2B5EF4-FFF2-40B4-BE49-F238E27FC236}">
                  <a16:creationId xmlns:a16="http://schemas.microsoft.com/office/drawing/2014/main" id="{C9A3C4C4-CF63-98EF-D7EB-ED7E7CB71DA4}"/>
                </a:ext>
              </a:extLst>
            </p:cNvPr>
            <p:cNvSpPr/>
            <p:nvPr/>
          </p:nvSpPr>
          <p:spPr>
            <a:xfrm>
              <a:off x="838200" y="1759286"/>
              <a:ext cx="580599" cy="3808853"/>
            </a:xfrm>
            <a:prstGeom prst="homePlate">
              <a:avLst>
                <a:gd name="adj" fmla="val 0"/>
              </a:avLst>
            </a:prstGeom>
            <a:solidFill>
              <a:schemeClr val="tx1">
                <a:alpha val="25000"/>
              </a:schemeClr>
            </a:solidFill>
            <a:ln w="38100">
              <a:solidFill>
                <a:schemeClr val="tx1"/>
              </a:solidFill>
            </a:ln>
            <a:effectLst/>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en-US">
                  <a:solidFill>
                    <a:schemeClr val="tx1"/>
                  </a:solidFill>
                  <a:latin typeface="Arial" panose="020B0604020202020204" pitchFamily="34" charset="0"/>
                  <a:cs typeface="Arial" panose="020B0604020202020204" pitchFamily="34" charset="0"/>
                </a:rPr>
                <a:t>DEMAND</a:t>
              </a:r>
            </a:p>
          </p:txBody>
        </p:sp>
        <p:sp>
          <p:nvSpPr>
            <p:cNvPr id="11" name="Rectangle 10">
              <a:extLst>
                <a:ext uri="{FF2B5EF4-FFF2-40B4-BE49-F238E27FC236}">
                  <a16:creationId xmlns:a16="http://schemas.microsoft.com/office/drawing/2014/main" id="{80409D81-CCF4-AD42-9A27-3DA178B1366D}"/>
                </a:ext>
              </a:extLst>
            </p:cNvPr>
            <p:cNvSpPr/>
            <p:nvPr/>
          </p:nvSpPr>
          <p:spPr>
            <a:xfrm>
              <a:off x="3819335" y="1990654"/>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EMEA</a:t>
              </a:r>
            </a:p>
          </p:txBody>
        </p:sp>
        <p:sp>
          <p:nvSpPr>
            <p:cNvPr id="12" name="Rectangle 11">
              <a:extLst>
                <a:ext uri="{FF2B5EF4-FFF2-40B4-BE49-F238E27FC236}">
                  <a16:creationId xmlns:a16="http://schemas.microsoft.com/office/drawing/2014/main" id="{53A08169-415C-2DDC-50C3-0666F5BEEA10}"/>
                </a:ext>
              </a:extLst>
            </p:cNvPr>
            <p:cNvSpPr/>
            <p:nvPr/>
          </p:nvSpPr>
          <p:spPr>
            <a:xfrm>
              <a:off x="3819334" y="2418020"/>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ASIA</a:t>
              </a:r>
            </a:p>
          </p:txBody>
        </p:sp>
        <p:sp>
          <p:nvSpPr>
            <p:cNvPr id="13" name="Rectangle 12">
              <a:extLst>
                <a:ext uri="{FF2B5EF4-FFF2-40B4-BE49-F238E27FC236}">
                  <a16:creationId xmlns:a16="http://schemas.microsoft.com/office/drawing/2014/main" id="{A37319C4-4CF6-36C5-6564-4FF504DF0699}"/>
                </a:ext>
              </a:extLst>
            </p:cNvPr>
            <p:cNvSpPr/>
            <p:nvPr/>
          </p:nvSpPr>
          <p:spPr>
            <a:xfrm>
              <a:off x="3819333" y="2848950"/>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North America</a:t>
              </a:r>
            </a:p>
          </p:txBody>
        </p:sp>
        <p:sp>
          <p:nvSpPr>
            <p:cNvPr id="14" name="Rectangle 13">
              <a:extLst>
                <a:ext uri="{FF2B5EF4-FFF2-40B4-BE49-F238E27FC236}">
                  <a16:creationId xmlns:a16="http://schemas.microsoft.com/office/drawing/2014/main" id="{56A91F0A-A1E5-25DC-EF26-CE4D2D4ABB89}"/>
                </a:ext>
              </a:extLst>
            </p:cNvPr>
            <p:cNvSpPr/>
            <p:nvPr/>
          </p:nvSpPr>
          <p:spPr>
            <a:xfrm>
              <a:off x="3819332" y="3279880"/>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Pacific</a:t>
              </a:r>
            </a:p>
          </p:txBody>
        </p:sp>
        <p:sp>
          <p:nvSpPr>
            <p:cNvPr id="15" name="Rectangle 14">
              <a:extLst>
                <a:ext uri="{FF2B5EF4-FFF2-40B4-BE49-F238E27FC236}">
                  <a16:creationId xmlns:a16="http://schemas.microsoft.com/office/drawing/2014/main" id="{D308949D-327A-BF06-1CE5-283E52EFF9D0}"/>
                </a:ext>
              </a:extLst>
            </p:cNvPr>
            <p:cNvSpPr/>
            <p:nvPr/>
          </p:nvSpPr>
          <p:spPr>
            <a:xfrm>
              <a:off x="3819335" y="3707850"/>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LATAM</a:t>
              </a:r>
            </a:p>
          </p:txBody>
        </p:sp>
        <p:sp>
          <p:nvSpPr>
            <p:cNvPr id="16" name="Rectangle 15">
              <a:extLst>
                <a:ext uri="{FF2B5EF4-FFF2-40B4-BE49-F238E27FC236}">
                  <a16:creationId xmlns:a16="http://schemas.microsoft.com/office/drawing/2014/main" id="{772DDBAB-CE05-F62F-DA49-EFACD1C241CC}"/>
                </a:ext>
              </a:extLst>
            </p:cNvPr>
            <p:cNvSpPr/>
            <p:nvPr/>
          </p:nvSpPr>
          <p:spPr>
            <a:xfrm>
              <a:off x="3819335" y="4137149"/>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Vertical Market Solutions</a:t>
              </a:r>
            </a:p>
          </p:txBody>
        </p:sp>
        <p:sp>
          <p:nvSpPr>
            <p:cNvPr id="17" name="Rectangle 16">
              <a:extLst>
                <a:ext uri="{FF2B5EF4-FFF2-40B4-BE49-F238E27FC236}">
                  <a16:creationId xmlns:a16="http://schemas.microsoft.com/office/drawing/2014/main" id="{F9E2F314-6D59-14B3-6F28-6C46EAF6EBBE}"/>
                </a:ext>
              </a:extLst>
            </p:cNvPr>
            <p:cNvSpPr/>
            <p:nvPr/>
          </p:nvSpPr>
          <p:spPr bwMode="auto">
            <a:xfrm>
              <a:off x="838200" y="5794583"/>
              <a:ext cx="7924800" cy="405565"/>
            </a:xfrm>
            <a:prstGeom prst="rect">
              <a:avLst/>
            </a:prstGeom>
            <a:solidFill>
              <a:srgbClr val="7030A0">
                <a:alpha val="25000"/>
              </a:srgbClr>
            </a:solidFill>
            <a:ln w="38100">
              <a:solidFill>
                <a:srgbClr val="7030A0"/>
              </a:solid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91440" rIns="91440" bIns="91440" numCol="1" rtlCol="0" anchor="ctr" anchorCtr="0" compatLnSpc="1">
              <a:prstTxWarp prst="textNoShape">
                <a:avLst/>
              </a:prstTxWarp>
            </a:bodyPr>
            <a:lstStyle/>
            <a:p>
              <a:pPr marR="0" algn="ctr" defTabSz="914400" rtl="0" eaLnBrk="1" fontAlgn="base" latinLnBrk="0" hangingPunct="1">
                <a:lnSpc>
                  <a:spcPct val="100000"/>
                </a:lnSpc>
                <a:spcBef>
                  <a:spcPct val="35000"/>
                </a:spcBef>
                <a:spcAft>
                  <a:spcPct val="0"/>
                </a:spcAft>
                <a:buClr>
                  <a:srgbClr val="FF140A"/>
                </a:buClr>
                <a:buSzTx/>
                <a:buFont typeface="Wingdings" pitchFamily="-65" charset="2"/>
                <a:buNone/>
                <a:tabLst/>
              </a:pPr>
              <a:r>
                <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rPr>
                <a:t>COMMON SUPPORT PROCESSES</a:t>
              </a: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r>
                <a:rPr lang="en-US" sz="1400">
                  <a:solidFill>
                    <a:schemeClr val="tx1"/>
                  </a:solidFill>
                  <a:latin typeface="Arial" panose="020B0604020202020204" pitchFamily="34" charset="0"/>
                  <a:cs typeface="Arial" panose="020B0604020202020204" pitchFamily="34" charset="0"/>
                </a:rPr>
                <a:t>e.g., </a:t>
              </a: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Release Management</a:t>
              </a:r>
              <a:r>
                <a:rPr kumimoji="0" lang="en-US" sz="1400" b="0" i="0" u="none" strike="noStrike" cap="none" normalizeH="0">
                  <a:ln>
                    <a:noFill/>
                  </a:ln>
                  <a:solidFill>
                    <a:schemeClr val="tx1"/>
                  </a:solidFill>
                  <a:effectLst/>
                  <a:latin typeface="Arial" panose="020B0604020202020204" pitchFamily="34" charset="0"/>
                  <a:cs typeface="Arial" panose="020B0604020202020204" pitchFamily="34" charset="0"/>
                </a:rPr>
                <a:t> and</a:t>
              </a:r>
              <a:r>
                <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rPr>
                <a:t> Production Control, Portfolio</a:t>
              </a:r>
              <a:r>
                <a:rPr kumimoji="0" lang="en-US" sz="1400" b="0" i="0" u="none" strike="noStrike" cap="none" normalizeH="0">
                  <a:ln>
                    <a:noFill/>
                  </a:ln>
                  <a:solidFill>
                    <a:schemeClr val="tx1"/>
                  </a:solidFill>
                  <a:effectLst/>
                  <a:latin typeface="Arial" panose="020B0604020202020204" pitchFamily="34" charset="0"/>
                  <a:cs typeface="Arial" panose="020B0604020202020204" pitchFamily="34" charset="0"/>
                </a:rPr>
                <a:t> Management, Quality Assurance)</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755617B4-96B5-0001-CA75-0927F586F80D}"/>
                </a:ext>
              </a:extLst>
            </p:cNvPr>
            <p:cNvSpPr/>
            <p:nvPr/>
          </p:nvSpPr>
          <p:spPr>
            <a:xfrm>
              <a:off x="3819338" y="4566448"/>
              <a:ext cx="2706497" cy="34844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Products</a:t>
              </a:r>
            </a:p>
          </p:txBody>
        </p:sp>
        <p:sp>
          <p:nvSpPr>
            <p:cNvPr id="19" name="TextBox 18">
              <a:extLst>
                <a:ext uri="{FF2B5EF4-FFF2-40B4-BE49-F238E27FC236}">
                  <a16:creationId xmlns:a16="http://schemas.microsoft.com/office/drawing/2014/main" id="{5AC96F17-533D-3E94-4EAE-BA814813CB55}"/>
                </a:ext>
              </a:extLst>
            </p:cNvPr>
            <p:cNvSpPr txBox="1"/>
            <p:nvPr/>
          </p:nvSpPr>
          <p:spPr>
            <a:xfrm>
              <a:off x="3839618" y="1601300"/>
              <a:ext cx="2686211" cy="354235"/>
            </a:xfrm>
            <a:prstGeom prst="rect">
              <a:avLst/>
            </a:prstGeom>
            <a:noFill/>
            <a:ln>
              <a:noFill/>
            </a:ln>
            <a:effectLst/>
          </p:spPr>
          <p:txBody>
            <a:bodyPr wrap="square" rtlCol="0">
              <a:spAutoFit/>
            </a:bodyPr>
            <a:lstStyle/>
            <a:p>
              <a:pPr algn="ctr"/>
              <a:r>
                <a:rPr lang="en-US" sz="1100">
                  <a:latin typeface="Arial" panose="020B0604020202020204" pitchFamily="34" charset="0"/>
                  <a:cs typeface="Arial" panose="020B0604020202020204" pitchFamily="34" charset="0"/>
                </a:rPr>
                <a:t>BUSINESS UNIT-SPECIFIC</a:t>
              </a:r>
            </a:p>
          </p:txBody>
        </p:sp>
        <p:sp>
          <p:nvSpPr>
            <p:cNvPr id="20" name="TextBox 19">
              <a:extLst>
                <a:ext uri="{FF2B5EF4-FFF2-40B4-BE49-F238E27FC236}">
                  <a16:creationId xmlns:a16="http://schemas.microsoft.com/office/drawing/2014/main" id="{F64548ED-F144-C8E2-963F-8E17DBF65CC4}"/>
                </a:ext>
              </a:extLst>
            </p:cNvPr>
            <p:cNvSpPr txBox="1"/>
            <p:nvPr/>
          </p:nvSpPr>
          <p:spPr>
            <a:xfrm>
              <a:off x="6624944" y="1601300"/>
              <a:ext cx="2087441" cy="354235"/>
            </a:xfrm>
            <a:prstGeom prst="rect">
              <a:avLst/>
            </a:prstGeom>
            <a:noFill/>
            <a:effectLst/>
          </p:spPr>
          <p:txBody>
            <a:bodyPr wrap="square" rtlCol="0">
              <a:spAutoFit/>
            </a:bodyPr>
            <a:lstStyle/>
            <a:p>
              <a:pPr algn="ctr"/>
              <a:r>
                <a:rPr lang="en-US" sz="1100">
                  <a:latin typeface="Arial" panose="020B0604020202020204" pitchFamily="34" charset="0"/>
                  <a:cs typeface="Arial" panose="020B0604020202020204" pitchFamily="34" charset="0"/>
                </a:rPr>
                <a:t>CENTER-LED</a:t>
              </a:r>
            </a:p>
          </p:txBody>
        </p:sp>
        <p:sp>
          <p:nvSpPr>
            <p:cNvPr id="21" name="Rectangle 20">
              <a:extLst>
                <a:ext uri="{FF2B5EF4-FFF2-40B4-BE49-F238E27FC236}">
                  <a16:creationId xmlns:a16="http://schemas.microsoft.com/office/drawing/2014/main" id="{7FD2E59E-CE6F-79C7-352E-CFA2C4609AD3}"/>
                </a:ext>
              </a:extLst>
            </p:cNvPr>
            <p:cNvSpPr/>
            <p:nvPr/>
          </p:nvSpPr>
          <p:spPr>
            <a:xfrm>
              <a:off x="3120531" y="1725128"/>
              <a:ext cx="530361" cy="3800305"/>
            </a:xfrm>
            <a:prstGeom prst="rect">
              <a:avLst/>
            </a:prstGeom>
            <a:solidFill>
              <a:schemeClr val="tx2">
                <a:alpha val="25000"/>
              </a:schemeClr>
            </a:solidFill>
            <a:ln w="38100">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en-US">
                  <a:solidFill>
                    <a:schemeClr val="tx1"/>
                  </a:solidFill>
                  <a:latin typeface="Arial" panose="020B0604020202020204" pitchFamily="34" charset="0"/>
                  <a:cs typeface="Arial" panose="020B0604020202020204" pitchFamily="34" charset="0"/>
                </a:rPr>
                <a:t>PRIORITIZATION</a:t>
              </a:r>
            </a:p>
          </p:txBody>
        </p:sp>
        <p:sp>
          <p:nvSpPr>
            <p:cNvPr id="22" name="Rectangle 21">
              <a:extLst>
                <a:ext uri="{FF2B5EF4-FFF2-40B4-BE49-F238E27FC236}">
                  <a16:creationId xmlns:a16="http://schemas.microsoft.com/office/drawing/2014/main" id="{38DA2A59-A4A8-2884-BC0E-ADB68B87B3B8}"/>
                </a:ext>
              </a:extLst>
            </p:cNvPr>
            <p:cNvSpPr/>
            <p:nvPr/>
          </p:nvSpPr>
          <p:spPr>
            <a:xfrm>
              <a:off x="6634452" y="1994571"/>
              <a:ext cx="2080158" cy="3638494"/>
            </a:xfrm>
            <a:prstGeom prst="rect">
              <a:avLst/>
            </a:prstGeom>
            <a:solidFill>
              <a:schemeClr val="bg1">
                <a:alpha val="25000"/>
              </a:schemeClr>
            </a:solidFill>
            <a:ln w="38100">
              <a:solidFill>
                <a:schemeClr val="tx2">
                  <a:lumMod val="50000"/>
                </a:schemeClr>
              </a:solidFill>
            </a:ln>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CBC2C3A4-22DC-CA02-1971-B4759C4D19D8}"/>
                </a:ext>
              </a:extLst>
            </p:cNvPr>
            <p:cNvSpPr/>
            <p:nvPr/>
          </p:nvSpPr>
          <p:spPr>
            <a:xfrm>
              <a:off x="3824528" y="4995749"/>
              <a:ext cx="2709819" cy="637316"/>
            </a:xfrm>
            <a:prstGeom prst="rect">
              <a:avLst/>
            </a:prstGeom>
            <a:solidFill>
              <a:schemeClr val="accent2">
                <a:alpha val="25000"/>
              </a:schemeClr>
            </a:solidFill>
            <a:ln w="38100">
              <a:solidFill>
                <a:schemeClr val="tx2"/>
              </a:solid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200">
                  <a:solidFill>
                    <a:schemeClr val="tx1"/>
                  </a:solidFill>
                  <a:latin typeface="Arial" panose="020B0604020202020204" pitchFamily="34" charset="0"/>
                  <a:cs typeface="Arial" panose="020B0604020202020204" pitchFamily="34" charset="0"/>
                </a:rPr>
                <a:t>Corporate Functions </a:t>
              </a:r>
            </a:p>
            <a:p>
              <a:pPr algn="ctr"/>
              <a:r>
                <a:rPr lang="en-US" sz="1200">
                  <a:solidFill>
                    <a:schemeClr val="tx1"/>
                  </a:solidFill>
                  <a:latin typeface="Arial" panose="020B0604020202020204" pitchFamily="34" charset="0"/>
                  <a:cs typeface="Arial" panose="020B0604020202020204" pitchFamily="34" charset="0"/>
                </a:rPr>
                <a:t>(e.g., Finance, HR)</a:t>
              </a:r>
            </a:p>
          </p:txBody>
        </p:sp>
        <p:sp>
          <p:nvSpPr>
            <p:cNvPr id="24" name="TextBox 23">
              <a:extLst>
                <a:ext uri="{FF2B5EF4-FFF2-40B4-BE49-F238E27FC236}">
                  <a16:creationId xmlns:a16="http://schemas.microsoft.com/office/drawing/2014/main" id="{72F00394-4FDD-5621-B13D-7C41A5178BEE}"/>
                </a:ext>
              </a:extLst>
            </p:cNvPr>
            <p:cNvSpPr txBox="1"/>
            <p:nvPr/>
          </p:nvSpPr>
          <p:spPr>
            <a:xfrm>
              <a:off x="6699896" y="2044103"/>
              <a:ext cx="1937536" cy="3625705"/>
            </a:xfrm>
            <a:prstGeom prst="rect">
              <a:avLst/>
            </a:prstGeom>
            <a:noFill/>
            <a:ln>
              <a:noFill/>
            </a:ln>
            <a:effectLst/>
          </p:spPr>
          <p:txBody>
            <a:bodyPr wrap="square" rtlCol="0">
              <a:spAutoFit/>
            </a:bodyPr>
            <a:lstStyle/>
            <a:p>
              <a:pPr algn="ctr"/>
              <a:r>
                <a:rPr lang="en-US" sz="1200">
                  <a:latin typeface="Arial" panose="020B0604020202020204" pitchFamily="34" charset="0"/>
                  <a:cs typeface="Arial" panose="020B0604020202020204" pitchFamily="34" charset="0"/>
                </a:rPr>
                <a:t>IT Strategy</a:t>
              </a:r>
            </a:p>
            <a:p>
              <a:pPr algn="ctr"/>
              <a:endParaRPr lang="en-US" sz="1200">
                <a:latin typeface="Arial" panose="020B0604020202020204" pitchFamily="34" charset="0"/>
                <a:cs typeface="Arial" panose="020B0604020202020204" pitchFamily="34" charset="0"/>
              </a:endParaRPr>
            </a:p>
            <a:p>
              <a:pPr algn="ctr"/>
              <a:r>
                <a:rPr lang="en-US" sz="1200" err="1">
                  <a:latin typeface="Arial" panose="020B0604020202020204" pitchFamily="34" charset="0"/>
                  <a:cs typeface="Arial" panose="020B0604020202020204" pitchFamily="34" charset="0"/>
                </a:rPr>
                <a:t>ePMO</a:t>
              </a:r>
              <a:endParaRPr lang="en-US" sz="1200">
                <a:latin typeface="Arial" panose="020B0604020202020204" pitchFamily="34" charset="0"/>
                <a:cs typeface="Arial" panose="020B0604020202020204" pitchFamily="34" charset="0"/>
              </a:endParaRPr>
            </a:p>
            <a:p>
              <a:pPr algn="ct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Infrastructure</a:t>
              </a:r>
            </a:p>
            <a:p>
              <a:pPr algn="ct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IT Operations/Help </a:t>
              </a:r>
            </a:p>
            <a:p>
              <a:pPr algn="ctr"/>
              <a:r>
                <a:rPr lang="en-US" sz="1200">
                  <a:latin typeface="Arial" panose="020B0604020202020204" pitchFamily="34" charset="0"/>
                  <a:cs typeface="Arial" panose="020B0604020202020204" pitchFamily="34" charset="0"/>
                </a:rPr>
                <a:t>Desk</a:t>
              </a:r>
            </a:p>
            <a:p>
              <a:pPr algn="ct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Security</a:t>
              </a:r>
            </a:p>
            <a:p>
              <a:pPr algn="ct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Enterprise Apps</a:t>
              </a:r>
            </a:p>
            <a:p>
              <a:pPr algn="ctr"/>
              <a:endParaRPr lang="en-US" sz="1200">
                <a:latin typeface="Arial" panose="020B0604020202020204" pitchFamily="34" charset="0"/>
                <a:cs typeface="Arial" panose="020B0604020202020204" pitchFamily="34" charset="0"/>
              </a:endParaRPr>
            </a:p>
            <a:p>
              <a:pPr algn="ctr"/>
              <a:r>
                <a:rPr lang="en-US" sz="1200">
                  <a:latin typeface="Arial" panose="020B0604020202020204" pitchFamily="34" charset="0"/>
                  <a:cs typeface="Arial" panose="020B0604020202020204" pitchFamily="34" charset="0"/>
                </a:rPr>
                <a:t>Architecture</a:t>
              </a:r>
            </a:p>
          </p:txBody>
        </p:sp>
        <p:sp>
          <p:nvSpPr>
            <p:cNvPr id="25" name="Rectangle 24">
              <a:extLst>
                <a:ext uri="{FF2B5EF4-FFF2-40B4-BE49-F238E27FC236}">
                  <a16:creationId xmlns:a16="http://schemas.microsoft.com/office/drawing/2014/main" id="{8B11BA9E-DA0B-F8CE-8879-4D6156F5A74B}"/>
                </a:ext>
              </a:extLst>
            </p:cNvPr>
            <p:cNvSpPr/>
            <p:nvPr/>
          </p:nvSpPr>
          <p:spPr>
            <a:xfrm>
              <a:off x="838201" y="1150949"/>
              <a:ext cx="7926176" cy="416748"/>
            </a:xfrm>
            <a:prstGeom prst="rect">
              <a:avLst/>
            </a:prstGeom>
            <a:effectLst/>
          </p:spPr>
          <p:txBody>
            <a:bodyPr wrap="square">
              <a:spAutoFit/>
            </a:bodyPr>
            <a:lstStyle/>
            <a:p>
              <a:pPr algn="ctr"/>
              <a:endParaRPr lang="en-US" sz="1400">
                <a:latin typeface="Arial" panose="020B0604020202020204" pitchFamily="34" charset="0"/>
                <a:cs typeface="Arial" panose="020B0604020202020204" pitchFamily="34" charset="0"/>
              </a:endParaRPr>
            </a:p>
          </p:txBody>
        </p:sp>
      </p:grpSp>
      <p:sp>
        <p:nvSpPr>
          <p:cNvPr id="28" name="Text Placeholder 27">
            <a:extLst>
              <a:ext uri="{FF2B5EF4-FFF2-40B4-BE49-F238E27FC236}">
                <a16:creationId xmlns:a16="http://schemas.microsoft.com/office/drawing/2014/main" id="{9E4D6182-C696-0C2C-6158-8C13082CD58D}"/>
              </a:ext>
            </a:extLst>
          </p:cNvPr>
          <p:cNvSpPr>
            <a:spLocks noGrp="1"/>
          </p:cNvSpPr>
          <p:nvPr>
            <p:ph type="body" sz="quarter" idx="11"/>
          </p:nvPr>
        </p:nvSpPr>
        <p:spPr/>
        <p:txBody>
          <a:bodyPr/>
          <a:lstStyle/>
          <a:p>
            <a:endParaRPr lang="en-US"/>
          </a:p>
        </p:txBody>
      </p:sp>
      <p:sp>
        <p:nvSpPr>
          <p:cNvPr id="29" name="Text Placeholder 3">
            <a:extLst>
              <a:ext uri="{FF2B5EF4-FFF2-40B4-BE49-F238E27FC236}">
                <a16:creationId xmlns:a16="http://schemas.microsoft.com/office/drawing/2014/main" id="{B360B9ED-4A38-4B4F-9C89-D4C725F14440}"/>
              </a:ext>
            </a:extLst>
          </p:cNvPr>
          <p:cNvSpPr txBox="1">
            <a:spLocks/>
          </p:cNvSpPr>
          <p:nvPr/>
        </p:nvSpPr>
        <p:spPr>
          <a:xfrm>
            <a:off x="874449" y="1252837"/>
            <a:ext cx="10668000" cy="423863"/>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0" i="0" kern="120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atin typeface="Arial" panose="020B0604020202020204" pitchFamily="34" charset="0"/>
              </a:rPr>
              <a:t>Future State </a:t>
            </a:r>
            <a:r>
              <a:rPr lang="en-US">
                <a:solidFill>
                  <a:schemeClr val="tx2"/>
                </a:solidFill>
                <a:latin typeface="Arial" panose="020B0604020202020204" pitchFamily="34" charset="0"/>
              </a:rPr>
              <a:t>“Hybrid, Center-led” </a:t>
            </a:r>
            <a:r>
              <a:rPr lang="en-US">
                <a:latin typeface="Arial" panose="020B0604020202020204" pitchFamily="34" charset="0"/>
              </a:rPr>
              <a:t>IT Organization</a:t>
            </a:r>
          </a:p>
          <a:p>
            <a:endParaRPr lang="en-US"/>
          </a:p>
        </p:txBody>
      </p:sp>
    </p:spTree>
    <p:extLst>
      <p:ext uri="{BB962C8B-B14F-4D97-AF65-F5344CB8AC3E}">
        <p14:creationId xmlns:p14="http://schemas.microsoft.com/office/powerpoint/2010/main" val="18730615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2431-9307-91EB-DA10-3A51E6673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4F9A1-0364-9F09-91BD-19D74E18CD41}"/>
              </a:ext>
            </a:extLst>
          </p:cNvPr>
          <p:cNvSpPr>
            <a:spLocks noGrp="1"/>
          </p:cNvSpPr>
          <p:nvPr>
            <p:ph type="title"/>
          </p:nvPr>
        </p:nvSpPr>
        <p:spPr/>
        <p:txBody>
          <a:bodyPr/>
          <a:lstStyle/>
          <a:p>
            <a:r>
              <a:rPr lang="en-US"/>
              <a:t>Operating Model</a:t>
            </a:r>
          </a:p>
        </p:txBody>
      </p:sp>
      <p:sp>
        <p:nvSpPr>
          <p:cNvPr id="4" name="Text Placeholder 3">
            <a:extLst>
              <a:ext uri="{FF2B5EF4-FFF2-40B4-BE49-F238E27FC236}">
                <a16:creationId xmlns:a16="http://schemas.microsoft.com/office/drawing/2014/main" id="{69359657-A367-0D36-AD72-1DC5C0E17A00}"/>
              </a:ext>
            </a:extLst>
          </p:cNvPr>
          <p:cNvSpPr>
            <a:spLocks noGrp="1"/>
          </p:cNvSpPr>
          <p:nvPr>
            <p:ph type="body" sz="quarter" idx="11"/>
          </p:nvPr>
        </p:nvSpPr>
        <p:spPr/>
        <p:txBody>
          <a:bodyPr/>
          <a:lstStyle/>
          <a:p>
            <a:r>
              <a:rPr lang="en-US" sz="1800"/>
              <a:t>Example: Financial Services Enterprise</a:t>
            </a:r>
          </a:p>
          <a:p>
            <a:endParaRPr lang="en-US"/>
          </a:p>
        </p:txBody>
      </p:sp>
      <p:grpSp>
        <p:nvGrpSpPr>
          <p:cNvPr id="6" name="Group 5">
            <a:extLst>
              <a:ext uri="{FF2B5EF4-FFF2-40B4-BE49-F238E27FC236}">
                <a16:creationId xmlns:a16="http://schemas.microsoft.com/office/drawing/2014/main" id="{FCF84D3B-6A4B-2A6F-2F02-C30906FCF8D4}"/>
              </a:ext>
            </a:extLst>
          </p:cNvPr>
          <p:cNvGrpSpPr/>
          <p:nvPr/>
        </p:nvGrpSpPr>
        <p:grpSpPr>
          <a:xfrm>
            <a:off x="2019827" y="1257300"/>
            <a:ext cx="8152346" cy="4841892"/>
            <a:chOff x="888087" y="1370366"/>
            <a:chExt cx="7772400" cy="4371975"/>
          </a:xfrm>
        </p:grpSpPr>
        <p:pic>
          <p:nvPicPr>
            <p:cNvPr id="7" name="Picture 6">
              <a:extLst>
                <a:ext uri="{FF2B5EF4-FFF2-40B4-BE49-F238E27FC236}">
                  <a16:creationId xmlns:a16="http://schemas.microsoft.com/office/drawing/2014/main" id="{28711220-7A20-4071-CBE4-36C4A04C62A2}"/>
                </a:ext>
              </a:extLst>
            </p:cNvPr>
            <p:cNvPicPr>
              <a:picLocks noChangeAspect="1"/>
            </p:cNvPicPr>
            <p:nvPr/>
          </p:nvPicPr>
          <p:blipFill>
            <a:blip r:embed="rId3"/>
            <a:stretch>
              <a:fillRect/>
            </a:stretch>
          </p:blipFill>
          <p:spPr>
            <a:xfrm>
              <a:off x="888087" y="1370366"/>
              <a:ext cx="7772400" cy="4371975"/>
            </a:xfrm>
            <a:prstGeom prst="rect">
              <a:avLst/>
            </a:prstGeom>
          </p:spPr>
        </p:pic>
        <p:sp>
          <p:nvSpPr>
            <p:cNvPr id="8" name="Rectangle 7">
              <a:extLst>
                <a:ext uri="{FF2B5EF4-FFF2-40B4-BE49-F238E27FC236}">
                  <a16:creationId xmlns:a16="http://schemas.microsoft.com/office/drawing/2014/main" id="{6F3FBF25-1140-FCC5-A88E-2A77CE694F01}"/>
                </a:ext>
              </a:extLst>
            </p:cNvPr>
            <p:cNvSpPr/>
            <p:nvPr/>
          </p:nvSpPr>
          <p:spPr>
            <a:xfrm>
              <a:off x="1039390" y="5367988"/>
              <a:ext cx="907822" cy="243402"/>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029690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80A77-A521-00C0-DB81-BD7F2580B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DEFDD-ECC0-39CB-3BDC-BB140CA20823}"/>
              </a:ext>
            </a:extLst>
          </p:cNvPr>
          <p:cNvSpPr>
            <a:spLocks noGrp="1"/>
          </p:cNvSpPr>
          <p:nvPr>
            <p:ph type="title"/>
          </p:nvPr>
        </p:nvSpPr>
        <p:spPr/>
        <p:txBody>
          <a:bodyPr/>
          <a:lstStyle/>
          <a:p>
            <a:r>
              <a:rPr lang="en-US" sz="2800"/>
              <a:t>Operating Model</a:t>
            </a:r>
            <a:endParaRPr lang="en-US"/>
          </a:p>
        </p:txBody>
      </p:sp>
      <p:sp>
        <p:nvSpPr>
          <p:cNvPr id="4" name="Text Placeholder 3">
            <a:extLst>
              <a:ext uri="{FF2B5EF4-FFF2-40B4-BE49-F238E27FC236}">
                <a16:creationId xmlns:a16="http://schemas.microsoft.com/office/drawing/2014/main" id="{1678B0BB-337E-21AC-0939-FD7B652F0F6B}"/>
              </a:ext>
            </a:extLst>
          </p:cNvPr>
          <p:cNvSpPr>
            <a:spLocks noGrp="1"/>
          </p:cNvSpPr>
          <p:nvPr>
            <p:ph type="body" sz="quarter" idx="11"/>
          </p:nvPr>
        </p:nvSpPr>
        <p:spPr/>
        <p:txBody>
          <a:bodyPr/>
          <a:lstStyle/>
          <a:p>
            <a:r>
              <a:rPr lang="en-US"/>
              <a:t>Example: Food Services Supply Chain</a:t>
            </a:r>
          </a:p>
          <a:p>
            <a:endParaRPr lang="en-US"/>
          </a:p>
        </p:txBody>
      </p:sp>
      <p:pic>
        <p:nvPicPr>
          <p:cNvPr id="5" name="Picture 4">
            <a:extLst>
              <a:ext uri="{FF2B5EF4-FFF2-40B4-BE49-F238E27FC236}">
                <a16:creationId xmlns:a16="http://schemas.microsoft.com/office/drawing/2014/main" id="{DC9F1D05-6D8C-F8C9-1091-1F49F9A7D480}"/>
              </a:ext>
            </a:extLst>
          </p:cNvPr>
          <p:cNvPicPr>
            <a:picLocks noChangeAspect="1"/>
          </p:cNvPicPr>
          <p:nvPr/>
        </p:nvPicPr>
        <p:blipFill>
          <a:blip r:embed="rId2"/>
          <a:stretch>
            <a:fillRect/>
          </a:stretch>
        </p:blipFill>
        <p:spPr>
          <a:xfrm>
            <a:off x="2239249" y="1681150"/>
            <a:ext cx="7713502" cy="3996714"/>
          </a:xfrm>
          <a:prstGeom prst="rect">
            <a:avLst/>
          </a:prstGeom>
        </p:spPr>
      </p:pic>
    </p:spTree>
    <p:extLst>
      <p:ext uri="{BB962C8B-B14F-4D97-AF65-F5344CB8AC3E}">
        <p14:creationId xmlns:p14="http://schemas.microsoft.com/office/powerpoint/2010/main" val="10871287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3AB8A-4725-2DF2-528F-29ADCBA81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63ECE-02AF-0794-3CDD-A9CF3E3D0FFD}"/>
              </a:ext>
            </a:extLst>
          </p:cNvPr>
          <p:cNvSpPr>
            <a:spLocks noGrp="1"/>
          </p:cNvSpPr>
          <p:nvPr>
            <p:ph type="title"/>
          </p:nvPr>
        </p:nvSpPr>
        <p:spPr/>
        <p:txBody>
          <a:bodyPr/>
          <a:lstStyle/>
          <a:p>
            <a:r>
              <a:rPr lang="en-US"/>
              <a:t>Operating Model</a:t>
            </a:r>
          </a:p>
        </p:txBody>
      </p:sp>
      <p:sp>
        <p:nvSpPr>
          <p:cNvPr id="4" name="Text Placeholder 3">
            <a:extLst>
              <a:ext uri="{FF2B5EF4-FFF2-40B4-BE49-F238E27FC236}">
                <a16:creationId xmlns:a16="http://schemas.microsoft.com/office/drawing/2014/main" id="{DD301177-8BAA-BC3D-769F-3772962E7147}"/>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9EF7C8D-CF67-A1FC-69F6-D48B87C9E4D7}"/>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indent="0" algn="ctr">
              <a:lnSpc>
                <a:spcPct val="100000"/>
              </a:lnSpc>
              <a:buNone/>
            </a:pPr>
            <a:r>
              <a:rPr lang="en-US" altLang="en-US" sz="1600" b="0"/>
              <a:t>In your groups, create a depiction of the </a:t>
            </a:r>
          </a:p>
          <a:p>
            <a:pPr marL="0" indent="0" algn="ctr">
              <a:lnSpc>
                <a:spcPct val="100000"/>
              </a:lnSpc>
              <a:buNone/>
            </a:pPr>
            <a:r>
              <a:rPr lang="en-US" altLang="en-US" sz="1600" b="0"/>
              <a:t>future operating model based on the</a:t>
            </a:r>
            <a:r>
              <a:rPr lang="en-US" altLang="en-US" sz="1600"/>
              <a:t> </a:t>
            </a:r>
            <a:r>
              <a:rPr lang="en-US" altLang="en-US" sz="1600">
                <a:solidFill>
                  <a:schemeClr val="tx2"/>
                </a:solidFill>
              </a:rPr>
              <a:t>ANCHOR</a:t>
            </a:r>
            <a:r>
              <a:rPr lang="en-US" altLang="en-US" sz="1600"/>
              <a:t> </a:t>
            </a:r>
            <a:r>
              <a:rPr lang="en-US" altLang="en-US" sz="1600" b="0"/>
              <a:t>we’ve agreed 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Things to keep in mind…</a:t>
            </a:r>
          </a:p>
          <a:p>
            <a:pPr marL="285750" indent="-285750">
              <a:buFont typeface="Arial" panose="020B0604020202020204" pitchFamily="34" charset="0"/>
              <a:buChar char="•"/>
            </a:pPr>
            <a:r>
              <a:rPr lang="en-US" sz="1600" b="0"/>
              <a:t>Depict the future, ideal operating/delivery model.</a:t>
            </a:r>
          </a:p>
          <a:p>
            <a:pPr marL="285750" indent="-285750">
              <a:buFont typeface="Arial" panose="020B0604020202020204" pitchFamily="34" charset="0"/>
              <a:buChar char="•"/>
            </a:pPr>
            <a:r>
              <a:rPr lang="en-US" sz="1600" b="0"/>
              <a:t>Visually show how the model will work. Capture the highest-level business/functional processes or transformation points. </a:t>
            </a:r>
          </a:p>
          <a:p>
            <a:pPr marL="285750" indent="-285750">
              <a:buFont typeface="Arial" panose="020B0604020202020204" pitchFamily="34" charset="0"/>
              <a:buChar char="•"/>
            </a:pPr>
            <a:r>
              <a:rPr lang="en-US" sz="1600" b="0"/>
              <a:t>Visually represent the highest-level workflow for how the organization delivers or creates value. </a:t>
            </a:r>
          </a:p>
          <a:p>
            <a:endParaRPr lang="en-US"/>
          </a:p>
        </p:txBody>
      </p:sp>
    </p:spTree>
    <p:extLst>
      <p:ext uri="{BB962C8B-B14F-4D97-AF65-F5344CB8AC3E}">
        <p14:creationId xmlns:p14="http://schemas.microsoft.com/office/powerpoint/2010/main" val="11879991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56260-C1A2-D2DC-1ED7-3649820D8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FCC70-E191-4CBC-500D-E3272F5632FE}"/>
              </a:ext>
            </a:extLst>
          </p:cNvPr>
          <p:cNvSpPr>
            <a:spLocks noGrp="1"/>
          </p:cNvSpPr>
          <p:nvPr>
            <p:ph type="title"/>
          </p:nvPr>
        </p:nvSpPr>
        <p:spPr/>
        <p:txBody>
          <a:bodyPr/>
          <a:lstStyle/>
          <a:p>
            <a:r>
              <a:rPr lang="en-US" sz="2800"/>
              <a:t>Work Grouping</a:t>
            </a:r>
            <a:endParaRPr lang="en-US"/>
          </a:p>
        </p:txBody>
      </p:sp>
      <p:sp>
        <p:nvSpPr>
          <p:cNvPr id="4" name="Text Placeholder 3">
            <a:extLst>
              <a:ext uri="{FF2B5EF4-FFF2-40B4-BE49-F238E27FC236}">
                <a16:creationId xmlns:a16="http://schemas.microsoft.com/office/drawing/2014/main" id="{E86CBBE2-6760-A6CB-D8C8-5734D14A51B0}"/>
              </a:ext>
            </a:extLst>
          </p:cNvPr>
          <p:cNvSpPr>
            <a:spLocks noGrp="1"/>
          </p:cNvSpPr>
          <p:nvPr>
            <p:ph type="body" sz="quarter" idx="11"/>
          </p:nvPr>
        </p:nvSpPr>
        <p:spPr/>
        <p:txBody>
          <a:bodyPr/>
          <a:lstStyle/>
          <a:p>
            <a:endParaRPr lang="en-US"/>
          </a:p>
        </p:txBody>
      </p:sp>
      <p:graphicFrame>
        <p:nvGraphicFramePr>
          <p:cNvPr id="5" name="Table 4">
            <a:extLst>
              <a:ext uri="{FF2B5EF4-FFF2-40B4-BE49-F238E27FC236}">
                <a16:creationId xmlns:a16="http://schemas.microsoft.com/office/drawing/2014/main" id="{9EBCE6B7-0E50-7C77-67CC-C3A0A913892D}"/>
              </a:ext>
            </a:extLst>
          </p:cNvPr>
          <p:cNvGraphicFramePr>
            <a:graphicFrameLocks noGrp="1"/>
          </p:cNvGraphicFramePr>
          <p:nvPr>
            <p:extLst>
              <p:ext uri="{D42A27DB-BD31-4B8C-83A1-F6EECF244321}">
                <p14:modId xmlns:p14="http://schemas.microsoft.com/office/powerpoint/2010/main" val="2915531235"/>
              </p:ext>
            </p:extLst>
          </p:nvPr>
        </p:nvGraphicFramePr>
        <p:xfrm>
          <a:off x="876300" y="1257300"/>
          <a:ext cx="5116727" cy="4844414"/>
        </p:xfrm>
        <a:graphic>
          <a:graphicData uri="http://schemas.openxmlformats.org/drawingml/2006/table">
            <a:tbl>
              <a:tblPr firstRow="1" bandRow="1">
                <a:tableStyleId>{5C22544A-7EE6-4342-B048-85BDC9FD1C3A}</a:tableStyleId>
              </a:tblPr>
              <a:tblGrid>
                <a:gridCol w="279049">
                  <a:extLst>
                    <a:ext uri="{9D8B030D-6E8A-4147-A177-3AD203B41FA5}">
                      <a16:colId xmlns:a16="http://schemas.microsoft.com/office/drawing/2014/main" val="20000"/>
                    </a:ext>
                  </a:extLst>
                </a:gridCol>
                <a:gridCol w="1073486">
                  <a:extLst>
                    <a:ext uri="{9D8B030D-6E8A-4147-A177-3AD203B41FA5}">
                      <a16:colId xmlns:a16="http://schemas.microsoft.com/office/drawing/2014/main" val="20001"/>
                    </a:ext>
                  </a:extLst>
                </a:gridCol>
                <a:gridCol w="1009905">
                  <a:extLst>
                    <a:ext uri="{9D8B030D-6E8A-4147-A177-3AD203B41FA5}">
                      <a16:colId xmlns:a16="http://schemas.microsoft.com/office/drawing/2014/main" val="20002"/>
                    </a:ext>
                  </a:extLst>
                </a:gridCol>
                <a:gridCol w="1653443">
                  <a:extLst>
                    <a:ext uri="{9D8B030D-6E8A-4147-A177-3AD203B41FA5}">
                      <a16:colId xmlns:a16="http://schemas.microsoft.com/office/drawing/2014/main" val="20003"/>
                    </a:ext>
                  </a:extLst>
                </a:gridCol>
                <a:gridCol w="1100844">
                  <a:extLst>
                    <a:ext uri="{9D8B030D-6E8A-4147-A177-3AD203B41FA5}">
                      <a16:colId xmlns:a16="http://schemas.microsoft.com/office/drawing/2014/main" val="20004"/>
                    </a:ext>
                  </a:extLst>
                </a:gridCol>
              </a:tblGrid>
              <a:tr h="413880">
                <a:tc>
                  <a:txBody>
                    <a:bodyPr/>
                    <a:lstStyle/>
                    <a:p>
                      <a:endParaRPr lang="en-US" sz="1600">
                        <a:latin typeface="Arial Narrow" charset="0"/>
                        <a:ea typeface="Arial Narrow" charset="0"/>
                        <a:cs typeface="Arial Narrow" charset="0"/>
                      </a:endParaRPr>
                    </a:p>
                  </a:txBody>
                  <a:tcPr>
                    <a:lnL w="38100" cap="flat" cmpd="sng" algn="ctr">
                      <a:solidFill>
                        <a:schemeClr val="tx1"/>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noFill/>
                  </a:tcPr>
                </a:tc>
                <a:tc>
                  <a:txBody>
                    <a:bodyPr/>
                    <a:lstStyle/>
                    <a:p>
                      <a:pPr algn="ctr"/>
                      <a:r>
                        <a:rPr lang="en-US" sz="1600">
                          <a:latin typeface="Arial Narrow" charset="0"/>
                          <a:ea typeface="Arial Narrow" charset="0"/>
                          <a:cs typeface="Arial Narrow" charset="0"/>
                        </a:rPr>
                        <a:t>Competitive</a:t>
                      </a:r>
                    </a:p>
                  </a:txBody>
                  <a:tcPr marL="0" marR="0">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600">
                          <a:latin typeface="Arial Narrow" charset="0"/>
                          <a:ea typeface="Arial Narrow" charset="0"/>
                          <a:cs typeface="Arial Narrow" charset="0"/>
                        </a:rPr>
                        <a:t>Enabling</a:t>
                      </a:r>
                    </a:p>
                  </a:txBody>
                  <a:tcPr marL="0" marR="0">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4"/>
                    </a:solidFill>
                  </a:tcPr>
                </a:tc>
                <a:tc>
                  <a:txBody>
                    <a:bodyPr/>
                    <a:lstStyle/>
                    <a:p>
                      <a:pPr algn="ctr"/>
                      <a:r>
                        <a:rPr lang="en-US" sz="1600">
                          <a:latin typeface="Arial Narrow" charset="0"/>
                          <a:ea typeface="Arial Narrow" charset="0"/>
                          <a:cs typeface="Arial Narrow" charset="0"/>
                        </a:rPr>
                        <a:t>Necessary</a:t>
                      </a:r>
                    </a:p>
                  </a:txBody>
                  <a:tcPr marL="0" marR="0">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5"/>
                    </a:solidFill>
                  </a:tcPr>
                </a:tc>
                <a:tc>
                  <a:txBody>
                    <a:bodyPr/>
                    <a:lstStyle/>
                    <a:p>
                      <a:pPr algn="ctr"/>
                      <a:r>
                        <a:rPr lang="en-US" sz="1600">
                          <a:latin typeface="Arial Narrow" charset="0"/>
                          <a:ea typeface="Arial Narrow" charset="0"/>
                          <a:cs typeface="Arial Narrow" charset="0"/>
                        </a:rPr>
                        <a:t>Compliance</a:t>
                      </a:r>
                    </a:p>
                  </a:txBody>
                  <a:tcPr marL="0" marR="0">
                    <a:lnL w="12700" cap="flat" cmpd="sng" algn="ctr">
                      <a:solidFill>
                        <a:prstClr val="white">
                          <a:lumMod val="50000"/>
                        </a:prstClr>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1358832">
                <a:tc>
                  <a:txBody>
                    <a:bodyPr/>
                    <a:lstStyle/>
                    <a:p>
                      <a:pPr algn="ctr"/>
                      <a:r>
                        <a:rPr lang="en-US" sz="1600" b="1">
                          <a:solidFill>
                            <a:schemeClr val="bg1"/>
                          </a:solidFill>
                          <a:latin typeface="Arial Narrow" charset="0"/>
                          <a:ea typeface="Arial Narrow" charset="0"/>
                          <a:cs typeface="Arial Narrow" charset="0"/>
                        </a:rPr>
                        <a:t>UNIQUE</a:t>
                      </a:r>
                    </a:p>
                  </a:txBody>
                  <a:tcPr vert="vert27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tx1"/>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schemeClr val="tx1"/>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4">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5">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502433">
                <a:tc>
                  <a:txBody>
                    <a:bodyPr/>
                    <a:lstStyle/>
                    <a:p>
                      <a:pPr algn="ctr"/>
                      <a:r>
                        <a:rPr lang="en-US" sz="1600" b="1">
                          <a:solidFill>
                            <a:schemeClr val="bg1"/>
                          </a:solidFill>
                          <a:latin typeface="Arial Narrow" charset="0"/>
                          <a:ea typeface="Arial Narrow" charset="0"/>
                          <a:cs typeface="Arial Narrow" charset="0"/>
                        </a:rPr>
                        <a:t>STANDARD</a:t>
                      </a:r>
                    </a:p>
                  </a:txBody>
                  <a:tcPr vert="vert270" anchor="ctr">
                    <a:lnL w="38100" cap="flat" cmpd="sng" algn="ctr">
                      <a:solidFill>
                        <a:schemeClr val="tx1"/>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tx1"/>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tx2">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4">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5">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1569269">
                <a:tc>
                  <a:txBody>
                    <a:bodyPr/>
                    <a:lstStyle/>
                    <a:p>
                      <a:pPr algn="ctr"/>
                      <a:r>
                        <a:rPr lang="en-US" sz="1600" b="1">
                          <a:solidFill>
                            <a:schemeClr val="bg1"/>
                          </a:solidFill>
                          <a:latin typeface="Arial Narrow" charset="0"/>
                          <a:ea typeface="Arial Narrow" charset="0"/>
                          <a:cs typeface="Arial Narrow" charset="0"/>
                        </a:rPr>
                        <a:t>SHARED</a:t>
                      </a:r>
                    </a:p>
                  </a:txBody>
                  <a:tcPr vert="vert270" anchor="ctr">
                    <a:lnL w="38100" cap="flat" cmpd="sng" algn="ctr">
                      <a:solidFill>
                        <a:schemeClr val="tx1"/>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1"/>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171450" indent="-171450">
                        <a:buFont typeface="Arial"/>
                        <a:buChar char="•"/>
                      </a:pPr>
                      <a:endParaRPr lang="en-US" sz="1600">
                        <a:latin typeface="Arial Narrow" charset="0"/>
                        <a:ea typeface="Arial Narrow" charset="0"/>
                        <a:cs typeface="Arial Narrow" charset="0"/>
                      </a:endParaRPr>
                    </a:p>
                  </a:txBody>
                  <a:tcPr>
                    <a:lnL w="12700" cap="flat" cmpd="sng" algn="ctr">
                      <a:solidFill>
                        <a:prstClr val="white">
                          <a:lumMod val="50000"/>
                        </a:prst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pSp>
        <p:nvGrpSpPr>
          <p:cNvPr id="6" name="Group 5">
            <a:extLst>
              <a:ext uri="{FF2B5EF4-FFF2-40B4-BE49-F238E27FC236}">
                <a16:creationId xmlns:a16="http://schemas.microsoft.com/office/drawing/2014/main" id="{74C47515-9EA8-1A89-AA52-EAC0DEC97CB7}"/>
              </a:ext>
            </a:extLst>
          </p:cNvPr>
          <p:cNvGrpSpPr/>
          <p:nvPr/>
        </p:nvGrpSpPr>
        <p:grpSpPr>
          <a:xfrm>
            <a:off x="6581709" y="1257300"/>
            <a:ext cx="4709258" cy="4748084"/>
            <a:chOff x="5707539" y="1275575"/>
            <a:chExt cx="3049805" cy="4817604"/>
          </a:xfrm>
        </p:grpSpPr>
        <p:grpSp>
          <p:nvGrpSpPr>
            <p:cNvPr id="7" name="Group 6">
              <a:extLst>
                <a:ext uri="{FF2B5EF4-FFF2-40B4-BE49-F238E27FC236}">
                  <a16:creationId xmlns:a16="http://schemas.microsoft.com/office/drawing/2014/main" id="{4288EF5D-CC96-C75C-BB64-18B4F9AF015B}"/>
                </a:ext>
              </a:extLst>
            </p:cNvPr>
            <p:cNvGrpSpPr/>
            <p:nvPr/>
          </p:nvGrpSpPr>
          <p:grpSpPr>
            <a:xfrm>
              <a:off x="5733067" y="1275575"/>
              <a:ext cx="1371100" cy="1165873"/>
              <a:chOff x="5733067" y="1275575"/>
              <a:chExt cx="1371100" cy="1165873"/>
            </a:xfrm>
          </p:grpSpPr>
          <p:sp>
            <p:nvSpPr>
              <p:cNvPr id="51" name="TextBox 106">
                <a:extLst>
                  <a:ext uri="{FF2B5EF4-FFF2-40B4-BE49-F238E27FC236}">
                    <a16:creationId xmlns:a16="http://schemas.microsoft.com/office/drawing/2014/main" id="{FE2EF66B-15C7-C638-824E-02C24C41A4C6}"/>
                  </a:ext>
                </a:extLst>
              </p:cNvPr>
              <p:cNvSpPr txBox="1">
                <a:spLocks noChangeArrowheads="1"/>
              </p:cNvSpPr>
              <p:nvPr/>
            </p:nvSpPr>
            <p:spPr bwMode="auto">
              <a:xfrm>
                <a:off x="5733067" y="1275575"/>
                <a:ext cx="1371100" cy="293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Business analysis</a:t>
                </a:r>
              </a:p>
            </p:txBody>
          </p:sp>
          <p:pic>
            <p:nvPicPr>
              <p:cNvPr id="52" name="Picture 51" descr="A screen shot of a monitor&#10;&#10;Description automatically generated">
                <a:extLst>
                  <a:ext uri="{FF2B5EF4-FFF2-40B4-BE49-F238E27FC236}">
                    <a16:creationId xmlns:a16="http://schemas.microsoft.com/office/drawing/2014/main" id="{F0E82EF1-2C19-A684-6B9B-1CF086D3B3E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166042" y="1821697"/>
                <a:ext cx="256265" cy="257039"/>
              </a:xfrm>
              <a:prstGeom prst="rect">
                <a:avLst/>
              </a:prstGeom>
            </p:spPr>
          </p:pic>
          <p:pic>
            <p:nvPicPr>
              <p:cNvPr id="53" name="Picture 52" descr="A screen shot of a monitor&#10;&#10;Description automatically generated">
                <a:extLst>
                  <a:ext uri="{FF2B5EF4-FFF2-40B4-BE49-F238E27FC236}">
                    <a16:creationId xmlns:a16="http://schemas.microsoft.com/office/drawing/2014/main" id="{7714E2D0-37E7-82F6-D4B7-D8D086D7AAD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13013" y="1819744"/>
                <a:ext cx="256265" cy="257039"/>
              </a:xfrm>
              <a:prstGeom prst="rect">
                <a:avLst/>
              </a:prstGeom>
            </p:spPr>
          </p:pic>
          <p:pic>
            <p:nvPicPr>
              <p:cNvPr id="54" name="Picture 53" descr="A screen shot of a monitor&#10;&#10;Description automatically generated">
                <a:extLst>
                  <a:ext uri="{FF2B5EF4-FFF2-40B4-BE49-F238E27FC236}">
                    <a16:creationId xmlns:a16="http://schemas.microsoft.com/office/drawing/2014/main" id="{47A909D6-D0F7-6236-71B4-96B8F5439B9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181282" y="2184409"/>
                <a:ext cx="256265" cy="257039"/>
              </a:xfrm>
              <a:prstGeom prst="rect">
                <a:avLst/>
              </a:prstGeom>
            </p:spPr>
          </p:pic>
          <p:pic>
            <p:nvPicPr>
              <p:cNvPr id="55" name="Picture 54" descr="A screen shot of a monitor&#10;&#10;Description automatically generated">
                <a:extLst>
                  <a:ext uri="{FF2B5EF4-FFF2-40B4-BE49-F238E27FC236}">
                    <a16:creationId xmlns:a16="http://schemas.microsoft.com/office/drawing/2014/main" id="{2702B156-282E-FCB1-B1DA-C3A54D87268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28253" y="2182456"/>
                <a:ext cx="256265" cy="257039"/>
              </a:xfrm>
              <a:prstGeom prst="rect">
                <a:avLst/>
              </a:prstGeom>
            </p:spPr>
          </p:pic>
        </p:grpSp>
        <p:grpSp>
          <p:nvGrpSpPr>
            <p:cNvPr id="8" name="Group 7">
              <a:extLst>
                <a:ext uri="{FF2B5EF4-FFF2-40B4-BE49-F238E27FC236}">
                  <a16:creationId xmlns:a16="http://schemas.microsoft.com/office/drawing/2014/main" id="{B57CE6D0-68A7-317F-4490-A193890780D8}"/>
                </a:ext>
              </a:extLst>
            </p:cNvPr>
            <p:cNvGrpSpPr/>
            <p:nvPr/>
          </p:nvGrpSpPr>
          <p:grpSpPr>
            <a:xfrm>
              <a:off x="7043173" y="1290868"/>
              <a:ext cx="1505293" cy="944105"/>
              <a:chOff x="7043173" y="1290868"/>
              <a:chExt cx="1505293" cy="944105"/>
            </a:xfrm>
          </p:grpSpPr>
          <p:sp>
            <p:nvSpPr>
              <p:cNvPr id="47" name="TextBox 109">
                <a:extLst>
                  <a:ext uri="{FF2B5EF4-FFF2-40B4-BE49-F238E27FC236}">
                    <a16:creationId xmlns:a16="http://schemas.microsoft.com/office/drawing/2014/main" id="{C14D5380-41DD-38B4-841B-6CDCDD472FDE}"/>
                  </a:ext>
                </a:extLst>
              </p:cNvPr>
              <p:cNvSpPr txBox="1">
                <a:spLocks noChangeArrowheads="1"/>
              </p:cNvSpPr>
              <p:nvPr/>
            </p:nvSpPr>
            <p:spPr bwMode="auto">
              <a:xfrm>
                <a:off x="7043173" y="1290868"/>
                <a:ext cx="1505293" cy="293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Legal stuff</a:t>
                </a:r>
              </a:p>
            </p:txBody>
          </p:sp>
          <p:pic>
            <p:nvPicPr>
              <p:cNvPr id="48" name="Picture 47" descr="A screen shot of a monitor&#10;&#10;Description automatically generated">
                <a:extLst>
                  <a:ext uri="{FF2B5EF4-FFF2-40B4-BE49-F238E27FC236}">
                    <a16:creationId xmlns:a16="http://schemas.microsoft.com/office/drawing/2014/main" id="{9612AD16-EA9A-4FF0-2E64-AB3A402256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718233" y="1614973"/>
                <a:ext cx="256265" cy="257039"/>
              </a:xfrm>
              <a:prstGeom prst="rect">
                <a:avLst/>
              </a:prstGeom>
            </p:spPr>
          </p:pic>
          <p:pic>
            <p:nvPicPr>
              <p:cNvPr id="49" name="Picture 48" descr="A screen shot of a monitor&#10;&#10;Description automatically generated">
                <a:extLst>
                  <a:ext uri="{FF2B5EF4-FFF2-40B4-BE49-F238E27FC236}">
                    <a16:creationId xmlns:a16="http://schemas.microsoft.com/office/drawing/2014/main" id="{7B4C47DD-1F09-FAA8-CA8E-EB0A301A815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515437" y="1977934"/>
                <a:ext cx="256265" cy="257039"/>
              </a:xfrm>
              <a:prstGeom prst="rect">
                <a:avLst/>
              </a:prstGeom>
            </p:spPr>
          </p:pic>
          <p:pic>
            <p:nvPicPr>
              <p:cNvPr id="50" name="Picture 49" descr="A screen shot of a monitor&#10;&#10;Description automatically generated">
                <a:extLst>
                  <a:ext uri="{FF2B5EF4-FFF2-40B4-BE49-F238E27FC236}">
                    <a16:creationId xmlns:a16="http://schemas.microsoft.com/office/drawing/2014/main" id="{F0FB4122-710E-8DB8-F0D2-88E48948D7A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841642" y="1975260"/>
                <a:ext cx="256265" cy="257039"/>
              </a:xfrm>
              <a:prstGeom prst="rect">
                <a:avLst/>
              </a:prstGeom>
            </p:spPr>
          </p:pic>
        </p:grpSp>
        <p:grpSp>
          <p:nvGrpSpPr>
            <p:cNvPr id="9" name="Group 8">
              <a:extLst>
                <a:ext uri="{FF2B5EF4-FFF2-40B4-BE49-F238E27FC236}">
                  <a16:creationId xmlns:a16="http://schemas.microsoft.com/office/drawing/2014/main" id="{E877D3C1-630C-EF65-F21F-3E77F32F7DDD}"/>
                </a:ext>
              </a:extLst>
            </p:cNvPr>
            <p:cNvGrpSpPr/>
            <p:nvPr/>
          </p:nvGrpSpPr>
          <p:grpSpPr>
            <a:xfrm>
              <a:off x="5734077" y="2644346"/>
              <a:ext cx="1369176" cy="1762115"/>
              <a:chOff x="5734077" y="2644346"/>
              <a:chExt cx="1369176" cy="1762115"/>
            </a:xfrm>
          </p:grpSpPr>
          <p:sp>
            <p:nvSpPr>
              <p:cNvPr id="38" name="TextBox 108">
                <a:extLst>
                  <a:ext uri="{FF2B5EF4-FFF2-40B4-BE49-F238E27FC236}">
                    <a16:creationId xmlns:a16="http://schemas.microsoft.com/office/drawing/2014/main" id="{BDD30208-60D5-A3AB-FBB9-1A6B6038C62C}"/>
                  </a:ext>
                </a:extLst>
              </p:cNvPr>
              <p:cNvSpPr txBox="1">
                <a:spLocks noChangeArrowheads="1"/>
              </p:cNvSpPr>
              <p:nvPr/>
            </p:nvSpPr>
            <p:spPr bwMode="auto">
              <a:xfrm>
                <a:off x="5734077" y="2644346"/>
                <a:ext cx="1369176" cy="293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Product upgrades</a:t>
                </a:r>
              </a:p>
            </p:txBody>
          </p:sp>
          <p:pic>
            <p:nvPicPr>
              <p:cNvPr id="39" name="Picture 38" descr="A screen shot of a monitor&#10;&#10;Description automatically generated">
                <a:extLst>
                  <a:ext uri="{FF2B5EF4-FFF2-40B4-BE49-F238E27FC236}">
                    <a16:creationId xmlns:a16="http://schemas.microsoft.com/office/drawing/2014/main" id="{EEB4F8BC-A014-7ED4-65CF-C4C6E7A8E9E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195414" y="3165887"/>
                <a:ext cx="256265" cy="257039"/>
              </a:xfrm>
              <a:prstGeom prst="rect">
                <a:avLst/>
              </a:prstGeom>
            </p:spPr>
          </p:pic>
          <p:pic>
            <p:nvPicPr>
              <p:cNvPr id="40" name="Picture 39" descr="A screen shot of a monitor&#10;&#10;Description automatically generated">
                <a:extLst>
                  <a:ext uri="{FF2B5EF4-FFF2-40B4-BE49-F238E27FC236}">
                    <a16:creationId xmlns:a16="http://schemas.microsoft.com/office/drawing/2014/main" id="{BA9315D2-4451-5CD6-816B-1AD93E21B19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42385" y="3163934"/>
                <a:ext cx="256265" cy="257039"/>
              </a:xfrm>
              <a:prstGeom prst="rect">
                <a:avLst/>
              </a:prstGeom>
            </p:spPr>
          </p:pic>
          <p:pic>
            <p:nvPicPr>
              <p:cNvPr id="41" name="Picture 40" descr="A screen shot of a monitor&#10;&#10;Description automatically generated">
                <a:extLst>
                  <a:ext uri="{FF2B5EF4-FFF2-40B4-BE49-F238E27FC236}">
                    <a16:creationId xmlns:a16="http://schemas.microsoft.com/office/drawing/2014/main" id="{24680DDD-6A16-2DBF-DC65-002FEC1BF37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210654" y="3482879"/>
                <a:ext cx="256265" cy="257039"/>
              </a:xfrm>
              <a:prstGeom prst="rect">
                <a:avLst/>
              </a:prstGeom>
            </p:spPr>
          </p:pic>
          <p:pic>
            <p:nvPicPr>
              <p:cNvPr id="42" name="Picture 41" descr="A screen shot of a monitor&#10;&#10;Description automatically generated">
                <a:extLst>
                  <a:ext uri="{FF2B5EF4-FFF2-40B4-BE49-F238E27FC236}">
                    <a16:creationId xmlns:a16="http://schemas.microsoft.com/office/drawing/2014/main" id="{8F2CA4BF-5551-A3BE-69E2-7C76A30BD51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57625" y="3480926"/>
                <a:ext cx="256265" cy="257039"/>
              </a:xfrm>
              <a:prstGeom prst="rect">
                <a:avLst/>
              </a:prstGeom>
            </p:spPr>
          </p:pic>
          <p:pic>
            <p:nvPicPr>
              <p:cNvPr id="43" name="Picture 42" descr="A screen shot of a monitor&#10;&#10;Description automatically generated">
                <a:extLst>
                  <a:ext uri="{FF2B5EF4-FFF2-40B4-BE49-F238E27FC236}">
                    <a16:creationId xmlns:a16="http://schemas.microsoft.com/office/drawing/2014/main" id="{5C79CF73-991C-D539-C71F-2FA51D777D4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42385" y="3836486"/>
                <a:ext cx="256265" cy="257039"/>
              </a:xfrm>
              <a:prstGeom prst="rect">
                <a:avLst/>
              </a:prstGeom>
            </p:spPr>
          </p:pic>
          <p:pic>
            <p:nvPicPr>
              <p:cNvPr id="44" name="Picture 43" descr="A screen shot of a monitor&#10;&#10;Description automatically generated">
                <a:extLst>
                  <a:ext uri="{FF2B5EF4-FFF2-40B4-BE49-F238E27FC236}">
                    <a16:creationId xmlns:a16="http://schemas.microsoft.com/office/drawing/2014/main" id="{D5BC0D62-0090-0629-A3DD-520B7408DA0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191081" y="3851666"/>
                <a:ext cx="256265" cy="257039"/>
              </a:xfrm>
              <a:prstGeom prst="rect">
                <a:avLst/>
              </a:prstGeom>
            </p:spPr>
          </p:pic>
          <p:pic>
            <p:nvPicPr>
              <p:cNvPr id="45" name="Picture 44" descr="A screen shot of a monitor&#10;&#10;Description automatically generated">
                <a:extLst>
                  <a:ext uri="{FF2B5EF4-FFF2-40B4-BE49-F238E27FC236}">
                    <a16:creationId xmlns:a16="http://schemas.microsoft.com/office/drawing/2014/main" id="{73EA45C1-125E-D025-869D-F6FC8B2E405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49093" y="4134242"/>
                <a:ext cx="256265" cy="257039"/>
              </a:xfrm>
              <a:prstGeom prst="rect">
                <a:avLst/>
              </a:prstGeom>
            </p:spPr>
          </p:pic>
          <p:pic>
            <p:nvPicPr>
              <p:cNvPr id="46" name="Picture 45" descr="A screen shot of a monitor&#10;&#10;Description automatically generated">
                <a:extLst>
                  <a:ext uri="{FF2B5EF4-FFF2-40B4-BE49-F238E27FC236}">
                    <a16:creationId xmlns:a16="http://schemas.microsoft.com/office/drawing/2014/main" id="{4EA450E7-7920-4260-8D92-E7C87BFBFB7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197789" y="4149422"/>
                <a:ext cx="256265" cy="257039"/>
              </a:xfrm>
              <a:prstGeom prst="rect">
                <a:avLst/>
              </a:prstGeom>
            </p:spPr>
          </p:pic>
        </p:grpSp>
        <p:grpSp>
          <p:nvGrpSpPr>
            <p:cNvPr id="10" name="Group 9">
              <a:extLst>
                <a:ext uri="{FF2B5EF4-FFF2-40B4-BE49-F238E27FC236}">
                  <a16:creationId xmlns:a16="http://schemas.microsoft.com/office/drawing/2014/main" id="{978E6FCD-8431-FD51-2EA6-ACF47FD878B6}"/>
                </a:ext>
              </a:extLst>
            </p:cNvPr>
            <p:cNvGrpSpPr/>
            <p:nvPr/>
          </p:nvGrpSpPr>
          <p:grpSpPr>
            <a:xfrm>
              <a:off x="5707539" y="4609298"/>
              <a:ext cx="1419714" cy="1483881"/>
              <a:chOff x="5707539" y="4609298"/>
              <a:chExt cx="1419714" cy="1483881"/>
            </a:xfrm>
          </p:grpSpPr>
          <p:sp>
            <p:nvSpPr>
              <p:cNvPr id="32" name="TextBox 107">
                <a:extLst>
                  <a:ext uri="{FF2B5EF4-FFF2-40B4-BE49-F238E27FC236}">
                    <a16:creationId xmlns:a16="http://schemas.microsoft.com/office/drawing/2014/main" id="{2CB08130-9DD9-9DD4-92D6-85F14DA95C97}"/>
                  </a:ext>
                </a:extLst>
              </p:cNvPr>
              <p:cNvSpPr txBox="1">
                <a:spLocks noChangeArrowheads="1"/>
              </p:cNvSpPr>
              <p:nvPr/>
            </p:nvSpPr>
            <p:spPr bwMode="auto">
              <a:xfrm>
                <a:off x="5707539" y="4609298"/>
                <a:ext cx="1419714" cy="293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Strategic innovation</a:t>
                </a:r>
              </a:p>
            </p:txBody>
          </p:sp>
          <p:pic>
            <p:nvPicPr>
              <p:cNvPr id="33" name="Picture 32" descr="A screen shot of a monitor&#10;&#10;Description automatically generated">
                <a:extLst>
                  <a:ext uri="{FF2B5EF4-FFF2-40B4-BE49-F238E27FC236}">
                    <a16:creationId xmlns:a16="http://schemas.microsoft.com/office/drawing/2014/main" id="{BA11E091-B35F-ED01-8AE8-1551D1EA6D4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201453" y="5119821"/>
                <a:ext cx="256265" cy="257039"/>
              </a:xfrm>
              <a:prstGeom prst="rect">
                <a:avLst/>
              </a:prstGeom>
            </p:spPr>
          </p:pic>
          <p:pic>
            <p:nvPicPr>
              <p:cNvPr id="34" name="Picture 33" descr="A screen shot of a monitor&#10;&#10;Description automatically generated">
                <a:extLst>
                  <a:ext uri="{FF2B5EF4-FFF2-40B4-BE49-F238E27FC236}">
                    <a16:creationId xmlns:a16="http://schemas.microsoft.com/office/drawing/2014/main" id="{CA0527B1-5E68-2B14-0F26-6957F46E494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48424" y="5117868"/>
                <a:ext cx="256265" cy="257039"/>
              </a:xfrm>
              <a:prstGeom prst="rect">
                <a:avLst/>
              </a:prstGeom>
            </p:spPr>
          </p:pic>
          <p:pic>
            <p:nvPicPr>
              <p:cNvPr id="35" name="Picture 34" descr="A screen shot of a monitor&#10;&#10;Description automatically generated">
                <a:extLst>
                  <a:ext uri="{FF2B5EF4-FFF2-40B4-BE49-F238E27FC236}">
                    <a16:creationId xmlns:a16="http://schemas.microsoft.com/office/drawing/2014/main" id="{8DD3A5F4-685F-A038-8892-E747EF1E2DA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216693" y="5482533"/>
                <a:ext cx="256265" cy="257039"/>
              </a:xfrm>
              <a:prstGeom prst="rect">
                <a:avLst/>
              </a:prstGeom>
            </p:spPr>
          </p:pic>
          <p:pic>
            <p:nvPicPr>
              <p:cNvPr id="36" name="Picture 35" descr="A screen shot of a monitor&#10;&#10;Description automatically generated">
                <a:extLst>
                  <a:ext uri="{FF2B5EF4-FFF2-40B4-BE49-F238E27FC236}">
                    <a16:creationId xmlns:a16="http://schemas.microsoft.com/office/drawing/2014/main" id="{29545097-2534-E5E4-3CE2-ACAE66A30F9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63664" y="5480580"/>
                <a:ext cx="256265" cy="257039"/>
              </a:xfrm>
              <a:prstGeom prst="rect">
                <a:avLst/>
              </a:prstGeom>
            </p:spPr>
          </p:pic>
          <p:pic>
            <p:nvPicPr>
              <p:cNvPr id="37" name="Picture 36" descr="A screen shot of a monitor&#10;&#10;Description automatically generated">
                <a:extLst>
                  <a:ext uri="{FF2B5EF4-FFF2-40B4-BE49-F238E27FC236}">
                    <a16:creationId xmlns:a16="http://schemas.microsoft.com/office/drawing/2014/main" id="{B155D54E-D6F9-D13A-C6D9-80885399B48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548424" y="5836140"/>
                <a:ext cx="256265" cy="257039"/>
              </a:xfrm>
              <a:prstGeom prst="rect">
                <a:avLst/>
              </a:prstGeom>
            </p:spPr>
          </p:pic>
        </p:grpSp>
        <p:grpSp>
          <p:nvGrpSpPr>
            <p:cNvPr id="11" name="Group 10">
              <a:extLst>
                <a:ext uri="{FF2B5EF4-FFF2-40B4-BE49-F238E27FC236}">
                  <a16:creationId xmlns:a16="http://schemas.microsoft.com/office/drawing/2014/main" id="{55A852E9-54C7-5038-636C-A878F87ED7FE}"/>
                </a:ext>
              </a:extLst>
            </p:cNvPr>
            <p:cNvGrpSpPr/>
            <p:nvPr/>
          </p:nvGrpSpPr>
          <p:grpSpPr>
            <a:xfrm>
              <a:off x="6812202" y="2746907"/>
              <a:ext cx="1945142" cy="1402515"/>
              <a:chOff x="6812202" y="2746907"/>
              <a:chExt cx="1945142" cy="1402515"/>
            </a:xfrm>
          </p:grpSpPr>
          <p:sp>
            <p:nvSpPr>
              <p:cNvPr id="24" name="TextBox 111">
                <a:extLst>
                  <a:ext uri="{FF2B5EF4-FFF2-40B4-BE49-F238E27FC236}">
                    <a16:creationId xmlns:a16="http://schemas.microsoft.com/office/drawing/2014/main" id="{F961826D-0CD9-E61D-C3A7-A275D00A816F}"/>
                  </a:ext>
                </a:extLst>
              </p:cNvPr>
              <p:cNvSpPr txBox="1">
                <a:spLocks noChangeArrowheads="1"/>
              </p:cNvSpPr>
              <p:nvPr/>
            </p:nvSpPr>
            <p:spPr bwMode="auto">
              <a:xfrm>
                <a:off x="6812202" y="2746907"/>
                <a:ext cx="1945142" cy="293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Development activities</a:t>
                </a:r>
              </a:p>
            </p:txBody>
          </p:sp>
          <p:pic>
            <p:nvPicPr>
              <p:cNvPr id="25" name="Picture 24" descr="A screen shot of a monitor&#10;&#10;Description automatically generated">
                <a:extLst>
                  <a:ext uri="{FF2B5EF4-FFF2-40B4-BE49-F238E27FC236}">
                    <a16:creationId xmlns:a16="http://schemas.microsoft.com/office/drawing/2014/main" id="{0C61D0DE-9778-65DF-3B0E-A66ADBE9A50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347047" y="3257424"/>
                <a:ext cx="256265" cy="257039"/>
              </a:xfrm>
              <a:prstGeom prst="rect">
                <a:avLst/>
              </a:prstGeom>
            </p:spPr>
          </p:pic>
          <p:pic>
            <p:nvPicPr>
              <p:cNvPr id="26" name="Picture 25" descr="A screen shot of a monitor&#10;&#10;Description automatically generated">
                <a:extLst>
                  <a:ext uri="{FF2B5EF4-FFF2-40B4-BE49-F238E27FC236}">
                    <a16:creationId xmlns:a16="http://schemas.microsoft.com/office/drawing/2014/main" id="{1ECF03FF-079B-CEAF-7EA0-19B84100596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694018" y="3255471"/>
                <a:ext cx="256265" cy="257039"/>
              </a:xfrm>
              <a:prstGeom prst="rect">
                <a:avLst/>
              </a:prstGeom>
            </p:spPr>
          </p:pic>
          <p:pic>
            <p:nvPicPr>
              <p:cNvPr id="27" name="Picture 26" descr="A screen shot of a monitor&#10;&#10;Description automatically generated">
                <a:extLst>
                  <a:ext uri="{FF2B5EF4-FFF2-40B4-BE49-F238E27FC236}">
                    <a16:creationId xmlns:a16="http://schemas.microsoft.com/office/drawing/2014/main" id="{48877969-01CD-7473-376B-1593DE93E78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362287" y="3574416"/>
                <a:ext cx="256265" cy="257039"/>
              </a:xfrm>
              <a:prstGeom prst="rect">
                <a:avLst/>
              </a:prstGeom>
            </p:spPr>
          </p:pic>
          <p:pic>
            <p:nvPicPr>
              <p:cNvPr id="28" name="Picture 27" descr="A screen shot of a monitor&#10;&#10;Description automatically generated">
                <a:extLst>
                  <a:ext uri="{FF2B5EF4-FFF2-40B4-BE49-F238E27FC236}">
                    <a16:creationId xmlns:a16="http://schemas.microsoft.com/office/drawing/2014/main" id="{3B2413D0-38B5-4DB0-CCD5-1A7E3EF39D6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709258" y="3572463"/>
                <a:ext cx="256265" cy="257039"/>
              </a:xfrm>
              <a:prstGeom prst="rect">
                <a:avLst/>
              </a:prstGeom>
            </p:spPr>
          </p:pic>
          <p:pic>
            <p:nvPicPr>
              <p:cNvPr id="29" name="Picture 28" descr="A screen shot of a monitor&#10;&#10;Description automatically generated">
                <a:extLst>
                  <a:ext uri="{FF2B5EF4-FFF2-40B4-BE49-F238E27FC236}">
                    <a16:creationId xmlns:a16="http://schemas.microsoft.com/office/drawing/2014/main" id="{5D43E3D9-093F-310D-8D71-93EA1268384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002650" y="3263091"/>
                <a:ext cx="256265" cy="257039"/>
              </a:xfrm>
              <a:prstGeom prst="rect">
                <a:avLst/>
              </a:prstGeom>
            </p:spPr>
          </p:pic>
          <p:pic>
            <p:nvPicPr>
              <p:cNvPr id="30" name="Picture 29" descr="A screen shot of a monitor&#10;&#10;Description automatically generated">
                <a:extLst>
                  <a:ext uri="{FF2B5EF4-FFF2-40B4-BE49-F238E27FC236}">
                    <a16:creationId xmlns:a16="http://schemas.microsoft.com/office/drawing/2014/main" id="{3F8AACEB-DFC3-784F-CECC-ADA337BF2D3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017890" y="3570939"/>
                <a:ext cx="256265" cy="257039"/>
              </a:xfrm>
              <a:prstGeom prst="rect">
                <a:avLst/>
              </a:prstGeom>
            </p:spPr>
          </p:pic>
          <p:pic>
            <p:nvPicPr>
              <p:cNvPr id="31" name="Picture 30" descr="A screen shot of a monitor&#10;&#10;Description automatically generated">
                <a:extLst>
                  <a:ext uri="{FF2B5EF4-FFF2-40B4-BE49-F238E27FC236}">
                    <a16:creationId xmlns:a16="http://schemas.microsoft.com/office/drawing/2014/main" id="{7B8C2055-A59C-9823-A889-257F016737E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045300" y="3892383"/>
                <a:ext cx="256265" cy="257039"/>
              </a:xfrm>
              <a:prstGeom prst="rect">
                <a:avLst/>
              </a:prstGeom>
            </p:spPr>
          </p:pic>
        </p:grpSp>
        <p:grpSp>
          <p:nvGrpSpPr>
            <p:cNvPr id="12" name="Group 11">
              <a:extLst>
                <a:ext uri="{FF2B5EF4-FFF2-40B4-BE49-F238E27FC236}">
                  <a16:creationId xmlns:a16="http://schemas.microsoft.com/office/drawing/2014/main" id="{C9190D75-0159-D56F-BCB0-C64BCD53CA04}"/>
                </a:ext>
              </a:extLst>
            </p:cNvPr>
            <p:cNvGrpSpPr/>
            <p:nvPr/>
          </p:nvGrpSpPr>
          <p:grpSpPr>
            <a:xfrm>
              <a:off x="6950726" y="4418800"/>
              <a:ext cx="1657159" cy="1624408"/>
              <a:chOff x="6950726" y="4418800"/>
              <a:chExt cx="1657159" cy="1624408"/>
            </a:xfrm>
          </p:grpSpPr>
          <p:sp>
            <p:nvSpPr>
              <p:cNvPr id="13" name="TextBox 110">
                <a:extLst>
                  <a:ext uri="{FF2B5EF4-FFF2-40B4-BE49-F238E27FC236}">
                    <a16:creationId xmlns:a16="http://schemas.microsoft.com/office/drawing/2014/main" id="{91161DC7-BA40-C702-D067-472D9D579605}"/>
                  </a:ext>
                </a:extLst>
              </p:cNvPr>
              <p:cNvSpPr txBox="1">
                <a:spLocks noChangeArrowheads="1"/>
              </p:cNvSpPr>
              <p:nvPr/>
            </p:nvSpPr>
            <p:spPr bwMode="auto">
              <a:xfrm>
                <a:off x="6950726" y="4418800"/>
                <a:ext cx="1657159" cy="493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pPr>
                <a:r>
                  <a:rPr lang="en-US" sz="1600">
                    <a:latin typeface="Arial" panose="020B0604020202020204" pitchFamily="34" charset="0"/>
                    <a:cs typeface="Arial" panose="020B0604020202020204" pitchFamily="34" charset="0"/>
                  </a:rPr>
                  <a:t>Consumer and product research</a:t>
                </a:r>
              </a:p>
            </p:txBody>
          </p:sp>
          <p:pic>
            <p:nvPicPr>
              <p:cNvPr id="14" name="Picture 13" descr="A screen shot of a monitor&#10;&#10;Description automatically generated">
                <a:extLst>
                  <a:ext uri="{FF2B5EF4-FFF2-40B4-BE49-F238E27FC236}">
                    <a16:creationId xmlns:a16="http://schemas.microsoft.com/office/drawing/2014/main" id="{5CAF90EF-A720-CDA5-4DFE-6D412F80A0E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211610" y="5115570"/>
                <a:ext cx="256265" cy="257039"/>
              </a:xfrm>
              <a:prstGeom prst="rect">
                <a:avLst/>
              </a:prstGeom>
            </p:spPr>
          </p:pic>
          <p:pic>
            <p:nvPicPr>
              <p:cNvPr id="15" name="Picture 14" descr="A screen shot of a monitor&#10;&#10;Description automatically generated">
                <a:extLst>
                  <a:ext uri="{FF2B5EF4-FFF2-40B4-BE49-F238E27FC236}">
                    <a16:creationId xmlns:a16="http://schemas.microsoft.com/office/drawing/2014/main" id="{24CB26E1-D76A-7076-D750-B3CA4B0E405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558581" y="5113617"/>
                <a:ext cx="256265" cy="257039"/>
              </a:xfrm>
              <a:prstGeom prst="rect">
                <a:avLst/>
              </a:prstGeom>
            </p:spPr>
          </p:pic>
          <p:pic>
            <p:nvPicPr>
              <p:cNvPr id="16" name="Picture 15" descr="A screen shot of a monitor&#10;&#10;Description automatically generated">
                <a:extLst>
                  <a:ext uri="{FF2B5EF4-FFF2-40B4-BE49-F238E27FC236}">
                    <a16:creationId xmlns:a16="http://schemas.microsoft.com/office/drawing/2014/main" id="{43E4865A-A70F-D602-9AAD-52A0859F9F1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226850" y="5432562"/>
                <a:ext cx="256265" cy="257039"/>
              </a:xfrm>
              <a:prstGeom prst="rect">
                <a:avLst/>
              </a:prstGeom>
            </p:spPr>
          </p:pic>
          <p:pic>
            <p:nvPicPr>
              <p:cNvPr id="17" name="Picture 16" descr="A screen shot of a monitor&#10;&#10;Description automatically generated">
                <a:extLst>
                  <a:ext uri="{FF2B5EF4-FFF2-40B4-BE49-F238E27FC236}">
                    <a16:creationId xmlns:a16="http://schemas.microsoft.com/office/drawing/2014/main" id="{736C5473-515F-C162-CC13-7B8640A15BA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573821" y="5430609"/>
                <a:ext cx="256265" cy="257039"/>
              </a:xfrm>
              <a:prstGeom prst="rect">
                <a:avLst/>
              </a:prstGeom>
            </p:spPr>
          </p:pic>
          <p:pic>
            <p:nvPicPr>
              <p:cNvPr id="18" name="Picture 17" descr="A screen shot of a monitor&#10;&#10;Description automatically generated">
                <a:extLst>
                  <a:ext uri="{FF2B5EF4-FFF2-40B4-BE49-F238E27FC236}">
                    <a16:creationId xmlns:a16="http://schemas.microsoft.com/office/drawing/2014/main" id="{8CF7EA9A-4B1F-AE20-19E2-60643C937DB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867213" y="5121237"/>
                <a:ext cx="256265" cy="257039"/>
              </a:xfrm>
              <a:prstGeom prst="rect">
                <a:avLst/>
              </a:prstGeom>
            </p:spPr>
          </p:pic>
          <p:pic>
            <p:nvPicPr>
              <p:cNvPr id="19" name="Picture 18" descr="A screen shot of a monitor&#10;&#10;Description automatically generated">
                <a:extLst>
                  <a:ext uri="{FF2B5EF4-FFF2-40B4-BE49-F238E27FC236}">
                    <a16:creationId xmlns:a16="http://schemas.microsoft.com/office/drawing/2014/main" id="{373FCEB0-CD04-6146-6F53-1AF1AC75F88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214184" y="5119284"/>
                <a:ext cx="256265" cy="257039"/>
              </a:xfrm>
              <a:prstGeom prst="rect">
                <a:avLst/>
              </a:prstGeom>
            </p:spPr>
          </p:pic>
          <p:pic>
            <p:nvPicPr>
              <p:cNvPr id="20" name="Picture 19" descr="A screen shot of a monitor&#10;&#10;Description automatically generated">
                <a:extLst>
                  <a:ext uri="{FF2B5EF4-FFF2-40B4-BE49-F238E27FC236}">
                    <a16:creationId xmlns:a16="http://schemas.microsoft.com/office/drawing/2014/main" id="{047F48EC-00B1-8963-CCEC-6AA69BB9099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882453" y="5429085"/>
                <a:ext cx="256265" cy="257039"/>
              </a:xfrm>
              <a:prstGeom prst="rect">
                <a:avLst/>
              </a:prstGeom>
            </p:spPr>
          </p:pic>
          <p:pic>
            <p:nvPicPr>
              <p:cNvPr id="21" name="Picture 20" descr="A screen shot of a monitor&#10;&#10;Description automatically generated">
                <a:extLst>
                  <a:ext uri="{FF2B5EF4-FFF2-40B4-BE49-F238E27FC236}">
                    <a16:creationId xmlns:a16="http://schemas.microsoft.com/office/drawing/2014/main" id="{51B52743-A581-81BE-1CFB-3B72F50C781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241594" y="5385864"/>
                <a:ext cx="256265" cy="257039"/>
              </a:xfrm>
              <a:prstGeom prst="rect">
                <a:avLst/>
              </a:prstGeom>
            </p:spPr>
          </p:pic>
          <p:pic>
            <p:nvPicPr>
              <p:cNvPr id="22" name="Picture 21" descr="A screen shot of a monitor&#10;&#10;Description automatically generated">
                <a:extLst>
                  <a:ext uri="{FF2B5EF4-FFF2-40B4-BE49-F238E27FC236}">
                    <a16:creationId xmlns:a16="http://schemas.microsoft.com/office/drawing/2014/main" id="{5B431781-9EC9-4F12-70F2-11AC2C0AE35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909863" y="5750529"/>
                <a:ext cx="256265" cy="257039"/>
              </a:xfrm>
              <a:prstGeom prst="rect">
                <a:avLst/>
              </a:prstGeom>
            </p:spPr>
          </p:pic>
          <p:pic>
            <p:nvPicPr>
              <p:cNvPr id="23" name="Picture 22" descr="A screen shot of a monitor&#10;&#10;Description automatically generated">
                <a:extLst>
                  <a:ext uri="{FF2B5EF4-FFF2-40B4-BE49-F238E27FC236}">
                    <a16:creationId xmlns:a16="http://schemas.microsoft.com/office/drawing/2014/main" id="{E1E213CC-BF5A-BE6E-FD0B-5C0B98EDEE6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558581" y="5786169"/>
                <a:ext cx="256265" cy="257039"/>
              </a:xfrm>
              <a:prstGeom prst="rect">
                <a:avLst/>
              </a:prstGeom>
            </p:spPr>
          </p:pic>
        </p:grpSp>
      </p:grpSp>
      <p:sp>
        <p:nvSpPr>
          <p:cNvPr id="56" name="Arrow: Chevron 43">
            <a:extLst>
              <a:ext uri="{FF2B5EF4-FFF2-40B4-BE49-F238E27FC236}">
                <a16:creationId xmlns:a16="http://schemas.microsoft.com/office/drawing/2014/main" id="{83519EBE-D902-D1C6-8EC7-4B21D84CB8AD}"/>
              </a:ext>
            </a:extLst>
          </p:cNvPr>
          <p:cNvSpPr/>
          <p:nvPr/>
        </p:nvSpPr>
        <p:spPr>
          <a:xfrm>
            <a:off x="6198974" y="3178702"/>
            <a:ext cx="382735" cy="269893"/>
          </a:xfrm>
          <a:prstGeom prst="chevron">
            <a:avLst/>
          </a:prstGeom>
          <a:solidFill>
            <a:schemeClr val="tx1"/>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11497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C9A32-01D5-C6CB-77D7-199125D87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BCD14-C949-5BBA-E295-E543B1AC053F}"/>
              </a:ext>
            </a:extLst>
          </p:cNvPr>
          <p:cNvSpPr>
            <a:spLocks noGrp="1"/>
          </p:cNvSpPr>
          <p:nvPr>
            <p:ph type="title"/>
          </p:nvPr>
        </p:nvSpPr>
        <p:spPr/>
        <p:txBody>
          <a:bodyPr/>
          <a:lstStyle/>
          <a:p>
            <a:r>
              <a:rPr lang="en-US" sz="2800"/>
              <a:t>Guiding Principles</a:t>
            </a:r>
            <a:endParaRPr lang="en-US"/>
          </a:p>
        </p:txBody>
      </p:sp>
      <p:sp>
        <p:nvSpPr>
          <p:cNvPr id="3" name="Content Placeholder 2">
            <a:extLst>
              <a:ext uri="{FF2B5EF4-FFF2-40B4-BE49-F238E27FC236}">
                <a16:creationId xmlns:a16="http://schemas.microsoft.com/office/drawing/2014/main" id="{BB18804C-95A3-12C1-EC9A-B9F2303F47D9}"/>
              </a:ext>
            </a:extLst>
          </p:cNvPr>
          <p:cNvSpPr>
            <a:spLocks noGrp="1"/>
          </p:cNvSpPr>
          <p:nvPr>
            <p:ph idx="1"/>
          </p:nvPr>
        </p:nvSpPr>
        <p:spPr/>
        <p:txBody>
          <a:bodyPr/>
          <a:lstStyle/>
          <a:p>
            <a:pPr marL="0" indent="0">
              <a:buNone/>
            </a:pPr>
            <a:r>
              <a:rPr lang="en-US" altLang="en-US" sz="1600" b="1"/>
              <a:t>The grouping, location and resourcing of work should be driven by greatest competitive and cost impact. </a:t>
            </a:r>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Competitive work first</a:t>
            </a:r>
            <a:br>
              <a:rPr lang="en-US" altLang="en-US" sz="1400"/>
            </a:br>
            <a:r>
              <a:rPr lang="en-US" altLang="en-US" sz="1400">
                <a:latin typeface="Arial"/>
                <a:cs typeface="Arial"/>
              </a:rPr>
              <a:t>Organizations should be structured first around its competitive work. </a:t>
            </a:r>
            <a:endParaRPr lang="en-US" altLang="en-US" sz="1400"/>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Support the ANCHOR</a:t>
            </a:r>
            <a:br>
              <a:rPr lang="en-US" altLang="en-US" sz="1400"/>
            </a:br>
            <a:r>
              <a:rPr lang="en-US" altLang="en-US" sz="1400">
                <a:latin typeface="Arial"/>
                <a:cs typeface="Arial"/>
              </a:rPr>
              <a:t>The grouping and locating of work should support the organization’s ANCHOR.</a:t>
            </a:r>
            <a:endParaRPr lang="en-US" altLang="en-US" sz="1400"/>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Group competitive enabling work</a:t>
            </a:r>
            <a:br>
              <a:rPr lang="en-US" altLang="en-US" sz="1400">
                <a:solidFill>
                  <a:schemeClr val="tx2"/>
                </a:solidFill>
              </a:rPr>
            </a:br>
            <a:r>
              <a:rPr lang="en-US" altLang="en-US" sz="1400">
                <a:latin typeface="Arial"/>
                <a:cs typeface="Arial"/>
              </a:rPr>
              <a:t>Competitive enabling work should be grouped together or connected with the competitive work it supports.</a:t>
            </a:r>
            <a:endParaRPr lang="en-US" altLang="en-US" sz="1400"/>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Avoid mixing competitive work with run the business work</a:t>
            </a:r>
            <a:br>
              <a:rPr lang="en-US" altLang="en-US" sz="1400" b="1"/>
            </a:br>
            <a:r>
              <a:rPr lang="en-US" altLang="en-US" sz="1400">
                <a:latin typeface="Arial"/>
                <a:cs typeface="Arial"/>
              </a:rPr>
              <a:t>Avoid structuring necessary and compliance work with competitive and competitive enabling work because they drive out competitive and competitive enabling work.</a:t>
            </a:r>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Use technology</a:t>
            </a:r>
            <a:br>
              <a:rPr lang="en-US" altLang="en-US" sz="1400"/>
            </a:br>
            <a:r>
              <a:rPr lang="en-US" altLang="en-US" sz="1400">
                <a:latin typeface="Arial"/>
                <a:cs typeface="Arial"/>
              </a:rPr>
              <a:t>Consider ways to use technology to do work where resources and capabilities are limited.</a:t>
            </a:r>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Standardize work</a:t>
            </a:r>
            <a:br>
              <a:rPr lang="en-US" altLang="en-US" sz="1400" b="1"/>
            </a:br>
            <a:r>
              <a:rPr lang="en-US" altLang="en-US" sz="1400">
                <a:latin typeface="Arial"/>
                <a:cs typeface="Arial"/>
              </a:rPr>
              <a:t>Necessary/compliance work should be designed for standardization and lowest cost.</a:t>
            </a:r>
          </a:p>
          <a:p>
            <a:pPr marL="800100" lvl="1" indent="-171450">
              <a:lnSpc>
                <a:spcPct val="100000"/>
              </a:lnSpc>
              <a:buClr>
                <a:schemeClr val="tx1"/>
              </a:buClr>
              <a:buFont typeface="Arial" panose="020B0604020202020204" pitchFamily="34" charset="0"/>
              <a:buChar char="•"/>
            </a:pPr>
            <a:r>
              <a:rPr lang="en-US" altLang="en-US" sz="1400" b="1">
                <a:solidFill>
                  <a:schemeClr val="tx2"/>
                </a:solidFill>
                <a:latin typeface="Arial"/>
                <a:cs typeface="Arial"/>
              </a:rPr>
              <a:t>Locate for purpose</a:t>
            </a:r>
            <a:br>
              <a:rPr lang="en-US" altLang="en-US" sz="1400"/>
            </a:br>
            <a:r>
              <a:rPr lang="en-US" altLang="en-US" sz="1400">
                <a:latin typeface="Arial"/>
                <a:cs typeface="Arial"/>
              </a:rPr>
              <a:t>A non-headquarters location can do work for the whole organization.  </a:t>
            </a:r>
            <a:endParaRPr lang="en-US" altLang="en-US" sz="1400"/>
          </a:p>
          <a:p>
            <a:endParaRPr lang="en-US"/>
          </a:p>
        </p:txBody>
      </p:sp>
      <p:sp>
        <p:nvSpPr>
          <p:cNvPr id="4" name="Text Placeholder 3">
            <a:extLst>
              <a:ext uri="{FF2B5EF4-FFF2-40B4-BE49-F238E27FC236}">
                <a16:creationId xmlns:a16="http://schemas.microsoft.com/office/drawing/2014/main" id="{7C61D639-3655-B389-4CC4-ABA07DD44CB7}"/>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443026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A42E0-B896-7F11-A3A3-57321AF76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FD4B1-CC5A-6362-33E9-97E2F343AEBE}"/>
              </a:ext>
            </a:extLst>
          </p:cNvPr>
          <p:cNvSpPr>
            <a:spLocks noGrp="1"/>
          </p:cNvSpPr>
          <p:nvPr>
            <p:ph type="title"/>
          </p:nvPr>
        </p:nvSpPr>
        <p:spPr/>
        <p:txBody>
          <a:bodyPr/>
          <a:lstStyle/>
          <a:p>
            <a:r>
              <a:rPr lang="en-US"/>
              <a:t>Work Groupings</a:t>
            </a:r>
          </a:p>
        </p:txBody>
      </p:sp>
      <p:sp>
        <p:nvSpPr>
          <p:cNvPr id="4" name="Text Placeholder 3">
            <a:extLst>
              <a:ext uri="{FF2B5EF4-FFF2-40B4-BE49-F238E27FC236}">
                <a16:creationId xmlns:a16="http://schemas.microsoft.com/office/drawing/2014/main" id="{35FB32D9-818B-6873-0178-D5E966D2513D}"/>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D859923D-9B8B-63FA-A90D-21B6392988FA}"/>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pPr marL="0" indent="0" algn="ctr">
              <a:buNone/>
            </a:pPr>
            <a:r>
              <a:rPr lang="en-US" sz="1600" b="0"/>
              <a:t>Group work activities that should be done together to best deliver your </a:t>
            </a:r>
            <a:r>
              <a:rPr lang="en-US" sz="1600" b="0">
                <a:solidFill>
                  <a:schemeClr val="tx2"/>
                </a:solidFill>
              </a:rPr>
              <a:t>ANCHOR</a:t>
            </a:r>
            <a:r>
              <a:rPr lang="en-US" sz="1600" b="0"/>
              <a:t> and meet your design criteria.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endParaRPr>
          </a:p>
          <a:p>
            <a:r>
              <a:rPr kumimoji="0" lang="en-US" sz="1600" b="1" i="0" u="none" strike="noStrike" kern="1200" cap="none" spc="0" normalizeH="0" baseline="0" noProof="0">
                <a:ln>
                  <a:noFill/>
                </a:ln>
                <a:solidFill>
                  <a:srgbClr val="1B2226"/>
                </a:solidFill>
                <a:effectLst/>
                <a:uLnTx/>
                <a:uFillTx/>
                <a:latin typeface="Arial" panose="020B0604020202020204" pitchFamily="34" charset="0"/>
                <a:ea typeface="+mn-ea"/>
                <a:cs typeface="Arial" panose="020B0604020202020204" pitchFamily="34" charset="0"/>
              </a:rPr>
              <a:t>Things to keep in mind…</a:t>
            </a:r>
          </a:p>
          <a:p>
            <a:pPr marL="285750" lvl="1" indent="-285750" defTabSz="977900">
              <a:buFont typeface="Arial" panose="020B0604020202020204" pitchFamily="34" charset="0"/>
              <a:buChar char="•"/>
            </a:pPr>
            <a:r>
              <a:rPr lang="en-US" altLang="en-US" sz="1600">
                <a:latin typeface="Arial"/>
                <a:ea typeface="ＭＳ Ｐゴシック"/>
                <a:cs typeface="Arial"/>
              </a:rPr>
              <a:t>Groupings should be based on your operating model and following the grouping principles listed below.</a:t>
            </a:r>
          </a:p>
          <a:p>
            <a:pPr marL="514350" lvl="1" indent="-285750" defTabSz="977900">
              <a:buFont typeface="Arial" panose="020B0604020202020204" pitchFamily="34" charset="0"/>
              <a:buChar char="•"/>
            </a:pPr>
            <a:r>
              <a:rPr lang="en-US" altLang="en-US" sz="1600" b="1">
                <a:latin typeface="Arial"/>
                <a:cs typeface="Arial"/>
              </a:rPr>
              <a:t>Competitive work first </a:t>
            </a:r>
          </a:p>
          <a:p>
            <a:pPr marL="514350" lvl="1" indent="-285750" defTabSz="977900">
              <a:buFont typeface="Arial" panose="020B0604020202020204" pitchFamily="34" charset="0"/>
              <a:buChar char="•"/>
            </a:pPr>
            <a:r>
              <a:rPr lang="en-US" altLang="en-US" sz="1600" b="1">
                <a:latin typeface="Arial"/>
                <a:cs typeface="Arial"/>
              </a:rPr>
              <a:t>Support the ANCHOR</a:t>
            </a:r>
          </a:p>
          <a:p>
            <a:pPr marL="514350" lvl="1" indent="-285750" defTabSz="977900">
              <a:buFont typeface="Arial" panose="020B0604020202020204" pitchFamily="34" charset="0"/>
              <a:buChar char="•"/>
            </a:pPr>
            <a:r>
              <a:rPr lang="en-US" altLang="en-US" sz="1600" b="1">
                <a:latin typeface="Arial"/>
                <a:cs typeface="Arial"/>
              </a:rPr>
              <a:t>Avoid mixing competitive work with run the business work</a:t>
            </a:r>
          </a:p>
          <a:p>
            <a:pPr marL="514350" lvl="1" indent="-285750" defTabSz="977900">
              <a:buFont typeface="Arial" panose="020B0604020202020204" pitchFamily="34" charset="0"/>
              <a:buChar char="•"/>
            </a:pPr>
            <a:r>
              <a:rPr lang="en-US" altLang="en-US" sz="1600" b="1">
                <a:latin typeface="Arial"/>
                <a:cs typeface="Arial"/>
              </a:rPr>
              <a:t>Use technology</a:t>
            </a:r>
          </a:p>
          <a:p>
            <a:pPr marL="514350" lvl="1" indent="-285750" defTabSz="977900">
              <a:buFont typeface="Arial" panose="020B0604020202020204" pitchFamily="34" charset="0"/>
              <a:buChar char="•"/>
            </a:pPr>
            <a:r>
              <a:rPr lang="en-US" altLang="en-US" sz="1600" b="1">
                <a:latin typeface="Arial"/>
                <a:cs typeface="Arial"/>
              </a:rPr>
              <a:t>Standardized work</a:t>
            </a:r>
          </a:p>
          <a:p>
            <a:pPr marL="514350" lvl="1" indent="-285750" defTabSz="977900">
              <a:buFont typeface="Arial" panose="020B0604020202020204" pitchFamily="34" charset="0"/>
              <a:buChar char="•"/>
            </a:pPr>
            <a:r>
              <a:rPr lang="en-US" altLang="en-US" sz="1600" b="1">
                <a:latin typeface="Arial"/>
                <a:cs typeface="Arial"/>
              </a:rPr>
              <a:t>Shared work</a:t>
            </a:r>
            <a:endParaRPr lang="en-US" altLang="en-US" sz="1600">
              <a:ea typeface="ＭＳ Ｐゴシック" pitchFamily="34" charset="-128"/>
            </a:endParaRPr>
          </a:p>
          <a:p>
            <a:endParaRPr lang="en-US"/>
          </a:p>
        </p:txBody>
      </p:sp>
    </p:spTree>
    <p:extLst>
      <p:ext uri="{BB962C8B-B14F-4D97-AF65-F5344CB8AC3E}">
        <p14:creationId xmlns:p14="http://schemas.microsoft.com/office/powerpoint/2010/main" val="5288484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8963E-9721-8BC4-D339-BB143F38BC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C1520-07C9-473E-5942-947810C5E627}"/>
              </a:ext>
            </a:extLst>
          </p:cNvPr>
          <p:cNvSpPr>
            <a:spLocks noGrp="1"/>
          </p:cNvSpPr>
          <p:nvPr>
            <p:ph type="title"/>
          </p:nvPr>
        </p:nvSpPr>
        <p:spPr/>
        <p:txBody>
          <a:bodyPr/>
          <a:lstStyle/>
          <a:p>
            <a:r>
              <a:rPr lang="en-US" sz="2800"/>
              <a:t>Work Groupings</a:t>
            </a:r>
            <a:endParaRPr lang="en-US"/>
          </a:p>
        </p:txBody>
      </p:sp>
      <p:sp>
        <p:nvSpPr>
          <p:cNvPr id="4" name="Text Placeholder 3">
            <a:extLst>
              <a:ext uri="{FF2B5EF4-FFF2-40B4-BE49-F238E27FC236}">
                <a16:creationId xmlns:a16="http://schemas.microsoft.com/office/drawing/2014/main" id="{15260BA4-C223-B274-459C-2151D1DF7877}"/>
              </a:ext>
            </a:extLst>
          </p:cNvPr>
          <p:cNvSpPr>
            <a:spLocks noGrp="1"/>
          </p:cNvSpPr>
          <p:nvPr>
            <p:ph type="body" sz="quarter" idx="11"/>
          </p:nvPr>
        </p:nvSpPr>
        <p:spPr/>
        <p:txBody>
          <a:bodyPr/>
          <a:lstStyle/>
          <a:p>
            <a:r>
              <a:rPr lang="en-US"/>
              <a:t>Example</a:t>
            </a:r>
          </a:p>
        </p:txBody>
      </p:sp>
      <p:grpSp>
        <p:nvGrpSpPr>
          <p:cNvPr id="14" name="Group 13">
            <a:extLst>
              <a:ext uri="{FF2B5EF4-FFF2-40B4-BE49-F238E27FC236}">
                <a16:creationId xmlns:a16="http://schemas.microsoft.com/office/drawing/2014/main" id="{BAAEB4E3-E9DB-37AF-97A0-693734C2FA0B}"/>
              </a:ext>
            </a:extLst>
          </p:cNvPr>
          <p:cNvGrpSpPr/>
          <p:nvPr/>
        </p:nvGrpSpPr>
        <p:grpSpPr>
          <a:xfrm>
            <a:off x="876300" y="1257299"/>
            <a:ext cx="10652760" cy="4852250"/>
            <a:chOff x="601199" y="886968"/>
            <a:chExt cx="8149234" cy="3826705"/>
          </a:xfrm>
        </p:grpSpPr>
        <p:sp>
          <p:nvSpPr>
            <p:cNvPr id="5" name="TextBox 4">
              <a:extLst>
                <a:ext uri="{FF2B5EF4-FFF2-40B4-BE49-F238E27FC236}">
                  <a16:creationId xmlns:a16="http://schemas.microsoft.com/office/drawing/2014/main" id="{54F69BE0-7430-5528-F668-17E090F715A1}"/>
                </a:ext>
              </a:extLst>
            </p:cNvPr>
            <p:cNvSpPr txBox="1"/>
            <p:nvPr/>
          </p:nvSpPr>
          <p:spPr>
            <a:xfrm>
              <a:off x="601200" y="2133685"/>
              <a:ext cx="4320461" cy="1383541"/>
            </a:xfrm>
            <a:prstGeom prst="rect">
              <a:avLst/>
            </a:prstGeom>
            <a:noFill/>
          </p:spPr>
          <p:txBody>
            <a:bodyPr wrap="square" rtlCol="0">
              <a:spAutoFit/>
            </a:bodyPr>
            <a:lstStyle/>
            <a:p>
              <a:pPr algn="ctr">
                <a:spcAft>
                  <a:spcPts val="300"/>
                </a:spcAft>
              </a:pPr>
              <a:r>
                <a:rPr lang="en-US" sz="1400" b="1" kern="0">
                  <a:latin typeface="Arial" panose="020B0604020202020204" pitchFamily="34" charset="0"/>
                  <a:cs typeface="Arial" panose="020B0604020202020204" pitchFamily="34" charset="0"/>
                </a:rPr>
                <a:t>B – Member Market Engagement</a:t>
              </a:r>
            </a:p>
            <a:p>
              <a:pPr marL="171450" lvl="0" indent="-171450">
                <a:spcAft>
                  <a:spcPts val="300"/>
                </a:spcAft>
                <a:buFont typeface="Arial" panose="020B0604020202020204" pitchFamily="34" charset="0"/>
                <a:buChar char="•"/>
              </a:pPr>
              <a:r>
                <a:rPr lang="en-US" sz="1400" kern="0">
                  <a:solidFill>
                    <a:srgbClr val="FF0000"/>
                  </a:solidFill>
                  <a:latin typeface="Arial" panose="020B0604020202020204" pitchFamily="34" charset="0"/>
                  <a:cs typeface="Arial" panose="020B0604020202020204" pitchFamily="34" charset="0"/>
                </a:rPr>
                <a:t>(SH) provide channels to encourage member communication back to UFCU</a:t>
              </a:r>
            </a:p>
            <a:p>
              <a:pPr marL="171450" lvl="0" indent="-171450">
                <a:spcAft>
                  <a:spcPts val="300"/>
                </a:spcAft>
                <a:buFont typeface="Arial" panose="020B0604020202020204" pitchFamily="34" charset="0"/>
                <a:buChar char="•"/>
              </a:pPr>
              <a:r>
                <a:rPr lang="en-US" sz="1400" kern="0">
                  <a:solidFill>
                    <a:srgbClr val="FF0000"/>
                  </a:solidFill>
                  <a:latin typeface="Arial" panose="020B0604020202020204" pitchFamily="34" charset="0"/>
                  <a:cs typeface="Arial" panose="020B0604020202020204" pitchFamily="34" charset="0"/>
                </a:rPr>
                <a:t>(SH) external brand/mission communication</a:t>
              </a:r>
            </a:p>
            <a:p>
              <a:pPr marL="171450" lvl="0" indent="-171450">
                <a:spcAft>
                  <a:spcPts val="300"/>
                </a:spcAft>
                <a:buFont typeface="Arial" panose="020B0604020202020204" pitchFamily="34" charset="0"/>
                <a:buChar char="•"/>
              </a:pPr>
              <a:r>
                <a:rPr lang="en-US" sz="1400" kern="0">
                  <a:solidFill>
                    <a:srgbClr val="FF0000"/>
                  </a:solidFill>
                  <a:latin typeface="Arial" panose="020B0604020202020204" pitchFamily="34" charset="0"/>
                  <a:cs typeface="Arial" panose="020B0604020202020204" pitchFamily="34" charset="0"/>
                </a:rPr>
                <a:t>(SH) communicate to members and non-members via multiple media, print, digital, video, etc.</a:t>
              </a:r>
            </a:p>
            <a:p>
              <a:pPr marL="171450" lvl="0" indent="-171450">
                <a:spcAft>
                  <a:spcPts val="300"/>
                </a:spcAft>
                <a:buFont typeface="Arial" panose="020B0604020202020204" pitchFamily="34" charset="0"/>
                <a:buChar char="•"/>
              </a:pPr>
              <a:r>
                <a:rPr lang="en-US" sz="1400" kern="0">
                  <a:solidFill>
                    <a:srgbClr val="FF0000"/>
                  </a:solidFill>
                  <a:latin typeface="Arial" panose="020B0604020202020204" pitchFamily="34" charset="0"/>
                  <a:cs typeface="Arial" panose="020B0604020202020204" pitchFamily="34" charset="0"/>
                </a:rPr>
                <a:t>(ST) Conduct mission-based marketing</a:t>
              </a:r>
            </a:p>
          </p:txBody>
        </p:sp>
        <p:sp>
          <p:nvSpPr>
            <p:cNvPr id="6" name="TextBox 5">
              <a:extLst>
                <a:ext uri="{FF2B5EF4-FFF2-40B4-BE49-F238E27FC236}">
                  <a16:creationId xmlns:a16="http://schemas.microsoft.com/office/drawing/2014/main" id="{81907AAD-8320-53BA-A0E2-C255D5D0C221}"/>
                </a:ext>
              </a:extLst>
            </p:cNvPr>
            <p:cNvSpPr txBox="1"/>
            <p:nvPr/>
          </p:nvSpPr>
          <p:spPr>
            <a:xfrm>
              <a:off x="616350" y="3457346"/>
              <a:ext cx="4320461" cy="1243974"/>
            </a:xfrm>
            <a:prstGeom prst="rect">
              <a:avLst/>
            </a:prstGeom>
            <a:noFill/>
          </p:spPr>
          <p:txBody>
            <a:bodyPr wrap="square" rtlCol="0">
              <a:spAutoFit/>
            </a:bodyPr>
            <a:lstStyle/>
            <a:p>
              <a:pPr lvl="0" algn="ctr">
                <a:spcAft>
                  <a:spcPts val="300"/>
                </a:spcAft>
              </a:pPr>
              <a:r>
                <a:rPr lang="en-US" sz="1400" b="1" kern="0">
                  <a:latin typeface="Arial" panose="020B0604020202020204" pitchFamily="34" charset="0"/>
                  <a:cs typeface="Arial" panose="020B0604020202020204" pitchFamily="34" charset="0"/>
                </a:rPr>
                <a:t>C – Product Assessment</a:t>
              </a:r>
            </a:p>
            <a:p>
              <a:pPr marL="171450" indent="-171450">
                <a:spcAft>
                  <a:spcPts val="300"/>
                </a:spcAft>
                <a:buFont typeface="Arial" panose="020B0604020202020204" pitchFamily="34" charset="0"/>
                <a:buChar char="•"/>
              </a:pPr>
              <a:r>
                <a:rPr lang="en-US" sz="1400" kern="0">
                  <a:solidFill>
                    <a:schemeClr val="accent5"/>
                  </a:solidFill>
                  <a:latin typeface="Arial" panose="020B0604020202020204" pitchFamily="34" charset="0"/>
                  <a:cs typeface="Arial" panose="020B0604020202020204" pitchFamily="34" charset="0"/>
                </a:rPr>
                <a:t>(ST) Manage changes more</a:t>
              </a:r>
            </a:p>
            <a:p>
              <a:pPr marL="171450" lvl="0" indent="-171450">
                <a:spcAft>
                  <a:spcPts val="300"/>
                </a:spcAft>
                <a:buFont typeface="Arial" panose="020B0604020202020204" pitchFamily="34" charset="0"/>
                <a:buChar char="•"/>
              </a:pPr>
              <a:r>
                <a:rPr lang="en-US" sz="1400" kern="0">
                  <a:solidFill>
                    <a:schemeClr val="accent5"/>
                  </a:solidFill>
                  <a:latin typeface="Arial" panose="020B0604020202020204" pitchFamily="34" charset="0"/>
                  <a:cs typeface="Arial" panose="020B0604020202020204" pitchFamily="34" charset="0"/>
                </a:rPr>
                <a:t>(SH) manage overall member experience</a:t>
              </a:r>
            </a:p>
            <a:p>
              <a:pPr marL="171450" lvl="0" indent="-171450">
                <a:spcAft>
                  <a:spcPts val="300"/>
                </a:spcAft>
                <a:buFont typeface="Arial" panose="020B0604020202020204" pitchFamily="34" charset="0"/>
                <a:buChar char="•"/>
              </a:pPr>
              <a:r>
                <a:rPr lang="en-US" sz="1400" kern="0">
                  <a:solidFill>
                    <a:schemeClr val="accent5"/>
                  </a:solidFill>
                  <a:latin typeface="Arial" panose="020B0604020202020204" pitchFamily="34" charset="0"/>
                  <a:cs typeface="Arial" panose="020B0604020202020204" pitchFamily="34" charset="0"/>
                </a:rPr>
                <a:t>(SH) create and run operational planning</a:t>
              </a:r>
            </a:p>
            <a:p>
              <a:pPr marL="171450" lvl="0" indent="-171450">
                <a:spcAft>
                  <a:spcPts val="300"/>
                </a:spcAft>
                <a:buFont typeface="Arial" panose="020B0604020202020204" pitchFamily="34" charset="0"/>
                <a:buChar char="•"/>
              </a:pPr>
              <a:r>
                <a:rPr lang="en-US" sz="1400" kern="0">
                  <a:solidFill>
                    <a:schemeClr val="accent5"/>
                  </a:solidFill>
                  <a:latin typeface="Arial" panose="020B0604020202020204" pitchFamily="34" charset="0"/>
                  <a:cs typeface="Arial" panose="020B0604020202020204" pitchFamily="34" charset="0"/>
                </a:rPr>
                <a:t>(SH) Ensure work aligns with strategy</a:t>
              </a:r>
            </a:p>
            <a:p>
              <a:pPr marL="171450" lvl="0" indent="-171450">
                <a:spcAft>
                  <a:spcPts val="300"/>
                </a:spcAft>
                <a:buFont typeface="Arial" panose="020B0604020202020204" pitchFamily="34" charset="0"/>
                <a:buChar char="•"/>
              </a:pPr>
              <a:r>
                <a:rPr lang="en-US" sz="1400" kern="0">
                  <a:solidFill>
                    <a:schemeClr val="accent5"/>
                  </a:solidFill>
                  <a:latin typeface="Arial" panose="020B0604020202020204" pitchFamily="34" charset="0"/>
                  <a:cs typeface="Arial" panose="020B0604020202020204" pitchFamily="34" charset="0"/>
                </a:rPr>
                <a:t>(SH) Oversee CU operation</a:t>
              </a:r>
            </a:p>
          </p:txBody>
        </p:sp>
        <p:sp>
          <p:nvSpPr>
            <p:cNvPr id="7" name="Text Placeholder 3">
              <a:extLst>
                <a:ext uri="{FF2B5EF4-FFF2-40B4-BE49-F238E27FC236}">
                  <a16:creationId xmlns:a16="http://schemas.microsoft.com/office/drawing/2014/main" id="{5E8E8D58-050E-3A76-00D1-A36A1170A490}"/>
                </a:ext>
              </a:extLst>
            </p:cNvPr>
            <p:cNvSpPr txBox="1">
              <a:spLocks/>
            </p:cNvSpPr>
            <p:nvPr/>
          </p:nvSpPr>
          <p:spPr>
            <a:xfrm>
              <a:off x="4962851" y="2133685"/>
              <a:ext cx="3778401" cy="592440"/>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0"/>
                </a:spcBef>
                <a:spcAft>
                  <a:spcPts val="600"/>
                </a:spcAft>
                <a:buFont typeface="Wingdings" pitchFamily="2" charset="2"/>
                <a:buNone/>
                <a:defRPr lang="en-CA" sz="1600" b="0" i="0" kern="1200" smtClean="0">
                  <a:solidFill>
                    <a:srgbClr val="4D485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30000"/>
                </a:lnSpc>
                <a:spcBef>
                  <a:spcPts val="0"/>
                </a:spcBef>
                <a:spcAft>
                  <a:spcPts val="600"/>
                </a:spcAft>
                <a:buFont typeface="Wingdings" pitchFamily="2" charset="2"/>
                <a:buChar char="§"/>
                <a:defRPr sz="1600" kern="1200">
                  <a:solidFill>
                    <a:srgbClr val="4D485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30000"/>
                </a:lnSpc>
                <a:spcBef>
                  <a:spcPts val="0"/>
                </a:spcBef>
                <a:buFont typeface="Wingdings" pitchFamily="2" charset="2"/>
                <a:buChar char="§"/>
                <a:defRPr sz="1400" kern="1200">
                  <a:solidFill>
                    <a:srgbClr val="4D485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30000"/>
                </a:lnSpc>
                <a:spcBef>
                  <a:spcPts val="0"/>
                </a:spcBef>
                <a:buFont typeface="Wingdings" pitchFamily="2" charset="2"/>
                <a:buChar char="§"/>
                <a:defRPr sz="1200" kern="1200">
                  <a:solidFill>
                    <a:srgbClr val="4D485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30000"/>
                </a:lnSpc>
                <a:spcBef>
                  <a:spcPts val="0"/>
                </a:spcBef>
                <a:buFont typeface="Wingdings" pitchFamily="2" charset="2"/>
                <a:buChar char="§"/>
                <a:defRPr sz="1200" kern="1200">
                  <a:solidFill>
                    <a:srgbClr val="4D485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Aft>
                  <a:spcPts val="300"/>
                </a:spcAft>
              </a:pPr>
              <a:r>
                <a:rPr lang="en-US" sz="1400" b="1" kern="0">
                  <a:solidFill>
                    <a:schemeClr val="tx1"/>
                  </a:solidFill>
                </a:rPr>
                <a:t>E – Strategy and Planification</a:t>
              </a:r>
            </a:p>
            <a:p>
              <a:pPr marL="171450" indent="-171450">
                <a:lnSpc>
                  <a:spcPct val="100000"/>
                </a:lnSpc>
                <a:spcAft>
                  <a:spcPts val="300"/>
                </a:spcAft>
                <a:buFont typeface="Arial" panose="020B0604020202020204" pitchFamily="34" charset="0"/>
                <a:buChar char="•"/>
              </a:pPr>
              <a:r>
                <a:rPr lang="en-US" sz="1400" kern="0">
                  <a:solidFill>
                    <a:schemeClr val="accent4"/>
                  </a:solidFill>
                </a:rPr>
                <a:t>(ST) Manage direct BSA compliance</a:t>
              </a:r>
            </a:p>
            <a:p>
              <a:pPr marL="171450" indent="-171450">
                <a:lnSpc>
                  <a:spcPct val="100000"/>
                </a:lnSpc>
                <a:spcAft>
                  <a:spcPts val="300"/>
                </a:spcAft>
                <a:buFont typeface="Arial" panose="020B0604020202020204" pitchFamily="34" charset="0"/>
                <a:buChar char="•"/>
              </a:pPr>
              <a:r>
                <a:rPr lang="en-US" sz="1400" kern="0">
                  <a:solidFill>
                    <a:schemeClr val="accent4"/>
                  </a:solidFill>
                </a:rPr>
                <a:t>(SH) Mange and direct regulatory compliance</a:t>
              </a:r>
            </a:p>
          </p:txBody>
        </p:sp>
        <p:sp>
          <p:nvSpPr>
            <p:cNvPr id="8" name="Text Placeholder 3">
              <a:extLst>
                <a:ext uri="{FF2B5EF4-FFF2-40B4-BE49-F238E27FC236}">
                  <a16:creationId xmlns:a16="http://schemas.microsoft.com/office/drawing/2014/main" id="{E50FAFD4-4902-059A-4C60-85002FF09828}"/>
                </a:ext>
              </a:extLst>
            </p:cNvPr>
            <p:cNvSpPr txBox="1">
              <a:spLocks/>
            </p:cNvSpPr>
            <p:nvPr/>
          </p:nvSpPr>
          <p:spPr>
            <a:xfrm>
              <a:off x="4972032" y="3049482"/>
              <a:ext cx="3778401" cy="92445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0"/>
                </a:spcBef>
                <a:spcAft>
                  <a:spcPts val="600"/>
                </a:spcAft>
                <a:buFont typeface="Wingdings" pitchFamily="2" charset="2"/>
                <a:buNone/>
                <a:defRPr lang="en-CA" sz="1600" b="0" i="0" kern="1200" smtClean="0">
                  <a:solidFill>
                    <a:srgbClr val="4D485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30000"/>
                </a:lnSpc>
                <a:spcBef>
                  <a:spcPts val="0"/>
                </a:spcBef>
                <a:spcAft>
                  <a:spcPts val="600"/>
                </a:spcAft>
                <a:buFont typeface="Wingdings" pitchFamily="2" charset="2"/>
                <a:buChar char="§"/>
                <a:defRPr sz="1600" kern="1200">
                  <a:solidFill>
                    <a:srgbClr val="4D485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30000"/>
                </a:lnSpc>
                <a:spcBef>
                  <a:spcPts val="0"/>
                </a:spcBef>
                <a:buFont typeface="Wingdings" pitchFamily="2" charset="2"/>
                <a:buChar char="§"/>
                <a:defRPr sz="1400" kern="1200">
                  <a:solidFill>
                    <a:srgbClr val="4D485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30000"/>
                </a:lnSpc>
                <a:spcBef>
                  <a:spcPts val="0"/>
                </a:spcBef>
                <a:buFont typeface="Wingdings" pitchFamily="2" charset="2"/>
                <a:buChar char="§"/>
                <a:defRPr sz="1200" kern="1200">
                  <a:solidFill>
                    <a:srgbClr val="4D485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30000"/>
                </a:lnSpc>
                <a:spcBef>
                  <a:spcPts val="0"/>
                </a:spcBef>
                <a:buFont typeface="Wingdings" pitchFamily="2" charset="2"/>
                <a:buChar char="§"/>
                <a:defRPr sz="1200" kern="1200">
                  <a:solidFill>
                    <a:srgbClr val="4D485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Aft>
                  <a:spcPts val="300"/>
                </a:spcAft>
              </a:pPr>
              <a:r>
                <a:rPr lang="en-US" sz="1400" b="1" kern="0">
                  <a:solidFill>
                    <a:schemeClr val="tx1"/>
                  </a:solidFill>
                </a:rPr>
                <a:t>F – Strategy and Planification</a:t>
              </a:r>
            </a:p>
            <a:p>
              <a:pPr marL="171450" indent="-171450">
                <a:lnSpc>
                  <a:spcPct val="100000"/>
                </a:lnSpc>
                <a:spcAft>
                  <a:spcPts val="300"/>
                </a:spcAft>
                <a:buFont typeface="Arial" panose="020B0604020202020204" pitchFamily="34" charset="0"/>
                <a:buChar char="•"/>
              </a:pPr>
              <a:r>
                <a:rPr lang="en-US" sz="1400" kern="0">
                  <a:solidFill>
                    <a:schemeClr val="accent5"/>
                  </a:solidFill>
                </a:rPr>
                <a:t>(ST) Deliver IT-enabled business projects</a:t>
              </a:r>
            </a:p>
            <a:p>
              <a:pPr marL="171450" indent="-171450">
                <a:lnSpc>
                  <a:spcPct val="100000"/>
                </a:lnSpc>
                <a:spcAft>
                  <a:spcPts val="300"/>
                </a:spcAft>
                <a:buFont typeface="Arial" panose="020B0604020202020204" pitchFamily="34" charset="0"/>
                <a:buChar char="•"/>
              </a:pPr>
              <a:r>
                <a:rPr lang="en-US" sz="1400" kern="0">
                  <a:solidFill>
                    <a:schemeClr val="accent5"/>
                  </a:solidFill>
                </a:rPr>
                <a:t>(ST) Develop architecture competency</a:t>
              </a:r>
            </a:p>
            <a:p>
              <a:pPr marL="171450" indent="-171450">
                <a:lnSpc>
                  <a:spcPct val="100000"/>
                </a:lnSpc>
                <a:spcAft>
                  <a:spcPts val="300"/>
                </a:spcAft>
                <a:buFont typeface="Arial" panose="020B0604020202020204" pitchFamily="34" charset="0"/>
                <a:buChar char="•"/>
              </a:pPr>
              <a:r>
                <a:rPr lang="en-US" sz="1400" kern="0">
                  <a:solidFill>
                    <a:schemeClr val="accent5"/>
                  </a:solidFill>
                </a:rPr>
                <a:t>(SH) Develop data warehouse competency</a:t>
              </a:r>
            </a:p>
          </p:txBody>
        </p:sp>
        <p:sp>
          <p:nvSpPr>
            <p:cNvPr id="9" name="Rectangle 8">
              <a:extLst>
                <a:ext uri="{FF2B5EF4-FFF2-40B4-BE49-F238E27FC236}">
                  <a16:creationId xmlns:a16="http://schemas.microsoft.com/office/drawing/2014/main" id="{BA089AEE-260E-8155-FA2D-6B9FFB18B218}"/>
                </a:ext>
              </a:extLst>
            </p:cNvPr>
            <p:cNvSpPr/>
            <p:nvPr/>
          </p:nvSpPr>
          <p:spPr>
            <a:xfrm>
              <a:off x="4968948" y="886968"/>
              <a:ext cx="3778402" cy="1243974"/>
            </a:xfrm>
            <a:prstGeom prst="rect">
              <a:avLst/>
            </a:prstGeom>
          </p:spPr>
          <p:txBody>
            <a:bodyPr wrap="square">
              <a:spAutoFit/>
            </a:bodyPr>
            <a:lstStyle/>
            <a:p>
              <a:pPr algn="ctr">
                <a:spcAft>
                  <a:spcPts val="300"/>
                </a:spcAft>
              </a:pPr>
              <a:r>
                <a:rPr lang="en-US" sz="1400" b="1" kern="0">
                  <a:latin typeface="Arial" panose="020B0604020202020204" pitchFamily="34" charset="0"/>
                  <a:cs typeface="Arial" panose="020B0604020202020204" pitchFamily="34" charset="0"/>
                </a:rPr>
                <a:t>D – Strategy and Planification</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(U) manage overall member experience</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(U) create and run operational planning</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(ST) Manage changes more</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(ST) Ensure work aligns with strategy</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(SH) Oversee CU operation</a:t>
              </a:r>
            </a:p>
          </p:txBody>
        </p:sp>
        <p:sp>
          <p:nvSpPr>
            <p:cNvPr id="10" name="Rectangle 9">
              <a:extLst>
                <a:ext uri="{FF2B5EF4-FFF2-40B4-BE49-F238E27FC236}">
                  <a16:creationId xmlns:a16="http://schemas.microsoft.com/office/drawing/2014/main" id="{C9F56296-748D-969C-FCDC-3FF98F6CACDE}"/>
                </a:ext>
              </a:extLst>
            </p:cNvPr>
            <p:cNvSpPr/>
            <p:nvPr/>
          </p:nvSpPr>
          <p:spPr>
            <a:xfrm>
              <a:off x="601199" y="886968"/>
              <a:ext cx="4320461" cy="1225770"/>
            </a:xfrm>
            <a:prstGeom prst="rect">
              <a:avLst/>
            </a:prstGeom>
          </p:spPr>
          <p:txBody>
            <a:bodyPr wrap="square">
              <a:spAutoFit/>
            </a:bodyPr>
            <a:lstStyle/>
            <a:p>
              <a:pPr lvl="0" algn="ctr">
                <a:lnSpc>
                  <a:spcPts val="1280"/>
                </a:lnSpc>
                <a:spcAft>
                  <a:spcPts val="500"/>
                </a:spcAft>
              </a:pPr>
              <a:r>
                <a:rPr lang="en-US" sz="1400" b="1" kern="0">
                  <a:latin typeface="Arial" panose="020B0604020202020204" pitchFamily="34" charset="0"/>
                  <a:cs typeface="Arial" panose="020B0604020202020204" pitchFamily="34" charset="0"/>
                </a:rPr>
                <a:t>A – Care Team</a:t>
              </a:r>
            </a:p>
            <a:p>
              <a:pPr marL="171450" indent="-171450">
                <a:spcAft>
                  <a:spcPts val="300"/>
                </a:spcAft>
                <a:buFont typeface="Arial" panose="020B0604020202020204" pitchFamily="34" charset="0"/>
                <a:buChar char="•"/>
              </a:pPr>
              <a:r>
                <a:rPr lang="en-US" sz="1400" kern="0">
                  <a:solidFill>
                    <a:schemeClr val="tx2"/>
                  </a:solidFill>
                  <a:latin typeface="Arial" panose="020B0604020202020204" pitchFamily="34" charset="0"/>
                  <a:cs typeface="Arial" panose="020B0604020202020204" pitchFamily="34" charset="0"/>
                </a:rPr>
                <a:t>(U) </a:t>
              </a:r>
              <a:r>
                <a:rPr lang="en-US" sz="1400">
                  <a:solidFill>
                    <a:schemeClr val="tx2"/>
                  </a:solidFill>
                  <a:latin typeface="Arial" panose="020B0604020202020204" pitchFamily="34" charset="0"/>
                  <a:cs typeface="Arial" panose="020B0604020202020204" pitchFamily="34" charset="0"/>
                </a:rPr>
                <a:t>open new banking accounts</a:t>
              </a:r>
            </a:p>
            <a:p>
              <a:pPr marL="171450" indent="-171450">
                <a:spcAft>
                  <a:spcPts val="300"/>
                </a:spcAft>
                <a:buFont typeface="Arial" panose="020B0604020202020204" pitchFamily="34" charset="0"/>
                <a:buChar char="•"/>
              </a:pPr>
              <a:r>
                <a:rPr lang="en-US" sz="1400">
                  <a:solidFill>
                    <a:schemeClr val="accent4"/>
                  </a:solidFill>
                  <a:latin typeface="Arial" panose="020B0604020202020204" pitchFamily="34" charset="0"/>
                  <a:cs typeface="Arial" panose="020B0604020202020204" pitchFamily="34" charset="0"/>
                </a:rPr>
                <a:t>(</a:t>
              </a:r>
              <a:r>
                <a:rPr lang="en-US" sz="1400" kern="0">
                  <a:solidFill>
                    <a:schemeClr val="accent4"/>
                  </a:solidFill>
                  <a:latin typeface="Arial" panose="020B0604020202020204" pitchFamily="34" charset="0"/>
                  <a:cs typeface="Arial" panose="020B0604020202020204" pitchFamily="34" charset="0"/>
                </a:rPr>
                <a:t>ST</a:t>
              </a:r>
              <a:r>
                <a:rPr lang="en-US" sz="1400">
                  <a:solidFill>
                    <a:schemeClr val="accent4"/>
                  </a:solidFill>
                  <a:latin typeface="Arial" panose="020B0604020202020204" pitchFamily="34" charset="0"/>
                  <a:cs typeface="Arial" panose="020B0604020202020204" pitchFamily="34" charset="0"/>
                </a:rPr>
                <a:t>) Provide coverage for home/auto </a:t>
              </a:r>
            </a:p>
            <a:p>
              <a:pPr marL="171450" indent="-171450">
                <a:spcAft>
                  <a:spcPts val="300"/>
                </a:spcAft>
                <a:buFont typeface="Arial" panose="020B0604020202020204" pitchFamily="34" charset="0"/>
                <a:buChar char="•"/>
              </a:pPr>
              <a:r>
                <a:rPr lang="en-US" sz="1400">
                  <a:solidFill>
                    <a:schemeClr val="accent4"/>
                  </a:solidFill>
                  <a:latin typeface="Arial" panose="020B0604020202020204" pitchFamily="34" charset="0"/>
                  <a:cs typeface="Arial" panose="020B0604020202020204" pitchFamily="34" charset="0"/>
                </a:rPr>
                <a:t>(SH) originating, processing, closing loans</a:t>
              </a:r>
            </a:p>
            <a:p>
              <a:pPr marL="171450" indent="-171450">
                <a:spcAft>
                  <a:spcPts val="300"/>
                </a:spcAft>
                <a:buFont typeface="Arial" panose="020B0604020202020204" pitchFamily="34" charset="0"/>
                <a:buChar char="•"/>
              </a:pPr>
              <a:r>
                <a:rPr lang="en-US" sz="1400">
                  <a:solidFill>
                    <a:schemeClr val="accent4"/>
                  </a:solidFill>
                  <a:latin typeface="Arial" panose="020B0604020202020204" pitchFamily="34" charset="0"/>
                  <a:cs typeface="Arial" panose="020B0604020202020204" pitchFamily="34" charset="0"/>
                </a:rPr>
                <a:t>(ST) Train front line on member experience and comp work</a:t>
              </a:r>
            </a:p>
            <a:p>
              <a:pPr marL="171450" indent="-171450">
                <a:spcAft>
                  <a:spcPts val="300"/>
                </a:spcAft>
                <a:buFont typeface="Arial" panose="020B0604020202020204" pitchFamily="34" charset="0"/>
                <a:buChar char="•"/>
              </a:pPr>
              <a:r>
                <a:rPr lang="en-US" sz="1400">
                  <a:solidFill>
                    <a:schemeClr val="accent5"/>
                  </a:solidFill>
                  <a:latin typeface="Arial" panose="020B0604020202020204" pitchFamily="34" charset="0"/>
                  <a:cs typeface="Arial" panose="020B0604020202020204" pitchFamily="34" charset="0"/>
                </a:rPr>
                <a:t>(SH) introduce solutions via business partners</a:t>
              </a:r>
              <a:endParaRPr lang="en-US" sz="1400" kern="0">
                <a:solidFill>
                  <a:schemeClr val="accent5"/>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CF9804C4-2069-5F73-7949-E27E974A9EA3}"/>
                </a:ext>
              </a:extLst>
            </p:cNvPr>
            <p:cNvGrpSpPr/>
            <p:nvPr/>
          </p:nvGrpSpPr>
          <p:grpSpPr>
            <a:xfrm>
              <a:off x="5082540" y="4116566"/>
              <a:ext cx="2611062" cy="597107"/>
              <a:chOff x="5791200" y="5698317"/>
              <a:chExt cx="2459674" cy="2339193"/>
            </a:xfrm>
          </p:grpSpPr>
          <p:sp>
            <p:nvSpPr>
              <p:cNvPr id="12" name="TextBox 11">
                <a:extLst>
                  <a:ext uri="{FF2B5EF4-FFF2-40B4-BE49-F238E27FC236}">
                    <a16:creationId xmlns:a16="http://schemas.microsoft.com/office/drawing/2014/main" id="{15B3550E-9AF2-15DE-9400-32BAC3F0AE77}"/>
                  </a:ext>
                </a:extLst>
              </p:cNvPr>
              <p:cNvSpPr txBox="1"/>
              <p:nvPr/>
            </p:nvSpPr>
            <p:spPr>
              <a:xfrm>
                <a:off x="5791200" y="5698317"/>
                <a:ext cx="1278573" cy="233919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n-US" sz="1200" b="1">
                    <a:solidFill>
                      <a:schemeClr val="tx2"/>
                    </a:solidFill>
                    <a:latin typeface="Arial" panose="020B0604020202020204" pitchFamily="34" charset="0"/>
                    <a:cs typeface="Arial" panose="020B0604020202020204" pitchFamily="34" charset="0"/>
                  </a:rPr>
                  <a:t>Competitive</a:t>
                </a:r>
                <a:endParaRPr lang="en-US" sz="1200" b="1">
                  <a:latin typeface="Arial" panose="020B0604020202020204" pitchFamily="34" charset="0"/>
                  <a:cs typeface="Arial" panose="020B0604020202020204" pitchFamily="34" charset="0"/>
                </a:endParaRPr>
              </a:p>
              <a:p>
                <a:pPr>
                  <a:lnSpc>
                    <a:spcPct val="90000"/>
                  </a:lnSpc>
                </a:pPr>
                <a:r>
                  <a:rPr lang="en-US" sz="1200" b="1">
                    <a:solidFill>
                      <a:schemeClr val="accent4"/>
                    </a:solidFill>
                    <a:latin typeface="Arial" panose="020B0604020202020204" pitchFamily="34" charset="0"/>
                    <a:cs typeface="Arial" panose="020B0604020202020204" pitchFamily="34" charset="0"/>
                  </a:rPr>
                  <a:t>Competitive Enabling</a:t>
                </a:r>
                <a:endParaRPr lang="en-US" sz="1200" b="1">
                  <a:latin typeface="Arial" panose="020B0604020202020204" pitchFamily="34" charset="0"/>
                  <a:cs typeface="Arial" panose="020B0604020202020204" pitchFamily="34" charset="0"/>
                </a:endParaRPr>
              </a:p>
              <a:p>
                <a:pPr>
                  <a:lnSpc>
                    <a:spcPct val="90000"/>
                  </a:lnSpc>
                </a:pPr>
                <a:r>
                  <a:rPr lang="en-US" sz="1200" b="1">
                    <a:solidFill>
                      <a:schemeClr val="accent5"/>
                    </a:solidFill>
                    <a:latin typeface="Arial" panose="020B0604020202020204" pitchFamily="34" charset="0"/>
                    <a:cs typeface="Arial" panose="020B0604020202020204" pitchFamily="34" charset="0"/>
                  </a:rPr>
                  <a:t>Necessary</a:t>
                </a:r>
                <a:r>
                  <a:rPr lang="en-US" sz="1200" b="1">
                    <a:latin typeface="Arial" panose="020B0604020202020204" pitchFamily="34" charset="0"/>
                    <a:cs typeface="Arial" panose="020B0604020202020204" pitchFamily="34" charset="0"/>
                  </a:rPr>
                  <a:t>	                  </a:t>
                </a:r>
              </a:p>
              <a:p>
                <a:pPr>
                  <a:lnSpc>
                    <a:spcPct val="90000"/>
                  </a:lnSpc>
                </a:pPr>
                <a:r>
                  <a:rPr lang="en-US" sz="1200" b="1">
                    <a:solidFill>
                      <a:srgbClr val="FF0000"/>
                    </a:solidFill>
                    <a:latin typeface="Arial" panose="020B0604020202020204" pitchFamily="34" charset="0"/>
                    <a:cs typeface="Arial" panose="020B0604020202020204" pitchFamily="34" charset="0"/>
                  </a:rPr>
                  <a:t>Compliance</a:t>
                </a:r>
              </a:p>
            </p:txBody>
          </p:sp>
          <p:sp>
            <p:nvSpPr>
              <p:cNvPr id="13" name="TextBox 12">
                <a:extLst>
                  <a:ext uri="{FF2B5EF4-FFF2-40B4-BE49-F238E27FC236}">
                    <a16:creationId xmlns:a16="http://schemas.microsoft.com/office/drawing/2014/main" id="{E4B85FCE-F1FB-6604-031E-A63F3607815C}"/>
                  </a:ext>
                </a:extLst>
              </p:cNvPr>
              <p:cNvSpPr txBox="1"/>
              <p:nvPr/>
            </p:nvSpPr>
            <p:spPr>
              <a:xfrm>
                <a:off x="7069773" y="5942472"/>
                <a:ext cx="1181101" cy="182571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90000"/>
                  </a:lnSpc>
                </a:pPr>
                <a:r>
                  <a:rPr lang="en-US" sz="1200" b="1">
                    <a:latin typeface="Arial" panose="020B0604020202020204" pitchFamily="34" charset="0"/>
                    <a:cs typeface="Arial" panose="020B0604020202020204" pitchFamily="34" charset="0"/>
                  </a:rPr>
                  <a:t>U – Unique</a:t>
                </a:r>
              </a:p>
              <a:p>
                <a:pPr>
                  <a:lnSpc>
                    <a:spcPct val="90000"/>
                  </a:lnSpc>
                </a:pPr>
                <a:r>
                  <a:rPr lang="en-US" sz="1200" b="1">
                    <a:latin typeface="Arial" panose="020B0604020202020204" pitchFamily="34" charset="0"/>
                    <a:cs typeface="Arial" panose="020B0604020202020204" pitchFamily="34" charset="0"/>
                  </a:rPr>
                  <a:t>ST – Standard </a:t>
                </a:r>
              </a:p>
              <a:p>
                <a:pPr>
                  <a:lnSpc>
                    <a:spcPct val="90000"/>
                  </a:lnSpc>
                </a:pPr>
                <a:r>
                  <a:rPr lang="en-US" sz="1200" b="1">
                    <a:latin typeface="Arial" panose="020B0604020202020204" pitchFamily="34" charset="0"/>
                    <a:cs typeface="Arial" panose="020B0604020202020204" pitchFamily="34" charset="0"/>
                  </a:rPr>
                  <a:t>SH – Shared </a:t>
                </a:r>
              </a:p>
            </p:txBody>
          </p:sp>
        </p:grpSp>
      </p:grpSp>
    </p:spTree>
    <p:extLst>
      <p:ext uri="{BB962C8B-B14F-4D97-AF65-F5344CB8AC3E}">
        <p14:creationId xmlns:p14="http://schemas.microsoft.com/office/powerpoint/2010/main" val="2962500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E68AF-DED7-5E90-0C71-C707D46A0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724A3-3E98-7BD9-7E7F-4F258D4BAA14}"/>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D651729B-6C30-A137-6914-9842DAE88087}"/>
              </a:ext>
            </a:extLst>
          </p:cNvPr>
          <p:cNvSpPr>
            <a:spLocks noGrp="1"/>
          </p:cNvSpPr>
          <p:nvPr>
            <p:ph type="body" sz="quarter" idx="11"/>
          </p:nvPr>
        </p:nvSpPr>
        <p:spPr/>
        <p:txBody>
          <a:bodyPr/>
          <a:lstStyle/>
          <a:p>
            <a:endParaRPr lang="en-US"/>
          </a:p>
        </p:txBody>
      </p:sp>
      <p:sp>
        <p:nvSpPr>
          <p:cNvPr id="5" name="AutoShape 74">
            <a:extLst>
              <a:ext uri="{FF2B5EF4-FFF2-40B4-BE49-F238E27FC236}">
                <a16:creationId xmlns:a16="http://schemas.microsoft.com/office/drawing/2014/main" id="{5E4053C7-50AE-BA74-526D-351D36399C28}"/>
              </a:ext>
            </a:extLst>
          </p:cNvPr>
          <p:cNvSpPr>
            <a:spLocks noChangeArrowheads="1"/>
          </p:cNvSpPr>
          <p:nvPr/>
        </p:nvSpPr>
        <p:spPr bwMode="auto">
          <a:xfrm>
            <a:off x="881229" y="1257300"/>
            <a:ext cx="6484804" cy="523771"/>
          </a:xfrm>
          <a:prstGeom prst="homePlate">
            <a:avLst>
              <a:gd name="adj" fmla="val 63069"/>
            </a:avLst>
          </a:prstGeom>
          <a:solidFill>
            <a:schemeClr val="tx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solidFill>
                  <a:srgbClr val="FFFFFF"/>
                </a:solidFill>
                <a:latin typeface="Arial" panose="020B0604020202020204" pitchFamily="34" charset="0"/>
                <a:cs typeface="Arial" panose="020B0604020202020204" pitchFamily="34" charset="0"/>
              </a:rPr>
              <a:t>Strategy</a:t>
            </a:r>
          </a:p>
        </p:txBody>
      </p:sp>
      <p:sp>
        <p:nvSpPr>
          <p:cNvPr id="6" name="AutoShape 74">
            <a:extLst>
              <a:ext uri="{FF2B5EF4-FFF2-40B4-BE49-F238E27FC236}">
                <a16:creationId xmlns:a16="http://schemas.microsoft.com/office/drawing/2014/main" id="{40A4FBAB-E8DE-88E5-3036-66AF9A50554B}"/>
              </a:ext>
            </a:extLst>
          </p:cNvPr>
          <p:cNvSpPr>
            <a:spLocks noChangeArrowheads="1"/>
          </p:cNvSpPr>
          <p:nvPr/>
        </p:nvSpPr>
        <p:spPr bwMode="auto">
          <a:xfrm>
            <a:off x="7366036" y="1257300"/>
            <a:ext cx="4358680" cy="523771"/>
          </a:xfrm>
          <a:prstGeom prst="homePlate">
            <a:avLst>
              <a:gd name="adj" fmla="val 63081"/>
            </a:avLst>
          </a:prstGeom>
          <a:solidFill>
            <a:schemeClr val="bg1"/>
          </a:solidFill>
          <a:ln>
            <a:solidFill>
              <a:schemeClr val="tx1"/>
            </a:solid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90387" tIns="44402" rIns="90387" bIns="44402" anchor="ctr"/>
          <a:lstStyle/>
          <a:p>
            <a:pPr marL="456782" indent="-456782" algn="ctr" defTabSz="977007" eaLnBrk="0" hangingPunct="0">
              <a:buClr>
                <a:srgbClr val="FA3F05"/>
              </a:buClr>
              <a:buSzPct val="100000"/>
            </a:pPr>
            <a:r>
              <a:rPr lang="en-US" sz="1399" b="1">
                <a:latin typeface="Arial" panose="020B0604020202020204" pitchFamily="34" charset="0"/>
                <a:cs typeface="Arial" panose="020B0604020202020204" pitchFamily="34" charset="0"/>
              </a:rPr>
              <a:t>Work</a:t>
            </a:r>
          </a:p>
        </p:txBody>
      </p:sp>
      <p:sp>
        <p:nvSpPr>
          <p:cNvPr id="7" name="Rectangle 81">
            <a:extLst>
              <a:ext uri="{FF2B5EF4-FFF2-40B4-BE49-F238E27FC236}">
                <a16:creationId xmlns:a16="http://schemas.microsoft.com/office/drawing/2014/main" id="{A6619367-598D-2F4D-AD9A-354BD87FAE4C}"/>
              </a:ext>
            </a:extLst>
          </p:cNvPr>
          <p:cNvSpPr>
            <a:spLocks noChangeArrowheads="1"/>
          </p:cNvSpPr>
          <p:nvPr/>
        </p:nvSpPr>
        <p:spPr bwMode="auto">
          <a:xfrm>
            <a:off x="5065492" y="1791816"/>
            <a:ext cx="2090812" cy="70716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DIFFERENTIATING</a:t>
            </a:r>
          </a:p>
          <a:p>
            <a:pPr algn="ctr" eaLnBrk="0" hangingPunct="0"/>
            <a:r>
              <a:rPr lang="en-US" sz="1332" b="1">
                <a:latin typeface="Arial" panose="020B0604020202020204" pitchFamily="34" charset="0"/>
                <a:cs typeface="Arial" panose="020B0604020202020204" pitchFamily="34" charset="0"/>
              </a:rPr>
              <a:t>or ENABLING</a:t>
            </a:r>
          </a:p>
          <a:p>
            <a:pPr algn="ctr" eaLnBrk="0" hangingPunct="0"/>
            <a:r>
              <a:rPr lang="en-US" sz="1332" b="1">
                <a:latin typeface="Arial" panose="020B0604020202020204" pitchFamily="34" charset="0"/>
                <a:cs typeface="Arial" panose="020B0604020202020204" pitchFamily="34" charset="0"/>
              </a:rPr>
              <a:t>CAPABILITIES</a:t>
            </a:r>
          </a:p>
        </p:txBody>
      </p:sp>
      <p:sp>
        <p:nvSpPr>
          <p:cNvPr id="8" name="Rectangle 28">
            <a:extLst>
              <a:ext uri="{FF2B5EF4-FFF2-40B4-BE49-F238E27FC236}">
                <a16:creationId xmlns:a16="http://schemas.microsoft.com/office/drawing/2014/main" id="{75783F71-723D-2487-C0E9-0F90C2E30A1A}"/>
              </a:ext>
            </a:extLst>
          </p:cNvPr>
          <p:cNvSpPr>
            <a:spLocks noChangeArrowheads="1"/>
          </p:cNvSpPr>
          <p:nvPr/>
        </p:nvSpPr>
        <p:spPr bwMode="auto">
          <a:xfrm>
            <a:off x="2941338" y="1963783"/>
            <a:ext cx="1779106" cy="297184"/>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ANCHOR</a:t>
            </a:r>
          </a:p>
        </p:txBody>
      </p:sp>
      <p:sp>
        <p:nvSpPr>
          <p:cNvPr id="9" name="Rectangle 28">
            <a:extLst>
              <a:ext uri="{FF2B5EF4-FFF2-40B4-BE49-F238E27FC236}">
                <a16:creationId xmlns:a16="http://schemas.microsoft.com/office/drawing/2014/main" id="{1678940A-E04C-563C-DE8F-48A44130377C}"/>
              </a:ext>
            </a:extLst>
          </p:cNvPr>
          <p:cNvSpPr>
            <a:spLocks noChangeArrowheads="1"/>
          </p:cNvSpPr>
          <p:nvPr/>
        </p:nvSpPr>
        <p:spPr bwMode="auto">
          <a:xfrm>
            <a:off x="881231" y="1965237"/>
            <a:ext cx="1992066" cy="50217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299" tIns="45650" rIns="91299" bIns="45650">
            <a:spAutoFit/>
          </a:bodyPr>
          <a:lstStyle/>
          <a:p>
            <a:pPr algn="ctr" eaLnBrk="0" hangingPunct="0"/>
            <a:r>
              <a:rPr lang="en-US" sz="1332" b="1">
                <a:latin typeface="Arial" panose="020B0604020202020204" pitchFamily="34" charset="0"/>
                <a:cs typeface="Arial" panose="020B0604020202020204" pitchFamily="34" charset="0"/>
              </a:rPr>
              <a:t>STAKEHOLDER REQUIREMENTS</a:t>
            </a:r>
          </a:p>
        </p:txBody>
      </p:sp>
      <p:sp>
        <p:nvSpPr>
          <p:cNvPr id="10" name="Rectangle 108">
            <a:extLst>
              <a:ext uri="{FF2B5EF4-FFF2-40B4-BE49-F238E27FC236}">
                <a16:creationId xmlns:a16="http://schemas.microsoft.com/office/drawing/2014/main" id="{B0AFBC4D-A42E-6F96-88F2-97509E78DA7D}"/>
              </a:ext>
            </a:extLst>
          </p:cNvPr>
          <p:cNvSpPr>
            <a:spLocks noChangeArrowheads="1"/>
          </p:cNvSpPr>
          <p:nvPr/>
        </p:nvSpPr>
        <p:spPr bwMode="auto">
          <a:xfrm>
            <a:off x="7213466" y="1899506"/>
            <a:ext cx="2100322"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CATEGORIZATION AND PLACEMENT OF WORK</a:t>
            </a:r>
          </a:p>
        </p:txBody>
      </p:sp>
      <p:sp>
        <p:nvSpPr>
          <p:cNvPr id="11" name="Rectangle 127">
            <a:extLst>
              <a:ext uri="{FF2B5EF4-FFF2-40B4-BE49-F238E27FC236}">
                <a16:creationId xmlns:a16="http://schemas.microsoft.com/office/drawing/2014/main" id="{DE40F88B-B1FE-4F6A-2E96-9980450DEA1F}"/>
              </a:ext>
            </a:extLst>
          </p:cNvPr>
          <p:cNvSpPr>
            <a:spLocks noChangeArrowheads="1"/>
          </p:cNvSpPr>
          <p:nvPr/>
        </p:nvSpPr>
        <p:spPr bwMode="auto">
          <a:xfrm>
            <a:off x="9433269" y="1899506"/>
            <a:ext cx="2049745" cy="707310"/>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332" b="1">
                <a:latin typeface="Arial" panose="020B0604020202020204" pitchFamily="34" charset="0"/>
                <a:cs typeface="Arial" panose="020B0604020202020204" pitchFamily="34" charset="0"/>
              </a:rPr>
              <a:t>OPERATING</a:t>
            </a:r>
          </a:p>
          <a:p>
            <a:pPr algn="ctr" eaLnBrk="0" hangingPunct="0"/>
            <a:r>
              <a:rPr lang="en-US" sz="1332" b="1">
                <a:latin typeface="Arial" panose="020B0604020202020204" pitchFamily="34" charset="0"/>
                <a:cs typeface="Arial" panose="020B0604020202020204" pitchFamily="34" charset="0"/>
              </a:rPr>
              <a:t>MODEL AND WORK GROUPING</a:t>
            </a:r>
          </a:p>
        </p:txBody>
      </p:sp>
      <p:sp>
        <p:nvSpPr>
          <p:cNvPr id="12" name="Right Arrow 11">
            <a:extLst>
              <a:ext uri="{FF2B5EF4-FFF2-40B4-BE49-F238E27FC236}">
                <a16:creationId xmlns:a16="http://schemas.microsoft.com/office/drawing/2014/main" id="{BFB15B9C-C99F-93A8-183E-919F4F647C71}"/>
              </a:ext>
            </a:extLst>
          </p:cNvPr>
          <p:cNvSpPr/>
          <p:nvPr/>
        </p:nvSpPr>
        <p:spPr>
          <a:xfrm>
            <a:off x="9188054"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pic>
        <p:nvPicPr>
          <p:cNvPr id="13" name="Graphic 7">
            <a:extLst>
              <a:ext uri="{FF2B5EF4-FFF2-40B4-BE49-F238E27FC236}">
                <a16:creationId xmlns:a16="http://schemas.microsoft.com/office/drawing/2014/main" id="{B02FB363-FB96-F71F-551C-C1646E49AB08}"/>
              </a:ext>
            </a:extLst>
          </p:cNvPr>
          <p:cNvPicPr>
            <a:picLocks noChangeAspect="1"/>
          </p:cNvPicPr>
          <p:nvPr/>
        </p:nvPicPr>
        <p:blipFill>
          <a:blip>
            <a:grayscl/>
            <a:extLst>
              <a:ext uri="{96DAC541-7B7A-43D3-8B79-37D633B846F1}">
                <asvg:svgBlip xmlns:asvg="http://schemas.microsoft.com/office/drawing/2016/SVG/main" r:embed="rId2"/>
              </a:ext>
            </a:extLst>
          </a:blip>
          <a:stretch>
            <a:fillRect/>
          </a:stretch>
        </p:blipFill>
        <p:spPr>
          <a:xfrm>
            <a:off x="1121965" y="2498990"/>
            <a:ext cx="1434224" cy="1304512"/>
          </a:xfrm>
          <a:prstGeom prst="rect">
            <a:avLst/>
          </a:prstGeom>
        </p:spPr>
      </p:pic>
      <p:pic>
        <p:nvPicPr>
          <p:cNvPr id="14" name="Graphic 8">
            <a:extLst>
              <a:ext uri="{FF2B5EF4-FFF2-40B4-BE49-F238E27FC236}">
                <a16:creationId xmlns:a16="http://schemas.microsoft.com/office/drawing/2014/main" id="{B4896CEB-C86F-3E5F-5842-B39123CFB21E}"/>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3160631" y="2361315"/>
            <a:ext cx="1272058" cy="1580238"/>
          </a:xfrm>
          <a:prstGeom prst="rect">
            <a:avLst/>
          </a:prstGeom>
        </p:spPr>
      </p:pic>
      <p:pic>
        <p:nvPicPr>
          <p:cNvPr id="15" name="Graphic 10">
            <a:extLst>
              <a:ext uri="{FF2B5EF4-FFF2-40B4-BE49-F238E27FC236}">
                <a16:creationId xmlns:a16="http://schemas.microsoft.com/office/drawing/2014/main" id="{C9C8B0AD-6E7C-82F7-5877-E7D00A67F1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5358" y="2578744"/>
            <a:ext cx="1290801" cy="1197778"/>
          </a:xfrm>
          <a:prstGeom prst="rect">
            <a:avLst/>
          </a:prstGeom>
        </p:spPr>
      </p:pic>
      <p:pic>
        <p:nvPicPr>
          <p:cNvPr id="16" name="Graphic 12">
            <a:extLst>
              <a:ext uri="{FF2B5EF4-FFF2-40B4-BE49-F238E27FC236}">
                <a16:creationId xmlns:a16="http://schemas.microsoft.com/office/drawing/2014/main" id="{1C90509A-D83B-1319-B663-4B743C2D1D3A}"/>
              </a:ext>
            </a:extLst>
          </p:cNvPr>
          <p:cNvPicPr>
            <a:picLocks noChangeAspect="1"/>
          </p:cNvPicPr>
          <p:nvPr/>
        </p:nvPicPr>
        <p:blipFill>
          <a:blip>
            <a:grayscl/>
            <a:extLst>
              <a:ext uri="{96DAC541-7B7A-43D3-8B79-37D633B846F1}">
                <asvg:svgBlip xmlns:asvg="http://schemas.microsoft.com/office/drawing/2016/SVG/main" r:embed="rId5"/>
              </a:ext>
            </a:extLst>
          </a:blip>
          <a:stretch>
            <a:fillRect/>
          </a:stretch>
        </p:blipFill>
        <p:spPr>
          <a:xfrm>
            <a:off x="9781647" y="2606493"/>
            <a:ext cx="1290801" cy="1197778"/>
          </a:xfrm>
          <a:prstGeom prst="rect">
            <a:avLst/>
          </a:prstGeom>
        </p:spPr>
      </p:pic>
      <p:pic>
        <p:nvPicPr>
          <p:cNvPr id="17" name="Graphic 13">
            <a:extLst>
              <a:ext uri="{FF2B5EF4-FFF2-40B4-BE49-F238E27FC236}">
                <a16:creationId xmlns:a16="http://schemas.microsoft.com/office/drawing/2014/main" id="{5AA67484-3827-803C-6715-FF33BDFAE3CA}"/>
              </a:ext>
            </a:extLst>
          </p:cNvPr>
          <p:cNvPicPr>
            <a:picLocks noChangeAspect="1"/>
          </p:cNvPicPr>
          <p:nvPr/>
        </p:nvPicPr>
        <p:blipFill>
          <a:blip>
            <a:grayscl/>
            <a:extLst>
              <a:ext uri="{96DAC541-7B7A-43D3-8B79-37D633B846F1}">
                <asvg:svgBlip xmlns:asvg="http://schemas.microsoft.com/office/drawing/2016/SVG/main" r:embed="rId6"/>
              </a:ext>
            </a:extLst>
          </a:blip>
          <a:stretch>
            <a:fillRect/>
          </a:stretch>
        </p:blipFill>
        <p:spPr>
          <a:xfrm>
            <a:off x="5228862" y="2385224"/>
            <a:ext cx="1636230" cy="1521012"/>
          </a:xfrm>
          <a:prstGeom prst="rect">
            <a:avLst/>
          </a:prstGeom>
        </p:spPr>
      </p:pic>
      <p:sp>
        <p:nvSpPr>
          <p:cNvPr id="18" name="Right Arrow 17">
            <a:extLst>
              <a:ext uri="{FF2B5EF4-FFF2-40B4-BE49-F238E27FC236}">
                <a16:creationId xmlns:a16="http://schemas.microsoft.com/office/drawing/2014/main" id="{6D6F8A7A-2F69-F92D-EC81-DB9E41466EF0}"/>
              </a:ext>
            </a:extLst>
          </p:cNvPr>
          <p:cNvSpPr/>
          <p:nvPr/>
        </p:nvSpPr>
        <p:spPr>
          <a:xfrm>
            <a:off x="2707562" y="2995884"/>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19" name="Right Arrow 18">
            <a:extLst>
              <a:ext uri="{FF2B5EF4-FFF2-40B4-BE49-F238E27FC236}">
                <a16:creationId xmlns:a16="http://schemas.microsoft.com/office/drawing/2014/main" id="{D27DEC63-E449-9243-1A98-405EC78376F7}"/>
              </a:ext>
            </a:extLst>
          </p:cNvPr>
          <p:cNvSpPr/>
          <p:nvPr/>
        </p:nvSpPr>
        <p:spPr>
          <a:xfrm>
            <a:off x="4648269"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0" name="Right Arrow 19">
            <a:extLst>
              <a:ext uri="{FF2B5EF4-FFF2-40B4-BE49-F238E27FC236}">
                <a16:creationId xmlns:a16="http://schemas.microsoft.com/office/drawing/2014/main" id="{20B8694A-4856-451F-4018-96DF46AFA7CA}"/>
              </a:ext>
            </a:extLst>
          </p:cNvPr>
          <p:cNvSpPr/>
          <p:nvPr/>
        </p:nvSpPr>
        <p:spPr>
          <a:xfrm>
            <a:off x="7127222" y="3031036"/>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1" name="Right Arrow 20">
            <a:extLst>
              <a:ext uri="{FF2B5EF4-FFF2-40B4-BE49-F238E27FC236}">
                <a16:creationId xmlns:a16="http://schemas.microsoft.com/office/drawing/2014/main" id="{55BC5388-C34E-47F8-7F43-59EF6EFCE9C8}"/>
              </a:ext>
            </a:extLst>
          </p:cNvPr>
          <p:cNvSpPr/>
          <p:nvPr/>
        </p:nvSpPr>
        <p:spPr>
          <a:xfrm>
            <a:off x="11332167" y="3024332"/>
            <a:ext cx="301694" cy="306596"/>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22" name="Right Arrow 21">
            <a:extLst>
              <a:ext uri="{FF2B5EF4-FFF2-40B4-BE49-F238E27FC236}">
                <a16:creationId xmlns:a16="http://schemas.microsoft.com/office/drawing/2014/main" id="{F220AD7D-4D50-ABE0-F3A7-094C746F38F9}"/>
              </a:ext>
            </a:extLst>
          </p:cNvPr>
          <p:cNvSpPr/>
          <p:nvPr/>
        </p:nvSpPr>
        <p:spPr>
          <a:xfrm>
            <a:off x="876298" y="3912697"/>
            <a:ext cx="10853023" cy="633398"/>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graphicFrame>
        <p:nvGraphicFramePr>
          <p:cNvPr id="23" name="Table 22">
            <a:extLst>
              <a:ext uri="{FF2B5EF4-FFF2-40B4-BE49-F238E27FC236}">
                <a16:creationId xmlns:a16="http://schemas.microsoft.com/office/drawing/2014/main" id="{53846FDD-1CBF-342E-DA05-A2E6578DF850}"/>
              </a:ext>
            </a:extLst>
          </p:cNvPr>
          <p:cNvGraphicFramePr>
            <a:graphicFrameLocks noGrp="1"/>
          </p:cNvGraphicFramePr>
          <p:nvPr/>
        </p:nvGraphicFramePr>
        <p:xfrm>
          <a:off x="876300" y="4546095"/>
          <a:ext cx="10847198" cy="1889424"/>
        </p:xfrm>
        <a:graphic>
          <a:graphicData uri="http://schemas.openxmlformats.org/drawingml/2006/table">
            <a:tbl>
              <a:tblPr firstRow="1" bandRow="1">
                <a:tableStyleId>{5C22544A-7EE6-4342-B048-85BDC9FD1C3A}</a:tableStyleId>
              </a:tblPr>
              <a:tblGrid>
                <a:gridCol w="359025">
                  <a:extLst>
                    <a:ext uri="{9D8B030D-6E8A-4147-A177-3AD203B41FA5}">
                      <a16:colId xmlns:a16="http://schemas.microsoft.com/office/drawing/2014/main" val="20000"/>
                    </a:ext>
                  </a:extLst>
                </a:gridCol>
                <a:gridCol w="1851408">
                  <a:extLst>
                    <a:ext uri="{9D8B030D-6E8A-4147-A177-3AD203B41FA5}">
                      <a16:colId xmlns:a16="http://schemas.microsoft.com/office/drawing/2014/main" val="20001"/>
                    </a:ext>
                  </a:extLst>
                </a:gridCol>
                <a:gridCol w="1849857">
                  <a:extLst>
                    <a:ext uri="{9D8B030D-6E8A-4147-A177-3AD203B41FA5}">
                      <a16:colId xmlns:a16="http://schemas.microsoft.com/office/drawing/2014/main" val="20002"/>
                    </a:ext>
                  </a:extLst>
                </a:gridCol>
                <a:gridCol w="2312316">
                  <a:extLst>
                    <a:ext uri="{9D8B030D-6E8A-4147-A177-3AD203B41FA5}">
                      <a16:colId xmlns:a16="http://schemas.microsoft.com/office/drawing/2014/main" val="20003"/>
                    </a:ext>
                  </a:extLst>
                </a:gridCol>
                <a:gridCol w="2266074">
                  <a:extLst>
                    <a:ext uri="{9D8B030D-6E8A-4147-A177-3AD203B41FA5}">
                      <a16:colId xmlns:a16="http://schemas.microsoft.com/office/drawing/2014/main" val="20004"/>
                    </a:ext>
                  </a:extLst>
                </a:gridCol>
                <a:gridCol w="2208518">
                  <a:extLst>
                    <a:ext uri="{9D8B030D-6E8A-4147-A177-3AD203B41FA5}">
                      <a16:colId xmlns:a16="http://schemas.microsoft.com/office/drawing/2014/main" val="20005"/>
                    </a:ext>
                  </a:extLst>
                </a:gridCol>
              </a:tblGrid>
              <a:tr h="944712">
                <a:tc>
                  <a:txBody>
                    <a:bodyPr/>
                    <a:lstStyle/>
                    <a:p>
                      <a:pPr algn="ctr"/>
                      <a:r>
                        <a:rPr lang="en-US" sz="1200">
                          <a:solidFill>
                            <a:schemeClr val="tx1"/>
                          </a:solidFill>
                          <a:latin typeface="Arial" panose="020B0604020202020204" pitchFamily="34" charset="0"/>
                          <a:cs typeface="Arial" panose="020B0604020202020204" pitchFamily="34" charset="0"/>
                        </a:rPr>
                        <a:t>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Ensure an understanding of the environment and key stakeholders impacted by recommendations.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noProof="0">
                          <a:solidFill>
                            <a:schemeClr val="tx1"/>
                          </a:solidFill>
                          <a:latin typeface="Arial"/>
                          <a:ea typeface="+mn-ea"/>
                          <a:cs typeface="Arial"/>
                        </a:rPr>
                        <a:t>Clarify what is most important to the customer and how the organization will meet those needs to deliver value.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Integrate the organization’s strategy into its daily work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Make distinctions between the different types of work to deliver the organization’s ANCHOR.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how business processes interact and capture the sequence and relative impact of work activities on the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44712">
                <a:tc>
                  <a:txBody>
                    <a:bodyPr/>
                    <a:lstStyle/>
                    <a:p>
                      <a:pPr algn="ctr"/>
                      <a:r>
                        <a:rPr lang="en-US" sz="1200" b="1">
                          <a:solidFill>
                            <a:schemeClr val="tx1"/>
                          </a:solidFill>
                          <a:latin typeface="Arial" panose="020B0604020202020204" pitchFamily="34" charset="0"/>
                          <a:cs typeface="Arial" panose="020B0604020202020204" pitchFamily="34" charset="0"/>
                        </a:rPr>
                        <a:t>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Comprehensive list of key stakeholders and a prioritized list of organization requirements.</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a:solidFill>
                            <a:schemeClr val="tx1"/>
                          </a:solidFill>
                          <a:latin typeface="Arial"/>
                          <a:cs typeface="Arial"/>
                        </a:rPr>
                        <a:t>Value Offering consisting of: Audience, Need, CHannel, Omits, and Revenue.</a:t>
                      </a:r>
                      <a:endParaRPr lang="en-US" sz="1500"/>
                    </a:p>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kern="1200">
                          <a:solidFill>
                            <a:schemeClr val="tx1"/>
                          </a:solidFill>
                          <a:latin typeface="Arial"/>
                          <a:ea typeface="+mn-ea"/>
                          <a:cs typeface="Arial"/>
                        </a:rPr>
                        <a:t>Identification of work activities that must be done in unique and differentiated ways. </a:t>
                      </a:r>
                      <a:endParaRPr lang="en-US" sz="110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Work activities organized according to strategic impact to the organization. </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Visual representation of the organization’s strategy and configuration that supports the marketplace strategy.</a:t>
                      </a:r>
                      <a:endParaRPr lang="en-US" sz="1100" b="0" kern="1200">
                        <a:solidFill>
                          <a:schemeClr val="tx1"/>
                        </a:solidFill>
                        <a:latin typeface="Arial" panose="020B0604020202020204" pitchFamily="34" charset="0"/>
                        <a:ea typeface="+mn-ea"/>
                        <a:cs typeface="Arial" panose="020B0604020202020204" pitchFamily="34" charset="0"/>
                      </a:endParaRPr>
                    </a:p>
                  </a:txBody>
                  <a:tcPr marL="91355" marR="91355"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3" name="Graphic 7">
            <a:extLst>
              <a:ext uri="{FF2B5EF4-FFF2-40B4-BE49-F238E27FC236}">
                <a16:creationId xmlns:a16="http://schemas.microsoft.com/office/drawing/2014/main" id="{9DE9131E-B246-25C4-5D05-7E17ECB5EB2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9380" y="3412728"/>
            <a:ext cx="507219" cy="502920"/>
          </a:xfrm>
          <a:prstGeom prst="rect">
            <a:avLst/>
          </a:prstGeom>
        </p:spPr>
      </p:pic>
      <p:pic>
        <p:nvPicPr>
          <p:cNvPr id="24" name="Graphic 7">
            <a:extLst>
              <a:ext uri="{FF2B5EF4-FFF2-40B4-BE49-F238E27FC236}">
                <a16:creationId xmlns:a16="http://schemas.microsoft.com/office/drawing/2014/main" id="{82C0227C-46AA-638D-48D2-849E4904728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2845" y="3412728"/>
            <a:ext cx="507219" cy="502920"/>
          </a:xfrm>
          <a:prstGeom prst="rect">
            <a:avLst/>
          </a:prstGeom>
        </p:spPr>
      </p:pic>
      <p:pic>
        <p:nvPicPr>
          <p:cNvPr id="25" name="Graphic 7">
            <a:extLst>
              <a:ext uri="{FF2B5EF4-FFF2-40B4-BE49-F238E27FC236}">
                <a16:creationId xmlns:a16="http://schemas.microsoft.com/office/drawing/2014/main" id="{2F3D7321-F8F1-3BC6-AF87-BB692B8E36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85875" y="3412728"/>
            <a:ext cx="507219" cy="502920"/>
          </a:xfrm>
          <a:prstGeom prst="rect">
            <a:avLst/>
          </a:prstGeom>
        </p:spPr>
      </p:pic>
      <p:pic>
        <p:nvPicPr>
          <p:cNvPr id="26" name="Graphic 7">
            <a:extLst>
              <a:ext uri="{FF2B5EF4-FFF2-40B4-BE49-F238E27FC236}">
                <a16:creationId xmlns:a16="http://schemas.microsoft.com/office/drawing/2014/main" id="{E862A688-34F8-9B19-86D1-1DC9DFB07F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96970" y="3412728"/>
            <a:ext cx="507219" cy="502920"/>
          </a:xfrm>
          <a:prstGeom prst="rect">
            <a:avLst/>
          </a:prstGeom>
        </p:spPr>
      </p:pic>
      <p:pic>
        <p:nvPicPr>
          <p:cNvPr id="27" name="Graphic 7">
            <a:extLst>
              <a:ext uri="{FF2B5EF4-FFF2-40B4-BE49-F238E27FC236}">
                <a16:creationId xmlns:a16="http://schemas.microsoft.com/office/drawing/2014/main" id="{175D781C-1604-D4C4-09DA-B98AA3F5A22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13145" y="3412728"/>
            <a:ext cx="507219" cy="502920"/>
          </a:xfrm>
          <a:prstGeom prst="rect">
            <a:avLst/>
          </a:prstGeom>
        </p:spPr>
      </p:pic>
      <p:pic>
        <p:nvPicPr>
          <p:cNvPr id="28" name="Graphic 7">
            <a:extLst>
              <a:ext uri="{FF2B5EF4-FFF2-40B4-BE49-F238E27FC236}">
                <a16:creationId xmlns:a16="http://schemas.microsoft.com/office/drawing/2014/main" id="{FD2C58F1-B577-37F8-723F-2F9710E8122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86035" y="3961375"/>
            <a:ext cx="507219" cy="502920"/>
          </a:xfrm>
          <a:prstGeom prst="rect">
            <a:avLst/>
          </a:prstGeom>
        </p:spPr>
      </p:pic>
    </p:spTree>
    <p:extLst>
      <p:ext uri="{BB962C8B-B14F-4D97-AF65-F5344CB8AC3E}">
        <p14:creationId xmlns:p14="http://schemas.microsoft.com/office/powerpoint/2010/main" val="40347280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838B2-EC66-9F00-9F11-6589BBA3B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DFC076-1DFD-69FC-E24D-F143886D35BB}"/>
              </a:ext>
            </a:extLst>
          </p:cNvPr>
          <p:cNvSpPr>
            <a:spLocks noGrp="1"/>
          </p:cNvSpPr>
          <p:nvPr>
            <p:ph type="title"/>
          </p:nvPr>
        </p:nvSpPr>
        <p:spPr/>
        <p:txBody>
          <a:bodyPr/>
          <a:lstStyle/>
          <a:p>
            <a:r>
              <a:rPr lang="en-US" sz="3600"/>
              <a:t>Structure</a:t>
            </a:r>
          </a:p>
        </p:txBody>
      </p:sp>
      <p:sp>
        <p:nvSpPr>
          <p:cNvPr id="3" name="Text Placeholder 2">
            <a:extLst>
              <a:ext uri="{FF2B5EF4-FFF2-40B4-BE49-F238E27FC236}">
                <a16:creationId xmlns:a16="http://schemas.microsoft.com/office/drawing/2014/main" id="{1A72324A-AEE5-DD86-3656-8B65B8D313A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7285187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50D12-9319-F185-379E-4A9BB8379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623C0-AD63-5BE7-65C5-B4F100487714}"/>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579B9E1B-9EE0-25C6-2935-FBCBE2581354}"/>
              </a:ext>
            </a:extLst>
          </p:cNvPr>
          <p:cNvSpPr>
            <a:spLocks noGrp="1"/>
          </p:cNvSpPr>
          <p:nvPr>
            <p:ph type="body" sz="quarter" idx="11"/>
          </p:nvPr>
        </p:nvSpPr>
        <p:spPr/>
        <p:txBody>
          <a:bodyPr/>
          <a:lstStyle/>
          <a:p>
            <a:endParaRPr lang="en-US"/>
          </a:p>
        </p:txBody>
      </p:sp>
      <p:pic>
        <p:nvPicPr>
          <p:cNvPr id="5" name="Picture 4" descr="A cube with text on it&#10;&#10;Description automatically generated">
            <a:extLst>
              <a:ext uri="{FF2B5EF4-FFF2-40B4-BE49-F238E27FC236}">
                <a16:creationId xmlns:a16="http://schemas.microsoft.com/office/drawing/2014/main" id="{2ADA5A5F-17E1-A9C0-167A-4162503B615E}"/>
              </a:ext>
            </a:extLst>
          </p:cNvPr>
          <p:cNvPicPr>
            <a:picLocks noChangeAspect="1"/>
          </p:cNvPicPr>
          <p:nvPr/>
        </p:nvPicPr>
        <p:blipFill>
          <a:blip r:embed="rId2"/>
          <a:stretch>
            <a:fillRect/>
          </a:stretch>
        </p:blipFill>
        <p:spPr>
          <a:xfrm>
            <a:off x="6638178" y="1794685"/>
            <a:ext cx="4397917" cy="3769643"/>
          </a:xfrm>
          <a:prstGeom prst="rect">
            <a:avLst/>
          </a:prstGeom>
        </p:spPr>
      </p:pic>
      <p:grpSp>
        <p:nvGrpSpPr>
          <p:cNvPr id="24" name="Group 23">
            <a:extLst>
              <a:ext uri="{FF2B5EF4-FFF2-40B4-BE49-F238E27FC236}">
                <a16:creationId xmlns:a16="http://schemas.microsoft.com/office/drawing/2014/main" id="{AF4FC4D3-D054-8247-D37A-61C253D53548}"/>
              </a:ext>
            </a:extLst>
          </p:cNvPr>
          <p:cNvGrpSpPr/>
          <p:nvPr/>
        </p:nvGrpSpPr>
        <p:grpSpPr>
          <a:xfrm>
            <a:off x="876300" y="1910942"/>
            <a:ext cx="6266372" cy="2759222"/>
            <a:chOff x="737138" y="1794685"/>
            <a:chExt cx="6266372" cy="2759222"/>
          </a:xfrm>
        </p:grpSpPr>
        <p:pic>
          <p:nvPicPr>
            <p:cNvPr id="18" name="Graphic 12">
              <a:extLst>
                <a:ext uri="{FF2B5EF4-FFF2-40B4-BE49-F238E27FC236}">
                  <a16:creationId xmlns:a16="http://schemas.microsoft.com/office/drawing/2014/main" id="{65E3E7B1-3C29-4839-1B7C-44A670E1F71B}"/>
                </a:ext>
              </a:extLst>
            </p:cNvPr>
            <p:cNvPicPr>
              <a:picLocks noChangeAspect="1"/>
            </p:cNvPicPr>
            <p:nvPr/>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18081"/>
            <a:stretch/>
          </p:blipFill>
          <p:spPr>
            <a:xfrm>
              <a:off x="926330" y="1794685"/>
              <a:ext cx="1738923" cy="1435783"/>
            </a:xfrm>
            <a:prstGeom prst="rect">
              <a:avLst/>
            </a:prstGeom>
          </p:spPr>
        </p:pic>
        <p:pic>
          <p:nvPicPr>
            <p:cNvPr id="19" name="Graphic 14">
              <a:extLst>
                <a:ext uri="{FF2B5EF4-FFF2-40B4-BE49-F238E27FC236}">
                  <a16:creationId xmlns:a16="http://schemas.microsoft.com/office/drawing/2014/main" id="{A687D315-D29C-0B82-F163-55743EEB09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41094" y="1868717"/>
              <a:ext cx="1536888" cy="1536888"/>
            </a:xfrm>
            <a:prstGeom prst="rect">
              <a:avLst/>
            </a:prstGeom>
          </p:spPr>
        </p:pic>
        <p:pic>
          <p:nvPicPr>
            <p:cNvPr id="20" name="Graphic 12">
              <a:extLst>
                <a:ext uri="{FF2B5EF4-FFF2-40B4-BE49-F238E27FC236}">
                  <a16:creationId xmlns:a16="http://schemas.microsoft.com/office/drawing/2014/main" id="{FA77AB02-3B66-77F2-3AB6-0A1C1D3C6D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53823" y="1884494"/>
              <a:ext cx="1108820" cy="1370331"/>
            </a:xfrm>
            <a:prstGeom prst="rect">
              <a:avLst/>
            </a:prstGeom>
          </p:spPr>
        </p:pic>
        <p:sp>
          <p:nvSpPr>
            <p:cNvPr id="21" name="TextBox 20">
              <a:extLst>
                <a:ext uri="{FF2B5EF4-FFF2-40B4-BE49-F238E27FC236}">
                  <a16:creationId xmlns:a16="http://schemas.microsoft.com/office/drawing/2014/main" id="{8DA33D19-8444-575E-BDDC-415869144F57}"/>
                </a:ext>
              </a:extLst>
            </p:cNvPr>
            <p:cNvSpPr txBox="1"/>
            <p:nvPr/>
          </p:nvSpPr>
          <p:spPr>
            <a:xfrm>
              <a:off x="737138" y="3189050"/>
              <a:ext cx="2178949" cy="1323439"/>
            </a:xfrm>
            <a:prstGeom prst="rect">
              <a:avLst/>
            </a:prstGeom>
            <a:noFill/>
          </p:spPr>
          <p:txBody>
            <a:bodyPr wrap="square" rtlCol="0" anchor="t">
              <a:spAutoFit/>
            </a:bodyPr>
            <a:lstStyle/>
            <a:p>
              <a:pPr algn="ctr">
                <a:buClr>
                  <a:schemeClr val="tx2"/>
                </a:buClr>
                <a:defRPr/>
              </a:pPr>
              <a:r>
                <a:rPr lang="en-US" sz="1600">
                  <a:latin typeface="Arial"/>
                  <a:ea typeface="ＭＳ Ｐゴシック"/>
                  <a:cs typeface="ＭＳ Ｐゴシック" charset="0"/>
                </a:rPr>
                <a:t>Develop </a:t>
              </a:r>
              <a:r>
                <a:rPr lang="en-US" sz="1600" b="1">
                  <a:solidFill>
                    <a:schemeClr val="accent4"/>
                  </a:solidFill>
                  <a:latin typeface="Arial"/>
                  <a:ea typeface="ＭＳ Ｐゴシック"/>
                  <a:cs typeface="ＭＳ Ｐゴシック" charset="0"/>
                </a:rPr>
                <a:t>organization rationale</a:t>
              </a:r>
              <a:r>
                <a:rPr lang="en-US" sz="1600">
                  <a:solidFill>
                    <a:schemeClr val="accent4"/>
                  </a:solidFill>
                  <a:latin typeface="Arial"/>
                  <a:ea typeface="ＭＳ Ｐゴシック"/>
                  <a:cs typeface="ＭＳ Ｐゴシック" charset="0"/>
                </a:rPr>
                <a:t> </a:t>
              </a:r>
              <a:r>
                <a:rPr lang="en-US" sz="1600">
                  <a:latin typeface="Arial"/>
                  <a:ea typeface="ＭＳ Ｐゴシック"/>
                  <a:cs typeface="ＭＳ Ｐゴシック" charset="0"/>
                </a:rPr>
                <a:t>to align how work is grouped or organized.</a:t>
              </a:r>
              <a:endParaRPr lang="en-US" sz="1600" b="1">
                <a:solidFill>
                  <a:schemeClr val="tx2"/>
                </a:solidFill>
                <a:latin typeface="Arial" charset="0"/>
                <a:ea typeface="ＭＳ Ｐゴシック" charset="0"/>
                <a:cs typeface="ＭＳ Ｐゴシック" charset="0"/>
              </a:endParaRPr>
            </a:p>
          </p:txBody>
        </p:sp>
        <p:sp>
          <p:nvSpPr>
            <p:cNvPr id="22" name="Rectangle 21">
              <a:extLst>
                <a:ext uri="{FF2B5EF4-FFF2-40B4-BE49-F238E27FC236}">
                  <a16:creationId xmlns:a16="http://schemas.microsoft.com/office/drawing/2014/main" id="{ED3DFC5B-4823-C780-2E7B-85347AC0C634}"/>
                </a:ext>
              </a:extLst>
            </p:cNvPr>
            <p:cNvSpPr/>
            <p:nvPr/>
          </p:nvSpPr>
          <p:spPr>
            <a:xfrm>
              <a:off x="3020063" y="3230468"/>
              <a:ext cx="2178950" cy="1323439"/>
            </a:xfrm>
            <a:prstGeom prst="rect">
              <a:avLst/>
            </a:prstGeom>
          </p:spPr>
          <p:txBody>
            <a:bodyPr wrap="square" anchor="t">
              <a:spAutoFit/>
            </a:bodyPr>
            <a:lstStyle/>
            <a:p>
              <a:pPr algn="ctr">
                <a:buClr>
                  <a:schemeClr val="tx2"/>
                </a:buClr>
                <a:defRPr/>
              </a:pPr>
              <a:r>
                <a:rPr lang="en-US" sz="1600">
                  <a:latin typeface="Arial"/>
                  <a:ea typeface="ＭＳ Ｐゴシック"/>
                  <a:cs typeface="ＭＳ Ｐゴシック" charset="0"/>
                </a:rPr>
                <a:t>Define </a:t>
              </a:r>
              <a:r>
                <a:rPr lang="en-US" sz="1600" b="1">
                  <a:solidFill>
                    <a:schemeClr val="accent4"/>
                  </a:solidFill>
                  <a:latin typeface="Arial"/>
                  <a:ea typeface="ＭＳ Ｐゴシック"/>
                  <a:cs typeface="ＭＳ Ｐゴシック" charset="0"/>
                </a:rPr>
                <a:t>organization chart</a:t>
              </a:r>
              <a:r>
                <a:rPr lang="en-US" sz="1600">
                  <a:solidFill>
                    <a:schemeClr val="accent4"/>
                  </a:solidFill>
                  <a:latin typeface="Arial"/>
                  <a:ea typeface="ＭＳ Ｐゴシック"/>
                  <a:cs typeface="ＭＳ Ｐゴシック" charset="0"/>
                </a:rPr>
                <a:t> </a:t>
              </a:r>
              <a:r>
                <a:rPr lang="en-US" sz="1600">
                  <a:latin typeface="Arial"/>
                  <a:ea typeface="ＭＳ Ｐゴシック"/>
                  <a:cs typeface="ＭＳ Ｐゴシック" charset="0"/>
                </a:rPr>
                <a:t>and clarify how the organization will </a:t>
              </a:r>
              <a:r>
                <a:rPr lang="en-US" sz="1600" b="1">
                  <a:solidFill>
                    <a:schemeClr val="accent4"/>
                  </a:solidFill>
                  <a:latin typeface="Arial"/>
                  <a:ea typeface="ＭＳ Ｐゴシック"/>
                  <a:cs typeface="ＭＳ Ｐゴシック" charset="0"/>
                </a:rPr>
                <a:t>work across boundaries.</a:t>
              </a:r>
              <a:endParaRPr lang="en-US" sz="1600">
                <a:solidFill>
                  <a:schemeClr val="accent4"/>
                </a:solidFill>
              </a:endParaRPr>
            </a:p>
          </p:txBody>
        </p:sp>
        <p:sp>
          <p:nvSpPr>
            <p:cNvPr id="23" name="Rectangle 22">
              <a:extLst>
                <a:ext uri="{FF2B5EF4-FFF2-40B4-BE49-F238E27FC236}">
                  <a16:creationId xmlns:a16="http://schemas.microsoft.com/office/drawing/2014/main" id="{814AE2FF-B3AC-F93D-522D-4F23B4D4C2AB}"/>
                </a:ext>
              </a:extLst>
            </p:cNvPr>
            <p:cNvSpPr/>
            <p:nvPr/>
          </p:nvSpPr>
          <p:spPr>
            <a:xfrm>
              <a:off x="5212956" y="3230468"/>
              <a:ext cx="1790554" cy="584775"/>
            </a:xfrm>
            <a:prstGeom prst="rect">
              <a:avLst/>
            </a:prstGeom>
          </p:spPr>
          <p:txBody>
            <a:bodyPr wrap="square" anchor="t">
              <a:spAutoFit/>
            </a:bodyPr>
            <a:lstStyle/>
            <a:p>
              <a:pPr algn="ctr">
                <a:buClr>
                  <a:schemeClr val="tx2"/>
                </a:buClr>
                <a:defRPr/>
              </a:pPr>
              <a:r>
                <a:rPr lang="en-US" sz="1600" b="1">
                  <a:solidFill>
                    <a:schemeClr val="accent4"/>
                  </a:solidFill>
                  <a:latin typeface="Arial"/>
                  <a:ea typeface="ＭＳ Ｐゴシック"/>
                  <a:cs typeface="ＭＳ Ｐゴシック" charset="0"/>
                </a:rPr>
                <a:t>Governance</a:t>
              </a:r>
              <a:r>
                <a:rPr lang="en-US" sz="1600" b="1">
                  <a:solidFill>
                    <a:schemeClr val="tx2"/>
                  </a:solidFill>
                  <a:latin typeface="Arial"/>
                  <a:ea typeface="ＭＳ Ｐゴシック"/>
                  <a:cs typeface="ＭＳ Ｐゴシック" charset="0"/>
                </a:rPr>
                <a:t> </a:t>
              </a:r>
              <a:r>
                <a:rPr lang="en-US" sz="1600">
                  <a:latin typeface="Arial"/>
                  <a:ea typeface="ＭＳ Ｐゴシック"/>
                  <a:cs typeface="ＭＳ Ｐゴシック" charset="0"/>
                </a:rPr>
                <a:t>clarity.</a:t>
              </a:r>
              <a:endParaRPr lang="en-US" sz="1600">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36183921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8646-619C-7578-5F8D-E34B2E754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90594-19D4-8C71-E48C-CFF62CB51E52}"/>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25F0FECF-C93E-A40C-2AFA-06E6C17B56E2}"/>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3EF1F284-01C9-2BF5-5F17-5461D60D9963}"/>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2F8A64F2-DF33-0443-37AE-6B0656F217D4}"/>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4C22012A-0D22-0F9F-6468-6DE7D067AA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DC3DA201-8009-45A7-7A2C-71057BF97E0F}"/>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78A2812D-04F3-7C81-4E4F-B206518E008C}"/>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8A4E1C96-3558-5B83-1E18-133D98D9555E}"/>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0AC48B12-49AE-5413-CB53-3BB86DC2ED4F}"/>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C6518283-01A8-F551-67AA-3DF34DCC3982}"/>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519E43D5-A039-5DEF-86EA-63A2A36493C7}"/>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D1D3D662-7698-C96C-630E-7DA1DC818B18}"/>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194875DE-4B58-DBCF-9167-D88DB1B39755}"/>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0A5E388A-3EE2-7F59-2DC2-AA0C5A0934F0}"/>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AC375F66-1C5A-ADE4-D0CD-A57E69A1B9D9}"/>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575EEF32-C55F-765D-E424-CAAFA8E04130}"/>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9F6E07AE-DF7A-32A6-787A-CFADDF6BE22D}"/>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B82CB2D1-FED0-D08F-F1ED-67DEA5513D90}"/>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C39DD18F-EEE5-5440-2BBA-8B1872066BE2}"/>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E6E50DA7-011F-4AF2-C8E4-DFD492C251E7}"/>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13B03EC5-2F29-3C72-4528-A662C0A541D2}"/>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4AE269AD-140D-45DD-B507-D0EBD8DC1964}"/>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B8068967-80B7-9A77-8287-3EAA8A950250}"/>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8C162FDA-6E42-4102-02C5-D9EDBE87B3C0}"/>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F626E28E-5F4C-83D4-06C8-1DACFF33217F}"/>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E59E53A8-2AD3-E93E-81AC-5A7D065C3AC5}"/>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C7DE42D7-2718-529B-12BE-E0B0C9CD5009}"/>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F60DEB64-0BAD-AB16-7FD8-589BC0FADF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spTree>
    <p:extLst>
      <p:ext uri="{BB962C8B-B14F-4D97-AF65-F5344CB8AC3E}">
        <p14:creationId xmlns:p14="http://schemas.microsoft.com/office/powerpoint/2010/main" val="31187640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95D6-8090-FB58-E721-452E42997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830D2-2C99-436D-DBB9-AA0886D81A33}"/>
              </a:ext>
            </a:extLst>
          </p:cNvPr>
          <p:cNvSpPr>
            <a:spLocks noGrp="1"/>
          </p:cNvSpPr>
          <p:nvPr>
            <p:ph type="title"/>
          </p:nvPr>
        </p:nvSpPr>
        <p:spPr/>
        <p:txBody>
          <a:bodyPr/>
          <a:lstStyle/>
          <a:p>
            <a:r>
              <a:rPr lang="en-US" altLang="en-US" sz="2800"/>
              <a:t>Layering and Mixing of Organizing Rationales</a:t>
            </a:r>
            <a:endParaRPr lang="en-US"/>
          </a:p>
        </p:txBody>
      </p:sp>
      <p:sp>
        <p:nvSpPr>
          <p:cNvPr id="4" name="Text Placeholder 3">
            <a:extLst>
              <a:ext uri="{FF2B5EF4-FFF2-40B4-BE49-F238E27FC236}">
                <a16:creationId xmlns:a16="http://schemas.microsoft.com/office/drawing/2014/main" id="{63FA8AB8-80C1-355F-31D1-FBEE2A2E1DB1}"/>
              </a:ext>
            </a:extLst>
          </p:cNvPr>
          <p:cNvSpPr>
            <a:spLocks noGrp="1"/>
          </p:cNvSpPr>
          <p:nvPr>
            <p:ph type="body" sz="quarter" idx="11"/>
          </p:nvPr>
        </p:nvSpPr>
        <p:spPr/>
        <p:txBody>
          <a:bodyPr/>
          <a:lstStyle/>
          <a:p>
            <a:r>
              <a:rPr lang="en-US"/>
              <a:t>Example: Security Solutions</a:t>
            </a:r>
          </a:p>
        </p:txBody>
      </p:sp>
      <p:graphicFrame>
        <p:nvGraphicFramePr>
          <p:cNvPr id="5" name="Content Placeholder 16">
            <a:extLst>
              <a:ext uri="{FF2B5EF4-FFF2-40B4-BE49-F238E27FC236}">
                <a16:creationId xmlns:a16="http://schemas.microsoft.com/office/drawing/2014/main" id="{5E270855-5940-5A57-DAE4-69DE9D34BDCC}"/>
              </a:ext>
            </a:extLst>
          </p:cNvPr>
          <p:cNvGraphicFramePr>
            <a:graphicFrameLocks/>
          </p:cNvGraphicFramePr>
          <p:nvPr/>
        </p:nvGraphicFramePr>
        <p:xfrm>
          <a:off x="876299" y="1257300"/>
          <a:ext cx="10665460" cy="3851364"/>
        </p:xfrm>
        <a:graphic>
          <a:graphicData uri="http://schemas.openxmlformats.org/drawingml/2006/table">
            <a:tbl>
              <a:tblPr firstRow="1" bandRow="1">
                <a:effectLst/>
                <a:tableStyleId>{C083E6E3-FA7D-4D7B-A595-EF9225AFEA82}</a:tableStyleId>
              </a:tblPr>
              <a:tblGrid>
                <a:gridCol w="613983">
                  <a:extLst>
                    <a:ext uri="{9D8B030D-6E8A-4147-A177-3AD203B41FA5}">
                      <a16:colId xmlns:a16="http://schemas.microsoft.com/office/drawing/2014/main" val="20000"/>
                    </a:ext>
                  </a:extLst>
                </a:gridCol>
                <a:gridCol w="1875790">
                  <a:extLst>
                    <a:ext uri="{9D8B030D-6E8A-4147-A177-3AD203B41FA5}">
                      <a16:colId xmlns:a16="http://schemas.microsoft.com/office/drawing/2014/main" val="20001"/>
                    </a:ext>
                  </a:extLst>
                </a:gridCol>
                <a:gridCol w="2119762">
                  <a:extLst>
                    <a:ext uri="{9D8B030D-6E8A-4147-A177-3AD203B41FA5}">
                      <a16:colId xmlns:a16="http://schemas.microsoft.com/office/drawing/2014/main" val="20002"/>
                    </a:ext>
                  </a:extLst>
                </a:gridCol>
                <a:gridCol w="2429295">
                  <a:extLst>
                    <a:ext uri="{9D8B030D-6E8A-4147-A177-3AD203B41FA5}">
                      <a16:colId xmlns:a16="http://schemas.microsoft.com/office/drawing/2014/main" val="20003"/>
                    </a:ext>
                  </a:extLst>
                </a:gridCol>
                <a:gridCol w="1917865">
                  <a:extLst>
                    <a:ext uri="{9D8B030D-6E8A-4147-A177-3AD203B41FA5}">
                      <a16:colId xmlns:a16="http://schemas.microsoft.com/office/drawing/2014/main" val="20004"/>
                    </a:ext>
                  </a:extLst>
                </a:gridCol>
                <a:gridCol w="1708765">
                  <a:extLst>
                    <a:ext uri="{9D8B030D-6E8A-4147-A177-3AD203B41FA5}">
                      <a16:colId xmlns:a16="http://schemas.microsoft.com/office/drawing/2014/main" val="20006"/>
                    </a:ext>
                  </a:extLst>
                </a:gridCol>
              </a:tblGrid>
              <a:tr h="278868">
                <a:tc>
                  <a:txBody>
                    <a:bodyPr/>
                    <a:lstStyle/>
                    <a:p>
                      <a:pPr algn="ctr"/>
                      <a:r>
                        <a:rPr lang="en-US" sz="1400" b="1">
                          <a:solidFill>
                            <a:schemeClr val="tx1"/>
                          </a:solidFill>
                          <a:latin typeface="Arial" panose="020B0604020202020204" pitchFamily="34" charset="0"/>
                          <a:cs typeface="Arial" panose="020B0604020202020204" pitchFamily="34" charset="0"/>
                        </a:rPr>
                        <a:t>L1</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1400">
                          <a:solidFill>
                            <a:schemeClr val="bg1"/>
                          </a:solidFill>
                          <a:latin typeface="Arial" panose="020B0604020202020204" pitchFamily="34" charset="0"/>
                          <a:cs typeface="Arial" panose="020B0604020202020204" pitchFamily="34" charset="0"/>
                        </a:rPr>
                        <a:t>CUSTOMER</a:t>
                      </a:r>
                      <a:endParaRPr lang="en-US" sz="1400" b="0">
                        <a:solidFill>
                          <a:schemeClr val="bg1"/>
                        </a:solidFill>
                        <a:latin typeface="Arial" panose="020B0604020202020204" pitchFamily="34" charset="0"/>
                        <a:cs typeface="Arial" panose="020B0604020202020204" pitchFamily="34" charset="0"/>
                      </a:endParaRP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000" b="0">
                        <a:solidFill>
                          <a:schemeClr val="bg1"/>
                        </a:solidFill>
                      </a:endParaRPr>
                    </a:p>
                  </a:txBody>
                  <a:tcPr anchor="ctr">
                    <a:lnL w="3175" cap="flat" cmpd="sng" algn="ctr">
                      <a:solidFill>
                        <a:srgbClr val="FFFFFF"/>
                      </a:solidFill>
                      <a:prstDash val="solid"/>
                      <a:round/>
                      <a:headEnd type="none" w="med" len="med"/>
                      <a:tailEnd type="none" w="med" len="med"/>
                    </a:lnL>
                    <a:lnR w="3175" cap="flat" cmpd="sng" algn="ctr">
                      <a:solidFill>
                        <a:srgbClr val="FFFFFF"/>
                      </a:solidFill>
                      <a:prstDash val="solid"/>
                      <a:round/>
                      <a:headEnd type="none" w="med" len="med"/>
                      <a:tailEnd type="none" w="med" len="med"/>
                    </a:lnR>
                    <a:lnT w="3175"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en-US" sz="1200">
                        <a:solidFill>
                          <a:schemeClr val="bg1"/>
                        </a:solidFill>
                      </a:endParaRP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a:txBody>
                    <a:bodyPr/>
                    <a:lstStyle/>
                    <a:p>
                      <a:pPr algn="ctr"/>
                      <a:r>
                        <a:rPr lang="en-US" sz="1400">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890949">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Residential &amp; Small/Mid-sized</a:t>
                      </a:r>
                      <a:r>
                        <a:rPr lang="en-US" sz="1400" b="0" baseline="0">
                          <a:solidFill>
                            <a:schemeClr val="tx1"/>
                          </a:solidFill>
                          <a:latin typeface="Arial" panose="020B0604020202020204" pitchFamily="34" charset="0"/>
                          <a:ea typeface="Arial Narrow" charset="0"/>
                          <a:cs typeface="Arial" panose="020B0604020202020204" pitchFamily="34" charset="0"/>
                        </a:rPr>
                        <a:t> Enterprise</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200" b="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r>
                        <a:rPr lang="en-US" sz="1400" b="0">
                          <a:latin typeface="Arial" panose="020B0604020202020204" pitchFamily="34" charset="0"/>
                          <a:cs typeface="Arial" panose="020B0604020202020204" pitchFamily="34" charset="0"/>
                        </a:rPr>
                        <a:t>Commercial</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Guarding Delivery</a:t>
                      </a:r>
                    </a:p>
                    <a:p>
                      <a:pPr algn="l"/>
                      <a:r>
                        <a:rPr lang="en-US" sz="1400" b="0">
                          <a:solidFill>
                            <a:schemeClr val="tx1"/>
                          </a:solidFill>
                          <a:latin typeface="Arial" panose="020B0604020202020204" pitchFamily="34" charset="0"/>
                          <a:ea typeface="Arial Narrow" charset="0"/>
                          <a:cs typeface="Arial" panose="020B0604020202020204" pitchFamily="34" charset="0"/>
                        </a:rPr>
                        <a:t>Marketing</a:t>
                      </a:r>
                    </a:p>
                    <a:p>
                      <a:pPr algn="l"/>
                      <a:r>
                        <a:rPr lang="en-US" sz="1400" b="0">
                          <a:solidFill>
                            <a:schemeClr val="tx1"/>
                          </a:solidFill>
                          <a:latin typeface="Arial" panose="020B0604020202020204" pitchFamily="34" charset="0"/>
                          <a:ea typeface="Arial Narrow" charset="0"/>
                          <a:cs typeface="Arial" panose="020B0604020202020204" pitchFamily="34" charset="0"/>
                        </a:rPr>
                        <a:t>HR</a:t>
                      </a:r>
                    </a:p>
                    <a:p>
                      <a:pPr algn="l"/>
                      <a:r>
                        <a:rPr lang="en-US" sz="1400" b="0">
                          <a:solidFill>
                            <a:schemeClr val="tx1"/>
                          </a:solidFill>
                          <a:latin typeface="Arial" panose="020B0604020202020204" pitchFamily="34" charset="0"/>
                          <a:ea typeface="Arial Narrow" charset="0"/>
                          <a:cs typeface="Arial" panose="020B0604020202020204" pitchFamily="34" charset="0"/>
                        </a:rPr>
                        <a:t>IT</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8868">
                <a:tc>
                  <a:txBody>
                    <a:bodyPr/>
                    <a:lstStyle/>
                    <a:p>
                      <a:pPr algn="ctr"/>
                      <a:r>
                        <a:rPr lang="en-US" sz="1400" b="1">
                          <a:solidFill>
                            <a:schemeClr val="tx1"/>
                          </a:solidFill>
                          <a:latin typeface="Arial" panose="020B0604020202020204" pitchFamily="34" charset="0"/>
                          <a:cs typeface="Arial" panose="020B0604020202020204" pitchFamily="34" charset="0"/>
                        </a:rPr>
                        <a:t>L2</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chemeClr val="bg1"/>
                          </a:solidFill>
                          <a:latin typeface="Arial" panose="020B0604020202020204" pitchFamily="34" charset="0"/>
                          <a:cs typeface="Arial" panose="020B0604020202020204" pitchFamily="34" charset="0"/>
                        </a:rPr>
                        <a:t>GEOGRAPHY</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CUSTOMER</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chemeClr val="bg1"/>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69283">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1-5 Regions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ea typeface="Arial Narrow" charset="0"/>
                          <a:cs typeface="Arial" panose="020B0604020202020204" pitchFamily="34" charset="0"/>
                        </a:rPr>
                        <a:t>Monitoring/Response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a:latin typeface="Arial" panose="020B0604020202020204" pitchFamily="34" charset="0"/>
                          <a:ea typeface="Arial Narrow" charset="0"/>
                          <a:cs typeface="Arial" panose="020B0604020202020204" pitchFamily="34" charset="0"/>
                        </a:rPr>
                        <a:t>Customer Service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Comm.</a:t>
                      </a:r>
                      <a:r>
                        <a:rPr lang="en-US" sz="1400" b="0" baseline="0">
                          <a:solidFill>
                            <a:schemeClr val="tx1"/>
                          </a:solidFill>
                          <a:latin typeface="Arial" panose="020B0604020202020204" pitchFamily="34" charset="0"/>
                          <a:ea typeface="Arial Narrow" charset="0"/>
                          <a:cs typeface="Arial" panose="020B0604020202020204" pitchFamily="34" charset="0"/>
                        </a:rPr>
                        <a:t> Property</a:t>
                      </a:r>
                    </a:p>
                    <a:p>
                      <a:pPr algn="l"/>
                      <a:r>
                        <a:rPr lang="en-US" sz="1400" b="0" baseline="0">
                          <a:solidFill>
                            <a:schemeClr val="tx1"/>
                          </a:solidFill>
                          <a:latin typeface="Arial" panose="020B0604020202020204" pitchFamily="34" charset="0"/>
                          <a:ea typeface="Arial Narrow" charset="0"/>
                          <a:cs typeface="Arial" panose="020B0604020202020204" pitchFamily="34" charset="0"/>
                        </a:rPr>
                        <a:t>Retailers</a:t>
                      </a:r>
                    </a:p>
                    <a:p>
                      <a:pPr algn="l"/>
                      <a:r>
                        <a:rPr lang="en-US" sz="1400" b="0" baseline="0">
                          <a:solidFill>
                            <a:schemeClr val="tx1"/>
                          </a:solidFill>
                          <a:latin typeface="Arial" panose="020B0604020202020204" pitchFamily="34" charset="0"/>
                          <a:ea typeface="Arial Narrow" charset="0"/>
                          <a:cs typeface="Arial" panose="020B0604020202020204" pitchFamily="34" charset="0"/>
                        </a:rPr>
                        <a:t>Mining/Energy</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Service/Installation</a:t>
                      </a:r>
                    </a:p>
                    <a:p>
                      <a:pPr algn="l"/>
                      <a:r>
                        <a:rPr lang="en-US" sz="1400" b="0">
                          <a:solidFill>
                            <a:schemeClr val="tx1"/>
                          </a:solidFill>
                          <a:latin typeface="Arial" panose="020B0604020202020204" pitchFamily="34" charset="0"/>
                          <a:ea typeface="Arial Narrow" charset="0"/>
                          <a:cs typeface="Arial" panose="020B0604020202020204" pitchFamily="34" charset="0"/>
                        </a:rPr>
                        <a:t>Operations</a:t>
                      </a:r>
                    </a:p>
                    <a:p>
                      <a:pPr algn="l"/>
                      <a:r>
                        <a:rPr lang="en-US" sz="1400" b="0">
                          <a:solidFill>
                            <a:schemeClr val="tx1"/>
                          </a:solidFill>
                          <a:latin typeface="Arial" panose="020B0604020202020204" pitchFamily="34" charset="0"/>
                          <a:ea typeface="Arial Narrow" charset="0"/>
                          <a:cs typeface="Arial" panose="020B0604020202020204" pitchFamily="34" charset="0"/>
                        </a:rPr>
                        <a:t>Contract</a:t>
                      </a:r>
                      <a:r>
                        <a:rPr lang="en-US" sz="1400" b="0" baseline="0">
                          <a:solidFill>
                            <a:schemeClr val="tx1"/>
                          </a:solidFill>
                          <a:latin typeface="Arial" panose="020B0604020202020204" pitchFamily="34" charset="0"/>
                          <a:ea typeface="Arial Narrow" charset="0"/>
                          <a:cs typeface="Arial" panose="020B0604020202020204" pitchFamily="34" charset="0"/>
                        </a:rPr>
                        <a:t> &amp; Bid Management</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Product Management</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03076">
                <a:tc>
                  <a:txBody>
                    <a:bodyPr/>
                    <a:lstStyle/>
                    <a:p>
                      <a:pPr algn="ctr"/>
                      <a:r>
                        <a:rPr lang="en-US" sz="1400" b="1">
                          <a:solidFill>
                            <a:schemeClr val="tx1"/>
                          </a:solidFill>
                          <a:latin typeface="Arial" panose="020B0604020202020204" pitchFamily="34" charset="0"/>
                          <a:cs typeface="Arial" panose="020B0604020202020204" pitchFamily="34" charset="0"/>
                        </a:rPr>
                        <a:t>L3</a:t>
                      </a:r>
                    </a:p>
                  </a:txBody>
                  <a:tcPr marL="72934" marR="72934" marT="36467" marB="3646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a:solidFill>
                            <a:srgbClr val="FFFFFF"/>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FUNCTION</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DECISION MAKER/GEOGRAPHY</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b="1">
                          <a:solidFill>
                            <a:srgbClr val="FFFFFF"/>
                          </a:solidFill>
                          <a:latin typeface="Arial" panose="020B0604020202020204" pitchFamily="34" charset="0"/>
                          <a:cs typeface="Arial" panose="020B0604020202020204" pitchFamily="34" charset="0"/>
                        </a:rPr>
                        <a:t>JOBS</a:t>
                      </a:r>
                    </a:p>
                  </a:txBody>
                  <a:tcPr marL="72934" marR="72934" marT="36467" marB="364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endParaRPr lang="en-US" sz="1400" b="1">
                        <a:solidFill>
                          <a:srgbClr val="FFFFFF"/>
                        </a:solidFill>
                        <a:latin typeface="Arial" panose="020B0604020202020204" pitchFamily="34" charset="0"/>
                        <a:cs typeface="Arial" panose="020B0604020202020204" pitchFamily="34" charset="0"/>
                      </a:endParaRPr>
                    </a:p>
                  </a:txBody>
                  <a:tcPr marL="72934" marR="72934" marT="36467" marB="36467"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815690">
                <a:tc>
                  <a:txBody>
                    <a:bodyPr/>
                    <a:lstStyle/>
                    <a:p>
                      <a:pPr algn="l"/>
                      <a:endParaRPr lang="en-US" sz="1400" b="0">
                        <a:solidFill>
                          <a:schemeClr val="tx1"/>
                        </a:solidFill>
                        <a:latin typeface="Arial" panose="020B0604020202020204" pitchFamily="34" charset="0"/>
                        <a:cs typeface="Arial" panose="020B0604020202020204" pitchFamily="34" charset="0"/>
                      </a:endParaRPr>
                    </a:p>
                  </a:txBody>
                  <a:tcPr marL="72934" marR="72934" marT="36467" marB="36467">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Sales</a:t>
                      </a:r>
                    </a:p>
                    <a:p>
                      <a:pPr algn="l"/>
                      <a:r>
                        <a:rPr lang="en-US" sz="1400" b="0">
                          <a:solidFill>
                            <a:schemeClr val="tx1"/>
                          </a:solidFill>
                          <a:latin typeface="Arial" panose="020B0604020202020204" pitchFamily="34" charset="0"/>
                          <a:ea typeface="Arial Narrow" charset="0"/>
                          <a:cs typeface="Arial" panose="020B0604020202020204" pitchFamily="34" charset="0"/>
                        </a:rPr>
                        <a:t>Technical</a:t>
                      </a:r>
                    </a:p>
                    <a:p>
                      <a:pPr algn="l"/>
                      <a:r>
                        <a:rPr lang="en-US" sz="1400" b="0">
                          <a:solidFill>
                            <a:schemeClr val="tx1"/>
                          </a:solidFill>
                          <a:latin typeface="Arial" panose="020B0604020202020204" pitchFamily="34" charset="0"/>
                          <a:ea typeface="Arial Narrow" charset="0"/>
                          <a:cs typeface="Arial" panose="020B0604020202020204" pitchFamily="34" charset="0"/>
                        </a:rPr>
                        <a:t>Community Relations</a:t>
                      </a:r>
                    </a:p>
                    <a:p>
                      <a:pPr algn="l"/>
                      <a:r>
                        <a:rPr lang="en-US" sz="1400" b="0">
                          <a:solidFill>
                            <a:schemeClr val="tx1"/>
                          </a:solidFill>
                          <a:latin typeface="Arial" panose="020B0604020202020204" pitchFamily="34" charset="0"/>
                          <a:ea typeface="Arial Narrow" charset="0"/>
                          <a:cs typeface="Arial" panose="020B0604020202020204" pitchFamily="34" charset="0"/>
                        </a:rPr>
                        <a:t>Branches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Operations</a:t>
                      </a:r>
                    </a:p>
                    <a:p>
                      <a:pPr algn="l"/>
                      <a:r>
                        <a:rPr lang="en-US" sz="1400" b="0">
                          <a:solidFill>
                            <a:schemeClr val="tx1"/>
                          </a:solidFill>
                          <a:latin typeface="Arial" panose="020B0604020202020204" pitchFamily="34" charset="0"/>
                          <a:ea typeface="Arial Narrow" charset="0"/>
                          <a:cs typeface="Arial" panose="020B0604020202020204" pitchFamily="34" charset="0"/>
                        </a:rPr>
                        <a:t>Monitoring</a:t>
                      </a:r>
                    </a:p>
                    <a:p>
                      <a:pPr algn="l"/>
                      <a:r>
                        <a:rPr lang="en-US" sz="1400" b="0">
                          <a:solidFill>
                            <a:schemeClr val="tx1"/>
                          </a:solidFill>
                          <a:latin typeface="Arial" panose="020B0604020202020204" pitchFamily="34" charset="0"/>
                          <a:ea typeface="Arial Narrow" charset="0"/>
                          <a:cs typeface="Arial" panose="020B0604020202020204" pitchFamily="34" charset="0"/>
                        </a:rPr>
                        <a:t>Guarding</a:t>
                      </a:r>
                    </a:p>
                    <a:p>
                      <a:pPr algn="l"/>
                      <a:r>
                        <a:rPr lang="en-US" sz="1400" b="0">
                          <a:solidFill>
                            <a:schemeClr val="tx1"/>
                          </a:solidFill>
                          <a:latin typeface="Arial" panose="020B0604020202020204" pitchFamily="34" charset="0"/>
                          <a:ea typeface="Arial Narrow" charset="0"/>
                          <a:cs typeface="Arial" panose="020B0604020202020204" pitchFamily="34" charset="0"/>
                        </a:rPr>
                        <a:t>Training</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Tier</a:t>
                      </a:r>
                    </a:p>
                    <a:p>
                      <a:pPr algn="l"/>
                      <a:r>
                        <a:rPr lang="en-US" sz="1400" b="0">
                          <a:solidFill>
                            <a:schemeClr val="tx1"/>
                          </a:solidFill>
                          <a:latin typeface="Arial" panose="020B0604020202020204" pitchFamily="34" charset="0"/>
                          <a:ea typeface="Arial Narrow" charset="0"/>
                          <a:cs typeface="Arial" panose="020B0604020202020204" pitchFamily="34" charset="0"/>
                        </a:rPr>
                        <a:t>Decision Maker</a:t>
                      </a:r>
                    </a:p>
                    <a:p>
                      <a:pPr algn="l"/>
                      <a:r>
                        <a:rPr lang="en-US" sz="1400" b="0">
                          <a:solidFill>
                            <a:schemeClr val="tx1"/>
                          </a:solidFill>
                          <a:latin typeface="Arial" panose="020B0604020202020204" pitchFamily="34" charset="0"/>
                          <a:ea typeface="Arial Narrow" charset="0"/>
                          <a:cs typeface="Arial" panose="020B0604020202020204" pitchFamily="34" charset="0"/>
                        </a:rPr>
                        <a:t>Regions</a:t>
                      </a: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a:solidFill>
                            <a:schemeClr val="tx1"/>
                          </a:solidFill>
                          <a:latin typeface="Arial" panose="020B0604020202020204" pitchFamily="34" charset="0"/>
                          <a:ea typeface="Arial Narrow" charset="0"/>
                          <a:cs typeface="Arial" panose="020B0604020202020204" pitchFamily="34" charset="0"/>
                        </a:rPr>
                        <a:t>Engineers</a:t>
                      </a:r>
                    </a:p>
                    <a:p>
                      <a:pPr algn="l"/>
                      <a:r>
                        <a:rPr lang="en-US" sz="1400" b="0">
                          <a:solidFill>
                            <a:schemeClr val="tx1"/>
                          </a:solidFill>
                          <a:latin typeface="Arial" panose="020B0604020202020204" pitchFamily="34" charset="0"/>
                          <a:ea typeface="Arial Narrow" charset="0"/>
                          <a:cs typeface="Arial" panose="020B0604020202020204" pitchFamily="34" charset="0"/>
                        </a:rPr>
                        <a:t>Project</a:t>
                      </a:r>
                      <a:r>
                        <a:rPr lang="en-US" sz="1400" b="0" baseline="0">
                          <a:solidFill>
                            <a:schemeClr val="tx1"/>
                          </a:solidFill>
                          <a:latin typeface="Arial" panose="020B0604020202020204" pitchFamily="34" charset="0"/>
                          <a:ea typeface="Arial Narrow" charset="0"/>
                          <a:cs typeface="Arial" panose="020B0604020202020204" pitchFamily="34" charset="0"/>
                        </a:rPr>
                        <a:t> Managers</a:t>
                      </a:r>
                      <a:endParaRPr lang="en-US" sz="1400" b="0">
                        <a:solidFill>
                          <a:schemeClr val="tx1"/>
                        </a:solidFill>
                        <a:latin typeface="Arial" panose="020B0604020202020204" pitchFamily="34" charset="0"/>
                        <a:ea typeface="Arial Narrow" charset="0"/>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1400" b="0" kern="1200">
                        <a:solidFill>
                          <a:schemeClr val="tx1"/>
                        </a:solidFill>
                        <a:latin typeface="Arial" panose="020B0604020202020204" pitchFamily="34" charset="0"/>
                        <a:ea typeface="+mn-ea"/>
                        <a:cs typeface="Arial" panose="020B0604020202020204" pitchFamily="34" charset="0"/>
                      </a:endParaRPr>
                    </a:p>
                  </a:txBody>
                  <a:tcPr marL="72934" marR="72934" marT="36467" marB="36467">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6" name="Rectangle 5">
            <a:extLst>
              <a:ext uri="{FF2B5EF4-FFF2-40B4-BE49-F238E27FC236}">
                <a16:creationId xmlns:a16="http://schemas.microsoft.com/office/drawing/2014/main" id="{D5F23A4E-0C45-5DDD-989A-20CF7BE8C047}"/>
              </a:ext>
            </a:extLst>
          </p:cNvPr>
          <p:cNvSpPr/>
          <p:nvPr/>
        </p:nvSpPr>
        <p:spPr>
          <a:xfrm>
            <a:off x="3022940" y="5833646"/>
            <a:ext cx="6146119" cy="338554"/>
          </a:xfrm>
          <a:prstGeom prst="rect">
            <a:avLst/>
          </a:prstGeom>
        </p:spPr>
        <p:txBody>
          <a:bodyPr wrap="square">
            <a:spAutoFit/>
          </a:bodyPr>
          <a:lstStyle/>
          <a:p>
            <a:pPr algn="ctr">
              <a:defRPr/>
            </a:pPr>
            <a:r>
              <a:rPr lang="en-US" altLang="en-US" sz="1600" b="1">
                <a:solidFill>
                  <a:schemeClr val="tx2"/>
                </a:solidFill>
                <a:latin typeface="Arial" panose="020B0604020202020204" pitchFamily="34" charset="0"/>
                <a:cs typeface="Arial" panose="020B0604020202020204" pitchFamily="34" charset="0"/>
              </a:rPr>
              <a:t>Organizing rationale is never strategically neutral at any level</a:t>
            </a:r>
          </a:p>
        </p:txBody>
      </p:sp>
    </p:spTree>
    <p:extLst>
      <p:ext uri="{BB962C8B-B14F-4D97-AF65-F5344CB8AC3E}">
        <p14:creationId xmlns:p14="http://schemas.microsoft.com/office/powerpoint/2010/main" val="14750421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30401-D82E-A37D-4310-672DAA6FD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D4746-443A-67AB-2F4D-B3A94D704FE7}"/>
              </a:ext>
            </a:extLst>
          </p:cNvPr>
          <p:cNvSpPr>
            <a:spLocks noGrp="1"/>
          </p:cNvSpPr>
          <p:nvPr>
            <p:ph type="title"/>
          </p:nvPr>
        </p:nvSpPr>
        <p:spPr/>
        <p:txBody>
          <a:bodyPr/>
          <a:lstStyle/>
          <a:p>
            <a:r>
              <a:rPr lang="en-US"/>
              <a:t>Benefits and Risks of Organizing Rationale</a:t>
            </a:r>
          </a:p>
        </p:txBody>
      </p:sp>
      <p:sp>
        <p:nvSpPr>
          <p:cNvPr id="4" name="Text Placeholder 3">
            <a:extLst>
              <a:ext uri="{FF2B5EF4-FFF2-40B4-BE49-F238E27FC236}">
                <a16:creationId xmlns:a16="http://schemas.microsoft.com/office/drawing/2014/main" id="{079DBEAF-0376-7020-FDBD-BC8965184916}"/>
              </a:ext>
            </a:extLst>
          </p:cNvPr>
          <p:cNvSpPr>
            <a:spLocks noGrp="1"/>
          </p:cNvSpPr>
          <p:nvPr>
            <p:ph type="body" sz="quarter" idx="11"/>
          </p:nvPr>
        </p:nvSpPr>
        <p:spPr/>
        <p:txBody>
          <a:bodyPr/>
          <a:lstStyle/>
          <a:p>
            <a:endParaRPr lang="en-US"/>
          </a:p>
        </p:txBody>
      </p:sp>
      <p:graphicFrame>
        <p:nvGraphicFramePr>
          <p:cNvPr id="7" name="Group 27">
            <a:extLst>
              <a:ext uri="{FF2B5EF4-FFF2-40B4-BE49-F238E27FC236}">
                <a16:creationId xmlns:a16="http://schemas.microsoft.com/office/drawing/2014/main" id="{90FFFF9D-3B1D-77BC-4848-A2F534F9C5C8}"/>
              </a:ext>
            </a:extLst>
          </p:cNvPr>
          <p:cNvGraphicFramePr>
            <a:graphicFrameLocks/>
          </p:cNvGraphicFramePr>
          <p:nvPr/>
        </p:nvGraphicFramePr>
        <p:xfrm>
          <a:off x="876300" y="1257299"/>
          <a:ext cx="10668000" cy="4845345"/>
        </p:xfrm>
        <a:graphic>
          <a:graphicData uri="http://schemas.openxmlformats.org/drawingml/2006/table">
            <a:tbl>
              <a:tblPr/>
              <a:tblGrid>
                <a:gridCol w="496088">
                  <a:extLst>
                    <a:ext uri="{9D8B030D-6E8A-4147-A177-3AD203B41FA5}">
                      <a16:colId xmlns:a16="http://schemas.microsoft.com/office/drawing/2014/main" val="20000"/>
                    </a:ext>
                  </a:extLst>
                </a:gridCol>
                <a:gridCol w="4863728">
                  <a:extLst>
                    <a:ext uri="{9D8B030D-6E8A-4147-A177-3AD203B41FA5}">
                      <a16:colId xmlns:a16="http://schemas.microsoft.com/office/drawing/2014/main" val="20001"/>
                    </a:ext>
                  </a:extLst>
                </a:gridCol>
                <a:gridCol w="5308184">
                  <a:extLst>
                    <a:ext uri="{9D8B030D-6E8A-4147-A177-3AD203B41FA5}">
                      <a16:colId xmlns:a16="http://schemas.microsoft.com/office/drawing/2014/main" val="2212594504"/>
                    </a:ext>
                  </a:extLst>
                </a:gridCol>
              </a:tblGrid>
              <a:tr h="310828">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mn-lt"/>
                        <a:cs typeface="Arial" panose="020B0604020202020204" pitchFamily="34" charset="0"/>
                      </a:endParaRPr>
                    </a:p>
                  </a:txBody>
                  <a:tcPr marL="33959" marR="33959" marT="33959" marB="33959" vert="eaVert"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Benefits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Risks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85277">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Product</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Expertise grows around product</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Clear accountability for product success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growth is around product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customer satisfaction within a narrow range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Increased product innovation within narrow scope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Duplication of resources</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knowledge transfer across product groups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broader technology innovation and cross-product innovation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Functional career frustrations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Lower customer intimacy and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Difficulty in redeploying talent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Customer</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customer intimacy resulting in broader range of customer satisfaction</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Clear accountability for customer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Increased flexibility</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Faster adaptation to customer changes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margins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revenues per customer group</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Duplication of resources/higher costs</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Reduced knowledge transfer across customer groups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frustrations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More changes to processes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Trying to be too many things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Good health of best customers may drive focus on unimportant customers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Customers, rather than real innovation, drive change</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9879587"/>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Function</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Higher functional expertise</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growth is around function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Easier career planning and movement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Career path matches external career paths resulting in higher career satisfaction</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mn-lt"/>
                        </a:rPr>
                        <a:t>Greater functional control (ease of maintaining functional standards</a:t>
                      </a:r>
                      <a:r>
                        <a:rPr lang="en-US" sz="1200" b="0" i="0" u="none" strike="noStrike" cap="none" normalizeH="0" baseline="0">
                          <a:ln>
                            <a:noFill/>
                          </a:ln>
                          <a:solidFill>
                            <a:schemeClr val="tx1"/>
                          </a:solidFill>
                          <a:effectLst/>
                          <a:latin typeface="+mn-lt"/>
                        </a:rPr>
                        <a:t>).</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Potential lower cost</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Poorly integrated output/less cross pollination</a:t>
                      </a:r>
                      <a:r>
                        <a:rPr lang="en-US" sz="1200" b="0" i="0" u="none" strike="noStrike" cap="none" normalizeH="0" baseline="0">
                          <a:ln>
                            <a:noFill/>
                          </a:ln>
                          <a:solidFill>
                            <a:schemeClr val="tx1"/>
                          </a:solidFill>
                          <a:effectLst/>
                          <a:latin typeface="+mn-lt"/>
                        </a:rPr>
                        <a:t>.</a:t>
                      </a:r>
                      <a:endParaRPr kumimoji="0" lang="en-US" sz="1200">
                        <a:solidFill>
                          <a:schemeClr val="tx1"/>
                        </a:solidFill>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More rigid and less flexible work processes/less responsive and slower moving</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Identification with function/more difficult to dev. business leaders</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Accountability is less clear</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mn-lt"/>
                        </a:rPr>
                        <a:t>Lower customer intimacy and satisfaction/less focus on product/customer</a:t>
                      </a:r>
                      <a:r>
                        <a:rPr lang="en-US" sz="1200" b="0" i="0" u="none" strike="noStrike" cap="none" normalizeH="0" baseline="0">
                          <a:ln>
                            <a:noFill/>
                          </a:ln>
                          <a:solidFill>
                            <a:schemeClr val="tx1"/>
                          </a:solidFill>
                          <a:effectLst/>
                          <a:latin typeface="+mn-lt"/>
                        </a:rPr>
                        <a:t>.</a:t>
                      </a:r>
                      <a:endParaRPr kumimoji="0" lang="en-US" sz="1200" b="0" i="0" u="none" strike="noStrike" cap="none" normalizeH="0" baseline="0">
                        <a:ln>
                          <a:noFill/>
                        </a:ln>
                        <a:solidFill>
                          <a:schemeClr val="tx1"/>
                        </a:solidFill>
                        <a:effectLst/>
                        <a:latin typeface="+mn-lt"/>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5429131"/>
                  </a:ext>
                </a:extLst>
              </a:tr>
            </a:tbl>
          </a:graphicData>
        </a:graphic>
      </p:graphicFrame>
    </p:spTree>
    <p:extLst>
      <p:ext uri="{BB962C8B-B14F-4D97-AF65-F5344CB8AC3E}">
        <p14:creationId xmlns:p14="http://schemas.microsoft.com/office/powerpoint/2010/main" val="12068785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A264-4F65-30DB-94F2-97C1B3432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DEF6B-8124-B869-7D99-CA744ACDF8CD}"/>
              </a:ext>
            </a:extLst>
          </p:cNvPr>
          <p:cNvSpPr>
            <a:spLocks noGrp="1"/>
          </p:cNvSpPr>
          <p:nvPr>
            <p:ph type="title"/>
          </p:nvPr>
        </p:nvSpPr>
        <p:spPr/>
        <p:txBody>
          <a:bodyPr/>
          <a:lstStyle/>
          <a:p>
            <a:r>
              <a:rPr lang="en-US"/>
              <a:t>Benefits and Risks of Organizing Rationale</a:t>
            </a:r>
          </a:p>
        </p:txBody>
      </p:sp>
      <p:sp>
        <p:nvSpPr>
          <p:cNvPr id="4" name="Text Placeholder 3">
            <a:extLst>
              <a:ext uri="{FF2B5EF4-FFF2-40B4-BE49-F238E27FC236}">
                <a16:creationId xmlns:a16="http://schemas.microsoft.com/office/drawing/2014/main" id="{04693BF0-85DD-E806-1E97-32413249CCE8}"/>
              </a:ext>
            </a:extLst>
          </p:cNvPr>
          <p:cNvSpPr>
            <a:spLocks noGrp="1"/>
          </p:cNvSpPr>
          <p:nvPr>
            <p:ph type="body" sz="quarter" idx="11"/>
          </p:nvPr>
        </p:nvSpPr>
        <p:spPr/>
        <p:txBody>
          <a:bodyPr/>
          <a:lstStyle/>
          <a:p>
            <a:endParaRPr lang="en-US"/>
          </a:p>
        </p:txBody>
      </p:sp>
      <p:graphicFrame>
        <p:nvGraphicFramePr>
          <p:cNvPr id="7" name="Group 27">
            <a:extLst>
              <a:ext uri="{FF2B5EF4-FFF2-40B4-BE49-F238E27FC236}">
                <a16:creationId xmlns:a16="http://schemas.microsoft.com/office/drawing/2014/main" id="{AD3567D0-C211-E5F7-864D-AF186C8677D4}"/>
              </a:ext>
            </a:extLst>
          </p:cNvPr>
          <p:cNvGraphicFramePr>
            <a:graphicFrameLocks/>
          </p:cNvGraphicFramePr>
          <p:nvPr>
            <p:extLst>
              <p:ext uri="{D42A27DB-BD31-4B8C-83A1-F6EECF244321}">
                <p14:modId xmlns:p14="http://schemas.microsoft.com/office/powerpoint/2010/main" val="3227642235"/>
              </p:ext>
            </p:extLst>
          </p:nvPr>
        </p:nvGraphicFramePr>
        <p:xfrm>
          <a:off x="876300" y="1257299"/>
          <a:ext cx="10668000" cy="4845345"/>
        </p:xfrm>
        <a:graphic>
          <a:graphicData uri="http://schemas.openxmlformats.org/drawingml/2006/table">
            <a:tbl>
              <a:tblPr/>
              <a:tblGrid>
                <a:gridCol w="496088">
                  <a:extLst>
                    <a:ext uri="{9D8B030D-6E8A-4147-A177-3AD203B41FA5}">
                      <a16:colId xmlns:a16="http://schemas.microsoft.com/office/drawing/2014/main" val="20000"/>
                    </a:ext>
                  </a:extLst>
                </a:gridCol>
                <a:gridCol w="4863728">
                  <a:extLst>
                    <a:ext uri="{9D8B030D-6E8A-4147-A177-3AD203B41FA5}">
                      <a16:colId xmlns:a16="http://schemas.microsoft.com/office/drawing/2014/main" val="20001"/>
                    </a:ext>
                  </a:extLst>
                </a:gridCol>
                <a:gridCol w="5308184">
                  <a:extLst>
                    <a:ext uri="{9D8B030D-6E8A-4147-A177-3AD203B41FA5}">
                      <a16:colId xmlns:a16="http://schemas.microsoft.com/office/drawing/2014/main" val="2212594504"/>
                    </a:ext>
                  </a:extLst>
                </a:gridCol>
              </a:tblGrid>
              <a:tr h="310828">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mn-lt"/>
                        <a:cs typeface="Arial" panose="020B0604020202020204" pitchFamily="34" charset="0"/>
                      </a:endParaRPr>
                    </a:p>
                  </a:txBody>
                  <a:tcPr marL="33959" marR="33959" marT="33959" marB="33959" vert="eaVert"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Benefits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cs typeface="Arial" panose="020B0604020202020204" pitchFamily="34" charset="0"/>
                        </a:rPr>
                        <a:t>Potential Risks</a:t>
                      </a:r>
                    </a:p>
                  </a:txBody>
                  <a:tcPr marL="33959" marR="33959" marT="33959" marB="33959" anchor="ctr" anchorCtr="1"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85277">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Process</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control of variances across boundaries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Ensures compliance/integrity</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alignment</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Organization boundaries match point where value is created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Highly flexible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Career enhancer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May be overly complex; matrix organization is often required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Process may not match professional or functional training</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128"/>
                          <a:cs typeface="Arial" panose="020B0604020202020204" pitchFamily="34" charset="0"/>
                        </a:rPr>
                        <a:t>Specific and better management skills may be needed </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Higher cost</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More politics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Performance management is more complex</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Geography</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Closer to the customer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Better able to adapt to local requirements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Better match to language/culture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Easier to develop and maintain relationships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Duplication of resources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Harder to control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Global customers are harder to integrate</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Leverage learnings across geographies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9879587"/>
                  </a:ext>
                </a:extLst>
              </a:tr>
              <a:tr h="1574155">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n-lt"/>
                        </a:rPr>
                        <a:t>Channel</a:t>
                      </a:r>
                    </a:p>
                  </a:txBody>
                  <a:tcPr marL="25469" marR="25469" marT="25469" marB="25469" vert="vert270" anchor="ctr" anchorCtr="1" horzOverflow="overflow">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Higher intimacy with channel mechanisms, players, and customers/consumers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Career growth is around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Greater control and accountability around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Integration of diverse product or ANCHORs through channel</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a:txBody>
                    <a:bodyPr/>
                    <a:lstStyle/>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Potential for resource redundancies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a:latin typeface="Arial" panose="020B0604020202020204" pitchFamily="34" charset="0"/>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Potential for conflicts among channels</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Less cross-pollination/coordination</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rtl="0" eaLnBrk="1" fontAlgn="base" latinLnBrk="0" hangingPunct="1">
                        <a:lnSpc>
                          <a:spcPct val="100000"/>
                        </a:lnSpc>
                        <a:spcBef>
                          <a:spcPct val="0"/>
                        </a:spcBef>
                        <a:spcAft>
                          <a:spcPts val="0"/>
                        </a:spcAft>
                        <a:buClrTx/>
                        <a:buFont typeface="Arial" panose="020B0604020202020204" pitchFamily="34" charset="0"/>
                        <a:buChar char="•"/>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More back-office coordination required</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a:t>
                      </a: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Competing channel objectives/ accountability for profitability is less clear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9779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Functional groups/support areas may lose intimacy with customer</a:t>
                      </a:r>
                      <a:r>
                        <a:rPr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2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25469" marR="25469" marT="25469" marB="25469"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5429131"/>
                  </a:ext>
                </a:extLst>
              </a:tr>
            </a:tbl>
          </a:graphicData>
        </a:graphic>
      </p:graphicFrame>
    </p:spTree>
    <p:extLst>
      <p:ext uri="{BB962C8B-B14F-4D97-AF65-F5344CB8AC3E}">
        <p14:creationId xmlns:p14="http://schemas.microsoft.com/office/powerpoint/2010/main" val="28481789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3FD0-5FAA-423E-F49C-BDC9E51ED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FEBDA-974C-9199-4CD6-14012C5764C5}"/>
              </a:ext>
            </a:extLst>
          </p:cNvPr>
          <p:cNvSpPr>
            <a:spLocks noGrp="1"/>
          </p:cNvSpPr>
          <p:nvPr>
            <p:ph type="title"/>
          </p:nvPr>
        </p:nvSpPr>
        <p:spPr/>
        <p:txBody>
          <a:bodyPr/>
          <a:lstStyle/>
          <a:p>
            <a:r>
              <a:rPr lang="en-US"/>
              <a:t>Organizing Rationale</a:t>
            </a:r>
          </a:p>
        </p:txBody>
      </p:sp>
      <p:sp>
        <p:nvSpPr>
          <p:cNvPr id="4" name="Text Placeholder 3">
            <a:extLst>
              <a:ext uri="{FF2B5EF4-FFF2-40B4-BE49-F238E27FC236}">
                <a16:creationId xmlns:a16="http://schemas.microsoft.com/office/drawing/2014/main" id="{2D1B9DB9-A844-F450-C228-BE3D383AAD3D}"/>
              </a:ext>
            </a:extLst>
          </p:cNvPr>
          <p:cNvSpPr>
            <a:spLocks noGrp="1"/>
          </p:cNvSpPr>
          <p:nvPr>
            <p:ph type="body" sz="quarter" idx="11"/>
          </p:nvPr>
        </p:nvSpPr>
        <p:spPr/>
        <p:txBody>
          <a:bodyPr/>
          <a:lstStyle/>
          <a:p>
            <a:r>
              <a:rPr lang="en-US"/>
              <a:t>Example</a:t>
            </a:r>
          </a:p>
        </p:txBody>
      </p:sp>
      <p:graphicFrame>
        <p:nvGraphicFramePr>
          <p:cNvPr id="6" name="Table 5">
            <a:extLst>
              <a:ext uri="{FF2B5EF4-FFF2-40B4-BE49-F238E27FC236}">
                <a16:creationId xmlns:a16="http://schemas.microsoft.com/office/drawing/2014/main" id="{1E115BF2-D089-A86B-50CF-8A04D81632FD}"/>
              </a:ext>
            </a:extLst>
          </p:cNvPr>
          <p:cNvGraphicFramePr>
            <a:graphicFrameLocks noGrp="1"/>
          </p:cNvGraphicFramePr>
          <p:nvPr/>
        </p:nvGraphicFramePr>
        <p:xfrm>
          <a:off x="876300" y="1257300"/>
          <a:ext cx="10652762" cy="4077461"/>
        </p:xfrm>
        <a:graphic>
          <a:graphicData uri="http://schemas.openxmlformats.org/drawingml/2006/table">
            <a:tbl>
              <a:tblPr firstRow="1" bandRow="1">
                <a:effectLst/>
                <a:tableStyleId>{C083E6E3-FA7D-4D7B-A595-EF9225AFEA82}</a:tableStyleId>
              </a:tblPr>
              <a:tblGrid>
                <a:gridCol w="466572">
                  <a:extLst>
                    <a:ext uri="{9D8B030D-6E8A-4147-A177-3AD203B41FA5}">
                      <a16:colId xmlns:a16="http://schemas.microsoft.com/office/drawing/2014/main" val="20000"/>
                    </a:ext>
                  </a:extLst>
                </a:gridCol>
                <a:gridCol w="892379">
                  <a:extLst>
                    <a:ext uri="{9D8B030D-6E8A-4147-A177-3AD203B41FA5}">
                      <a16:colId xmlns:a16="http://schemas.microsoft.com/office/drawing/2014/main" val="20001"/>
                    </a:ext>
                  </a:extLst>
                </a:gridCol>
                <a:gridCol w="892379">
                  <a:extLst>
                    <a:ext uri="{9D8B030D-6E8A-4147-A177-3AD203B41FA5}">
                      <a16:colId xmlns:a16="http://schemas.microsoft.com/office/drawing/2014/main" val="1073778817"/>
                    </a:ext>
                  </a:extLst>
                </a:gridCol>
                <a:gridCol w="892379">
                  <a:extLst>
                    <a:ext uri="{9D8B030D-6E8A-4147-A177-3AD203B41FA5}">
                      <a16:colId xmlns:a16="http://schemas.microsoft.com/office/drawing/2014/main" val="2522423040"/>
                    </a:ext>
                  </a:extLst>
                </a:gridCol>
                <a:gridCol w="892379">
                  <a:extLst>
                    <a:ext uri="{9D8B030D-6E8A-4147-A177-3AD203B41FA5}">
                      <a16:colId xmlns:a16="http://schemas.microsoft.com/office/drawing/2014/main" val="884324538"/>
                    </a:ext>
                  </a:extLst>
                </a:gridCol>
                <a:gridCol w="1038664">
                  <a:extLst>
                    <a:ext uri="{9D8B030D-6E8A-4147-A177-3AD203B41FA5}">
                      <a16:colId xmlns:a16="http://schemas.microsoft.com/office/drawing/2014/main" val="2403272740"/>
                    </a:ext>
                  </a:extLst>
                </a:gridCol>
                <a:gridCol w="1038664">
                  <a:extLst>
                    <a:ext uri="{9D8B030D-6E8A-4147-A177-3AD203B41FA5}">
                      <a16:colId xmlns:a16="http://schemas.microsoft.com/office/drawing/2014/main" val="704831665"/>
                    </a:ext>
                  </a:extLst>
                </a:gridCol>
                <a:gridCol w="1038664">
                  <a:extLst>
                    <a:ext uri="{9D8B030D-6E8A-4147-A177-3AD203B41FA5}">
                      <a16:colId xmlns:a16="http://schemas.microsoft.com/office/drawing/2014/main" val="1545382287"/>
                    </a:ext>
                  </a:extLst>
                </a:gridCol>
                <a:gridCol w="1038664">
                  <a:extLst>
                    <a:ext uri="{9D8B030D-6E8A-4147-A177-3AD203B41FA5}">
                      <a16:colId xmlns:a16="http://schemas.microsoft.com/office/drawing/2014/main" val="584663985"/>
                    </a:ext>
                  </a:extLst>
                </a:gridCol>
                <a:gridCol w="1231009">
                  <a:extLst>
                    <a:ext uri="{9D8B030D-6E8A-4147-A177-3AD203B41FA5}">
                      <a16:colId xmlns:a16="http://schemas.microsoft.com/office/drawing/2014/main" val="20006"/>
                    </a:ext>
                  </a:extLst>
                </a:gridCol>
                <a:gridCol w="1231009">
                  <a:extLst>
                    <a:ext uri="{9D8B030D-6E8A-4147-A177-3AD203B41FA5}">
                      <a16:colId xmlns:a16="http://schemas.microsoft.com/office/drawing/2014/main" val="1332611922"/>
                    </a:ext>
                  </a:extLst>
                </a:gridCol>
              </a:tblGrid>
              <a:tr h="433273">
                <a:tc>
                  <a:txBody>
                    <a:bodyPr/>
                    <a:lstStyle/>
                    <a:p>
                      <a:pPr algn="ctr"/>
                      <a:r>
                        <a:rPr lang="en-US" sz="1400" b="1">
                          <a:solidFill>
                            <a:srgbClr val="1E4191"/>
                          </a:solidFill>
                          <a:effectLst/>
                          <a:latin typeface="Arial" panose="020B0604020202020204" pitchFamily="34" charset="0"/>
                          <a:cs typeface="Arial" panose="020B0604020202020204" pitchFamily="34" charset="0"/>
                        </a:rPr>
                        <a:t>L1</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Region</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4">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Business/Product Group</a:t>
                      </a:r>
                      <a:endParaRPr lang="en-US" sz="14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lnL w="12700" cap="flat" cmpd="sng" algn="ctr">
                      <a:solidFill>
                        <a:schemeClr val="tx1"/>
                      </a:solidFill>
                      <a:prstDash val="solid"/>
                      <a:round/>
                      <a:headEnd type="none" w="med" len="med"/>
                      <a:tailEnd type="none" w="med" len="med"/>
                    </a:lnL>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 </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Shared Globally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US" sz="1400">
                        <a:solidFill>
                          <a:schemeClr val="bg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665524">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Region 3</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48457" rtl="0" eaLnBrk="1" fontAlgn="auto" latinLnBrk="0" hangingPunct="1">
                        <a:lnSpc>
                          <a:spcPct val="100000"/>
                        </a:lnSpc>
                        <a:spcBef>
                          <a:spcPts val="0"/>
                        </a:spcBef>
                        <a:spcAft>
                          <a:spcPts val="0"/>
                        </a:spcAft>
                        <a:buClrTx/>
                        <a:buSzTx/>
                        <a:buFontTx/>
                        <a:buNone/>
                        <a:tabLst/>
                        <a:defRPr/>
                      </a:pPr>
                      <a:r>
                        <a:rPr lang="en-US" sz="1400" b="0">
                          <a:solidFill>
                            <a:schemeClr val="tx1"/>
                          </a:solidFill>
                          <a:effectLst/>
                          <a:latin typeface="Arial" panose="020B0604020202020204" pitchFamily="34" charset="0"/>
                          <a:ea typeface="Arial Narrow" charset="0"/>
                          <a:cs typeface="Arial" panose="020B0604020202020204" pitchFamily="34" charset="0"/>
                        </a:rPr>
                        <a:t>Region 4</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3</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Product 4</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rgbClr val="000000"/>
                          </a:solidFill>
                          <a:effectLst/>
                          <a:latin typeface="Arial" panose="020B0604020202020204" pitchFamily="34" charset="0"/>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tx1"/>
                          </a:solidFill>
                          <a:effectLst/>
                          <a:latin typeface="Arial" panose="020B0604020202020204" pitchFamily="34" charset="0"/>
                          <a:ea typeface="Arial Narrow" charset="0"/>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22965">
                <a:tc>
                  <a:txBody>
                    <a:bodyPr/>
                    <a:lstStyle/>
                    <a:p>
                      <a:pPr algn="ctr"/>
                      <a:r>
                        <a:rPr lang="en-US" sz="1400" b="1">
                          <a:solidFill>
                            <a:srgbClr val="1E4191"/>
                          </a:solidFill>
                          <a:effectLst/>
                          <a:latin typeface="Arial" panose="020B0604020202020204" pitchFamily="34" charset="0"/>
                          <a:cs typeface="Arial" panose="020B0604020202020204" pitchFamily="34" charset="0"/>
                        </a:rPr>
                        <a:t>L2</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Sub-Regions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p>
                      <a:pPr algn="ctr">
                        <a:lnSpc>
                          <a:spcPct val="90000"/>
                        </a:lnSpc>
                      </a:pPr>
                      <a:r>
                        <a:rPr lang="en-US" sz="1400" b="1">
                          <a:solidFill>
                            <a:schemeClr val="bg1"/>
                          </a:solidFill>
                          <a:effectLst/>
                          <a:latin typeface="Arial" panose="020B0604020202020204" pitchFamily="34" charset="0"/>
                          <a:cs typeface="Arial" panose="020B0604020202020204" pitchFamily="34" charset="0"/>
                        </a:rPr>
                        <a:t>Functions</a:t>
                      </a:r>
                    </a:p>
                    <a:p>
                      <a:pPr algn="ctr">
                        <a:lnSpc>
                          <a:spcPct val="90000"/>
                        </a:lnSpc>
                      </a:pPr>
                      <a:r>
                        <a:rPr lang="en-US" sz="1400" b="1">
                          <a:solidFill>
                            <a:schemeClr val="bg1"/>
                          </a:solidFill>
                          <a:effectLst/>
                          <a:latin typeface="Arial" panose="020B0604020202020204" pitchFamily="34" charset="0"/>
                          <a:cs typeface="Arial" panose="020B0604020202020204" pitchFamily="34" charset="0"/>
                        </a:rPr>
                        <a:t> Shared within Regions</a:t>
                      </a:r>
                      <a:endParaRPr lang="en-US" sz="1400" b="1">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Divisions / BU</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T w="12700" cap="flat" cmpd="sng" algn="ctr">
                      <a:solidFill>
                        <a:schemeClr val="tx1"/>
                      </a:solidFill>
                      <a:prstDash val="solid"/>
                      <a:round/>
                      <a:headEnd type="none" w="med" len="med"/>
                      <a:tailEnd type="none" w="med" len="med"/>
                    </a:lnT>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a:solidFill>
                            <a:schemeClr val="bg1"/>
                          </a:solidFill>
                          <a:effectLst/>
                          <a:latin typeface="Arial" panose="020B0604020202020204" pitchFamily="34" charset="0"/>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a:solidFill>
                            <a:schemeClr val="bg1"/>
                          </a:solidFill>
                          <a:effectLst/>
                          <a:latin typeface="Arial" panose="020B0604020202020204" pitchFamily="34" charset="0"/>
                          <a:cs typeface="Arial" panose="020B0604020202020204" pitchFamily="34" charset="0"/>
                        </a:rPr>
                        <a:t> Shared within </a:t>
                      </a:r>
                      <a:r>
                        <a:rPr lang="en-US" sz="1400" b="1" kern="1200">
                          <a:solidFill>
                            <a:schemeClr val="bg1"/>
                          </a:solidFill>
                          <a:effectLst/>
                          <a:latin typeface="Arial" panose="020B0604020202020204" pitchFamily="34" charset="0"/>
                          <a:ea typeface="+mn-ea"/>
                          <a:cs typeface="Arial" panose="020B0604020202020204" pitchFamily="34" charset="0"/>
                        </a:rPr>
                        <a:t>Groups</a:t>
                      </a:r>
                      <a:endParaRPr lang="en-US" sz="1400">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 </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Shared Globally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10002"/>
                  </a:ext>
                </a:extLst>
              </a:tr>
              <a:tr h="1014204">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85000"/>
                        </a:lnSpc>
                        <a:spcAft>
                          <a:spcPts val="400"/>
                        </a:spcAft>
                      </a:pPr>
                      <a:r>
                        <a:rPr lang="en-US" sz="1400" b="0">
                          <a:solidFill>
                            <a:schemeClr val="tx1"/>
                          </a:solidFill>
                          <a:effectLst/>
                          <a:latin typeface="Arial" panose="020B0604020202020204" pitchFamily="34" charset="0"/>
                          <a:ea typeface="Arial Narrow" charset="0"/>
                          <a:cs typeface="Arial" panose="020B0604020202020204" pitchFamily="34" charset="0"/>
                        </a:rPr>
                        <a:t>Subregions 1-5</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indent="0" algn="l">
                        <a:lnSpc>
                          <a:spcPct val="85000"/>
                        </a:lnSpc>
                        <a:spcAft>
                          <a:spcPts val="400"/>
                        </a:spcAft>
                        <a:buFontTx/>
                        <a:buNone/>
                      </a:pPr>
                      <a:r>
                        <a:rPr lang="en-US" sz="1400">
                          <a:effectLst/>
                          <a:latin typeface="Arial" panose="020B0604020202020204" pitchFamily="34" charset="0"/>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cs typeface="Arial" panose="020B0604020202020204" pitchFamily="34" charset="0"/>
                        </a:rPr>
                        <a:t>Divisions 1-5</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tcPr>
                </a:tc>
                <a:tc gridSpan="2">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85000"/>
                        </a:lnSpc>
                        <a:spcAft>
                          <a:spcPts val="400"/>
                        </a:spcAft>
                      </a:pPr>
                      <a:endParaRPr lang="en-US" sz="1100">
                        <a:latin typeface="Arial Narrow" panose="020B060602020203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2</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57150" indent="-57150" algn="l">
                        <a:lnSpc>
                          <a:spcPct val="85000"/>
                        </a:lnSpc>
                        <a:spcAft>
                          <a:spcPts val="400"/>
                        </a:spcAft>
                        <a:buFont typeface="Arial" panose="020B0604020202020204" pitchFamily="34" charset="0"/>
                        <a:buChar char="•"/>
                      </a:pPr>
                      <a:endParaRPr lang="en-US" sz="1400" b="0">
                        <a:solidFill>
                          <a:schemeClr val="tx1"/>
                        </a:solidFill>
                        <a:effectLst/>
                        <a:latin typeface="Arial" panose="020B0604020202020204" pitchFamily="34" charset="0"/>
                        <a:ea typeface="Arial Narrow" charset="0"/>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22965">
                <a:tc>
                  <a:txBody>
                    <a:bodyPr/>
                    <a:lstStyle/>
                    <a:p>
                      <a:pPr algn="ctr"/>
                      <a:r>
                        <a:rPr lang="en-US" sz="1400" b="1">
                          <a:solidFill>
                            <a:srgbClr val="1E4191"/>
                          </a:solidFill>
                          <a:effectLst/>
                          <a:latin typeface="Arial" panose="020B0604020202020204" pitchFamily="34" charset="0"/>
                          <a:cs typeface="Arial" panose="020B0604020202020204" pitchFamily="34" charset="0"/>
                        </a:rPr>
                        <a:t>L3</a:t>
                      </a:r>
                    </a:p>
                  </a:txBody>
                  <a:tcPr marL="42863" marR="42863" marT="21431" marB="2143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ctr" defTabSz="548457" rtl="0" eaLnBrk="1" latinLnBrk="0" hangingPunct="1">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Country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endParaRPr lang="en-US" sz="1400" b="1" kern="1200">
                        <a:solidFill>
                          <a:schemeClr val="bg1"/>
                        </a:solidFill>
                        <a:latin typeface="Arial" panose="020B0604020202020204" pitchFamily="34" charset="0"/>
                        <a:ea typeface="+mn-ea"/>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90000"/>
                        </a:lnSpc>
                      </a:pPr>
                      <a:r>
                        <a:rPr lang="en-US" sz="1400" b="1" kern="1200">
                          <a:solidFill>
                            <a:schemeClr val="bg1"/>
                          </a:solidFill>
                          <a:effectLst/>
                          <a:latin typeface="Arial" panose="020B0604020202020204" pitchFamily="34" charset="0"/>
                          <a:ea typeface="+mn-ea"/>
                          <a:cs typeface="Arial" panose="020B0604020202020204" pitchFamily="34" charset="0"/>
                        </a:rPr>
                        <a:t>BU / SBUs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1400" b="1" kern="1200">
                          <a:solidFill>
                            <a:schemeClr val="bg1"/>
                          </a:solidFill>
                          <a:effectLst/>
                          <a:latin typeface="Arial" panose="020B0604020202020204" pitchFamily="34" charset="0"/>
                          <a:ea typeface="+mn-ea"/>
                          <a:cs typeface="Arial" panose="020B0604020202020204" pitchFamily="34" charset="0"/>
                        </a:rPr>
                        <a:t> Shared within BUs/SBUs</a:t>
                      </a:r>
                      <a:endParaRPr lang="en-US" sz="1400">
                        <a:solidFill>
                          <a:schemeClr val="bg1"/>
                        </a:solidFill>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548457" rtl="0" eaLnBrk="1" fontAlgn="auto" latinLnBrk="0" hangingPunct="1">
                        <a:lnSpc>
                          <a:spcPct val="90000"/>
                        </a:lnSpc>
                        <a:spcBef>
                          <a:spcPts val="0"/>
                        </a:spcBef>
                        <a:spcAft>
                          <a:spcPts val="0"/>
                        </a:spcAft>
                        <a:buClrTx/>
                        <a:buSzTx/>
                        <a:buFontTx/>
                        <a:buNone/>
                        <a:tabLst/>
                        <a:defRPr/>
                      </a:pPr>
                      <a:r>
                        <a:rPr lang="en-US" sz="900" b="1" kern="1200">
                          <a:solidFill>
                            <a:schemeClr val="bg1"/>
                          </a:solidFill>
                          <a:effectLst/>
                          <a:latin typeface="Arial" panose="020B0604020202020204" pitchFamily="34" charset="0"/>
                          <a:ea typeface="+mn-ea"/>
                          <a:cs typeface="Arial" panose="020B0604020202020204" pitchFamily="34" charset="0"/>
                        </a:rPr>
                        <a:t>Functions</a:t>
                      </a:r>
                    </a:p>
                    <a:p>
                      <a:pPr marL="0" marR="0" lvl="0" indent="0" algn="ctr" defTabSz="548457" rtl="0" eaLnBrk="1" fontAlgn="auto" latinLnBrk="0" hangingPunct="1">
                        <a:lnSpc>
                          <a:spcPct val="90000"/>
                        </a:lnSpc>
                        <a:spcBef>
                          <a:spcPts val="0"/>
                        </a:spcBef>
                        <a:spcAft>
                          <a:spcPts val="0"/>
                        </a:spcAft>
                        <a:buClrTx/>
                        <a:buSzTx/>
                        <a:buFontTx/>
                        <a:buNone/>
                        <a:tabLst/>
                        <a:defRPr/>
                      </a:pPr>
                      <a:r>
                        <a:rPr lang="en-US" sz="900" b="1" kern="1200">
                          <a:solidFill>
                            <a:schemeClr val="bg1"/>
                          </a:solidFill>
                          <a:effectLst/>
                          <a:latin typeface="Arial" panose="020B0604020202020204" pitchFamily="34" charset="0"/>
                          <a:ea typeface="+mn-ea"/>
                          <a:cs typeface="Arial" panose="020B0604020202020204" pitchFamily="34" charset="0"/>
                        </a:rPr>
                        <a:t> Shared within BUs/SBUs</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endParaRPr lang="en-US" sz="1400" b="1">
                        <a:solidFill>
                          <a:srgbClr val="FFFFFF"/>
                        </a:solidFill>
                        <a:effectLst/>
                        <a:latin typeface="Arial" panose="020B0604020202020204" pitchFamily="34" charset="0"/>
                        <a:cs typeface="Arial" panose="020B0604020202020204" pitchFamily="34" charset="0"/>
                      </a:endParaRPr>
                    </a:p>
                  </a:txBody>
                  <a:tcPr marL="42863" marR="42863" marT="21431" marB="21431"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4"/>
                  </a:ext>
                </a:extLst>
              </a:tr>
              <a:tr h="718530">
                <a:tc>
                  <a:txBody>
                    <a:bodyPr/>
                    <a:lstStyle/>
                    <a:p>
                      <a:pPr algn="l"/>
                      <a:endParaRPr lang="en-US" sz="1400" b="0">
                        <a:solidFill>
                          <a:srgbClr val="1E4191"/>
                        </a:solidFill>
                        <a:effectLst/>
                        <a:latin typeface="Arial" panose="020B0604020202020204" pitchFamily="34" charset="0"/>
                        <a:cs typeface="Arial" panose="020B0604020202020204" pitchFamily="34" charset="0"/>
                      </a:endParaRPr>
                    </a:p>
                  </a:txBody>
                  <a:tcPr marL="42863" marR="42863" marT="21431" marB="2143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ea typeface="+mn-ea"/>
                          <a:cs typeface="Arial" panose="020B0604020202020204" pitchFamily="34" charset="0"/>
                        </a:rPr>
                        <a:t>Example Country</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marL="0" algn="ctr" defTabSz="548457" rtl="0" eaLnBrk="1" latinLnBrk="0" hangingPunct="1">
                        <a:lnSpc>
                          <a:spcPct val="85000"/>
                        </a:lnSpc>
                        <a:spcAft>
                          <a:spcPts val="400"/>
                        </a:spcAft>
                      </a:pPr>
                      <a:endParaRPr lang="en-US" sz="1400" b="0" kern="1200">
                        <a:solidFill>
                          <a:schemeClr val="tx1"/>
                        </a:solidFill>
                        <a:latin typeface="Arial Narrow" panose="020B0606020202030204" pitchFamily="34" charset="0"/>
                        <a:ea typeface="+mn-ea"/>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rgbClr val="000000">
                          <a:lumMod val="50000"/>
                          <a:lumOff val="50000"/>
                        </a:srgbClr>
                      </a:solidFill>
                      <a:prstDash val="solid"/>
                      <a:round/>
                      <a:headEnd type="none" w="med" len="med"/>
                      <a:tailEnd type="none" w="med" len="med"/>
                    </a:lnL>
                  </a:tcPr>
                </a:tc>
                <a:tc gridSpan="2">
                  <a:txBody>
                    <a:bodyPr/>
                    <a:lstStyle/>
                    <a:p>
                      <a:pPr marL="0" algn="ctr" defTabSz="548457" rtl="0" eaLnBrk="1" latinLnBrk="0" hangingPunct="1">
                        <a:lnSpc>
                          <a:spcPct val="85000"/>
                        </a:lnSpc>
                        <a:spcAft>
                          <a:spcPts val="400"/>
                        </a:spcAft>
                      </a:pPr>
                      <a:r>
                        <a:rPr lang="en-US" sz="1400" b="0" kern="1200">
                          <a:solidFill>
                            <a:schemeClr val="tx1"/>
                          </a:solidFill>
                          <a:effectLst/>
                          <a:latin typeface="Arial" panose="020B0604020202020204" pitchFamily="34" charset="0"/>
                          <a:ea typeface="+mn-ea"/>
                          <a:cs typeface="Arial" panose="020B0604020202020204" pitchFamily="34" charset="0"/>
                        </a:rPr>
                        <a:t>Business Unit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indent="0" algn="l" defTabSz="914400" rtl="0" eaLnBrk="1" latinLnBrk="0" hangingPunct="1">
                        <a:lnSpc>
                          <a:spcPct val="85000"/>
                        </a:lnSpc>
                        <a:spcAft>
                          <a:spcPts val="400"/>
                        </a:spcAft>
                        <a:buFontTx/>
                        <a:buNone/>
                      </a:pPr>
                      <a:r>
                        <a:rPr lang="en-US" sz="1400" kern="1200">
                          <a:solidFill>
                            <a:schemeClr val="tx1"/>
                          </a:solidFill>
                          <a:effectLst/>
                          <a:latin typeface="Arial" panose="020B0604020202020204" pitchFamily="34" charset="0"/>
                          <a:ea typeface="+mn-ea"/>
                          <a:cs typeface="Arial" panose="020B0604020202020204" pitchFamily="34" charset="0"/>
                        </a:rPr>
                        <a:t>Function 1</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57150" indent="-57150" algn="l" defTabSz="548457" rtl="0" eaLnBrk="1" latinLnBrk="0" hangingPunct="1">
                        <a:lnSpc>
                          <a:spcPct val="85000"/>
                        </a:lnSpc>
                        <a:spcAft>
                          <a:spcPts val="400"/>
                        </a:spcAft>
                        <a:buFont typeface="Arial" panose="020B0604020202020204" pitchFamily="34" charset="0"/>
                        <a:buChar char="•"/>
                      </a:pPr>
                      <a:r>
                        <a:rPr lang="en-US" sz="900" b="0" kern="1200">
                          <a:solidFill>
                            <a:schemeClr val="tx1"/>
                          </a:solidFill>
                          <a:effectLst/>
                          <a:latin typeface="Arial Narrow" panose="020B0606020202030204" pitchFamily="34" charset="0"/>
                          <a:ea typeface="+mn-ea"/>
                          <a:cs typeface="Arial" panose="020B0604020202020204" pitchFamily="34" charset="0"/>
                        </a:rPr>
                        <a:t>Post market reporting</a:t>
                      </a:r>
                    </a:p>
                    <a:p>
                      <a:pPr marL="57150" indent="-57150" algn="l" defTabSz="548457" rtl="0" eaLnBrk="1" latinLnBrk="0" hangingPunct="1">
                        <a:lnSpc>
                          <a:spcPct val="85000"/>
                        </a:lnSpc>
                        <a:spcAft>
                          <a:spcPts val="400"/>
                        </a:spcAft>
                        <a:buFont typeface="Arial" panose="020B0604020202020204" pitchFamily="34" charset="0"/>
                        <a:buChar char="•"/>
                      </a:pPr>
                      <a:r>
                        <a:rPr lang="en-US" sz="900" b="0" kern="1200">
                          <a:solidFill>
                            <a:schemeClr val="tx1"/>
                          </a:solidFill>
                          <a:effectLst/>
                          <a:latin typeface="Arial Narrow" panose="020B0606020202030204" pitchFamily="34" charset="0"/>
                          <a:ea typeface="+mn-ea"/>
                          <a:cs typeface="Arial" panose="020B0604020202020204" pitchFamily="34" charset="0"/>
                        </a:rPr>
                        <a:t>Internal PCN triage</a:t>
                      </a:r>
                    </a:p>
                  </a:txBody>
                  <a:tcPr marL="42863" marR="42863" marT="21431" marB="21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endParaRPr lang="en-US" sz="1400" b="0" kern="1200">
                        <a:solidFill>
                          <a:schemeClr val="tx1"/>
                        </a:solidFill>
                        <a:effectLst/>
                        <a:latin typeface="Arial" panose="020B0604020202020204" pitchFamily="34" charset="0"/>
                        <a:ea typeface="+mn-ea"/>
                        <a:cs typeface="Arial" panose="020B0604020202020204" pitchFamily="34" charset="0"/>
                      </a:endParaRPr>
                    </a:p>
                  </a:txBody>
                  <a:tcPr marL="42863" marR="42863" marT="21431" marB="21431">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074413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97A5A-8544-8238-A1EB-D815B897B8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BF6A9-2C19-4989-7DAE-366F2572C878}"/>
              </a:ext>
            </a:extLst>
          </p:cNvPr>
          <p:cNvSpPr>
            <a:spLocks noGrp="1"/>
          </p:cNvSpPr>
          <p:nvPr>
            <p:ph type="title"/>
          </p:nvPr>
        </p:nvSpPr>
        <p:spPr/>
        <p:txBody>
          <a:bodyPr/>
          <a:lstStyle/>
          <a:p>
            <a:r>
              <a:rPr lang="en-US" sz="2800"/>
              <a:t>Organizing Rationale Leads to Organization Chart</a:t>
            </a:r>
            <a:endParaRPr lang="en-US"/>
          </a:p>
        </p:txBody>
      </p:sp>
      <p:sp>
        <p:nvSpPr>
          <p:cNvPr id="4" name="Text Placeholder 3">
            <a:extLst>
              <a:ext uri="{FF2B5EF4-FFF2-40B4-BE49-F238E27FC236}">
                <a16:creationId xmlns:a16="http://schemas.microsoft.com/office/drawing/2014/main" id="{86DDE539-24C8-AF4A-5C9E-5DF0210FF365}"/>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1EC11300-34C5-F148-66B5-18DFA1F7DA12}"/>
              </a:ext>
            </a:extLst>
          </p:cNvPr>
          <p:cNvPicPr>
            <a:picLocks noChangeAspect="1"/>
          </p:cNvPicPr>
          <p:nvPr/>
        </p:nvPicPr>
        <p:blipFill>
          <a:blip r:embed="rId2"/>
          <a:stretch>
            <a:fillRect/>
          </a:stretch>
        </p:blipFill>
        <p:spPr>
          <a:xfrm>
            <a:off x="1694842" y="1503493"/>
            <a:ext cx="8802316" cy="3851013"/>
          </a:xfrm>
          <a:prstGeom prst="rect">
            <a:avLst/>
          </a:prstGeom>
        </p:spPr>
      </p:pic>
    </p:spTree>
    <p:extLst>
      <p:ext uri="{BB962C8B-B14F-4D97-AF65-F5344CB8AC3E}">
        <p14:creationId xmlns:p14="http://schemas.microsoft.com/office/powerpoint/2010/main" val="5043349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CA48A-C17B-BA4E-5144-06C3898EF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E766F-B009-F34C-7BFA-05B946C29E15}"/>
              </a:ext>
            </a:extLst>
          </p:cNvPr>
          <p:cNvSpPr>
            <a:spLocks noGrp="1"/>
          </p:cNvSpPr>
          <p:nvPr>
            <p:ph type="title"/>
          </p:nvPr>
        </p:nvSpPr>
        <p:spPr/>
        <p:txBody>
          <a:bodyPr/>
          <a:lstStyle/>
          <a:p>
            <a:r>
              <a:rPr lang="en-US" sz="2800"/>
              <a:t>Organizing Rationale</a:t>
            </a:r>
            <a:endParaRPr lang="en-US"/>
          </a:p>
        </p:txBody>
      </p:sp>
      <p:sp>
        <p:nvSpPr>
          <p:cNvPr id="4" name="Text Placeholder 3">
            <a:extLst>
              <a:ext uri="{FF2B5EF4-FFF2-40B4-BE49-F238E27FC236}">
                <a16:creationId xmlns:a16="http://schemas.microsoft.com/office/drawing/2014/main" id="{2876970F-8162-1CB9-71FD-5305F90E41C7}"/>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6E802B0-6554-24F3-728F-D2C9EC3D8854}"/>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b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b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lnSpc>
                <a:spcPct val="100000"/>
              </a:lnSpc>
              <a:spcBef>
                <a:spcPts val="150"/>
              </a:spcBef>
              <a:buNone/>
            </a:pPr>
            <a:r>
              <a:rPr lang="en-US" sz="1600" b="0">
                <a:latin typeface="Arial" panose="020B0604020202020204" pitchFamily="34" charset="0"/>
                <a:cs typeface="Arial" panose="020B0604020202020204" pitchFamily="34" charset="0"/>
              </a:rPr>
              <a:t>Design at least two layers of organizing rationale.</a:t>
            </a:r>
          </a:p>
          <a:p>
            <a:pPr marL="0" indent="0" algn="ctr">
              <a:lnSpc>
                <a:spcPct val="100000"/>
              </a:lnSpc>
              <a:spcBef>
                <a:spcPts val="150"/>
              </a:spcBef>
              <a:buNone/>
            </a:pPr>
            <a:r>
              <a:rPr lang="en-US" sz="1600" b="0">
                <a:latin typeface="Arial" panose="020B0604020202020204" pitchFamily="34" charset="0"/>
                <a:cs typeface="Arial" panose="020B0604020202020204" pitchFamily="34" charset="0"/>
              </a:rPr>
              <a:t>Use your </a:t>
            </a:r>
            <a:r>
              <a:rPr lang="en-US" sz="1600" b="0">
                <a:solidFill>
                  <a:schemeClr val="tx2"/>
                </a:solidFill>
                <a:latin typeface="Arial" panose="020B0604020202020204" pitchFamily="34" charset="0"/>
                <a:cs typeface="Arial" panose="020B0604020202020204" pitchFamily="34" charset="0"/>
              </a:rPr>
              <a:t>ANCHOR</a:t>
            </a:r>
            <a:r>
              <a:rPr lang="en-US" sz="1600" b="0">
                <a:latin typeface="Arial" panose="020B0604020202020204" pitchFamily="34" charset="0"/>
                <a:cs typeface="Arial" panose="020B0604020202020204" pitchFamily="34" charset="0"/>
              </a:rPr>
              <a:t> and work categorization to develop options.</a:t>
            </a:r>
          </a:p>
          <a:p>
            <a:pPr marL="0" indent="0" algn="ctr">
              <a:lnSpc>
                <a:spcPct val="100000"/>
              </a:lnSpc>
              <a:spcBef>
                <a:spcPts val="150"/>
              </a:spcBef>
              <a:buNone/>
            </a:pPr>
            <a:r>
              <a:rPr lang="en-US" sz="1600" b="0">
                <a:latin typeface="Arial" panose="020B0604020202020204" pitchFamily="34" charset="0"/>
                <a:cs typeface="Arial" panose="020B0604020202020204" pitchFamily="34" charset="0"/>
              </a:rPr>
              <a:t>Develop the benefits and risks for organizing rationale options you develop.</a:t>
            </a:r>
          </a:p>
          <a:p>
            <a:pPr marL="0" indent="0" algn="ctr">
              <a:buNone/>
            </a:pPr>
            <a:endParaRPr lang="en-US" sz="1600">
              <a:latin typeface="+mn-lt"/>
              <a:cs typeface="Arial" panose="020B0604020202020204" pitchFamily="34" charset="0"/>
            </a:endParaRPr>
          </a:p>
          <a:p>
            <a:pPr marL="0" indent="0">
              <a:buNone/>
            </a:pPr>
            <a:r>
              <a:rPr lang="en-US" sz="1600" b="1">
                <a:latin typeface="+mn-lt"/>
                <a:cs typeface="Arial" panose="020B0604020202020204" pitchFamily="34" charset="0"/>
              </a:rPr>
              <a:t>Things to keep in mind…</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be doing several iterations of this exercise.</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vote on what options we like best. </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In between each iteration, you should “steal” ideas. </a:t>
            </a:r>
            <a:br>
              <a:rPr lang="en-US" altLang="en-US" sz="1600">
                <a:ea typeface="ＭＳ Ｐゴシック" pitchFamily="34" charset="-128"/>
              </a:rPr>
            </a:br>
            <a:r>
              <a:rPr lang="en-US" altLang="en-US" sz="1600">
                <a:latin typeface="Arial"/>
                <a:ea typeface="ＭＳ Ｐゴシック"/>
                <a:cs typeface="Arial"/>
              </a:rPr>
              <a:t>from other teams to enhance your thinking and options.</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seek agreement for layers 2-3 before moving to lower layers of the organization.</a:t>
            </a:r>
            <a:endParaRPr lang="en-US" altLang="en-US" sz="1600">
              <a:ea typeface="ＭＳ Ｐゴシック" pitchFamily="34" charset="-128"/>
            </a:endParaRPr>
          </a:p>
        </p:txBody>
      </p:sp>
    </p:spTree>
    <p:extLst>
      <p:ext uri="{BB962C8B-B14F-4D97-AF65-F5344CB8AC3E}">
        <p14:creationId xmlns:p14="http://schemas.microsoft.com/office/powerpoint/2010/main" val="12871134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566F3-75C5-D7FC-2501-ABF7FEBAF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B4714-A530-E508-28F4-CCA29BFDADFD}"/>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8D5BF4B0-E054-8C6D-C49A-F3422B7E30FF}"/>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01E74DB0-254D-191F-2CEE-1EF83A988CAA}"/>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43D3DF7F-346C-30C5-6534-8928A3A471E8}"/>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40A3A03A-095D-AD11-9999-0801CF41F2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E90F3229-8AF8-88F2-B93A-906E5EF9E94E}"/>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1E181D42-ED11-B560-2016-850147A76E5A}"/>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E9BD0672-D786-A1DE-BFFF-B3FFC2D7A45B}"/>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6F5B311D-7B18-3AC0-7A6A-D5F52CA7210F}"/>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A2B6A222-F237-4712-0EEF-54D6E48A136F}"/>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5AE9A111-107C-107B-7327-EE75C71989EC}"/>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73B71069-2D18-0D87-08B3-D7C5B7D3BC54}"/>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82FEAA62-CFED-2755-D0B7-D9F7BD6EC81A}"/>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6BED8B59-C8DA-494A-C00D-97F89002029B}"/>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95577B8B-7812-0E48-E18C-A426ADCBCDF3}"/>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D372FC51-3FE0-7FB9-F418-EB5D8D6A9614}"/>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EC2F0A8B-C46C-2016-7DA3-16AADA6E51F8}"/>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20554EFF-1630-31B7-D44A-8874CD5FF408}"/>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582AC0B6-AAA0-B93B-543D-50F67DEB21D8}"/>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2A712899-5B64-4A9D-9592-A0742D684AB1}"/>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8F872C0A-5A82-076C-0F27-B9174DBA5543}"/>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D8900769-5B8A-618D-B788-FE638F1C2EBE}"/>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CFE02952-AFDB-C608-DBA6-76C0D4B2B814}"/>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D0B108F7-7C25-C63C-C363-C8077A1BE4DB}"/>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71297769-8BF5-B9FB-79D7-E62F075449F7}"/>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EEB0BBBF-D8F7-EADD-C82C-80C1A63371C8}"/>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03A6264-2EB4-0C4A-59F5-D6D5155CF77E}"/>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C74B2702-F123-4C64-3798-028859650B7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377FF238-D168-FF0A-FDE1-EC4799A6C7D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spTree>
    <p:extLst>
      <p:ext uri="{BB962C8B-B14F-4D97-AF65-F5344CB8AC3E}">
        <p14:creationId xmlns:p14="http://schemas.microsoft.com/office/powerpoint/2010/main" val="22862179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A6E98-991E-AA57-CDAA-964AC4D57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AD875-4C06-62F6-6555-0FFEC3FA6377}"/>
              </a:ext>
            </a:extLst>
          </p:cNvPr>
          <p:cNvSpPr>
            <a:spLocks noGrp="1"/>
          </p:cNvSpPr>
          <p:nvPr>
            <p:ph type="title"/>
          </p:nvPr>
        </p:nvSpPr>
        <p:spPr/>
        <p:txBody>
          <a:bodyPr/>
          <a:lstStyle/>
          <a:p>
            <a:r>
              <a:rPr lang="en-US" sz="2800"/>
              <a:t>Building Out the New Design</a:t>
            </a:r>
            <a:endParaRPr lang="en-US"/>
          </a:p>
        </p:txBody>
      </p:sp>
      <p:sp>
        <p:nvSpPr>
          <p:cNvPr id="4" name="Text Placeholder 3">
            <a:extLst>
              <a:ext uri="{FF2B5EF4-FFF2-40B4-BE49-F238E27FC236}">
                <a16:creationId xmlns:a16="http://schemas.microsoft.com/office/drawing/2014/main" id="{37B91A56-4A56-FDCD-AE65-83726842EA57}"/>
              </a:ext>
            </a:extLst>
          </p:cNvPr>
          <p:cNvSpPr>
            <a:spLocks noGrp="1"/>
          </p:cNvSpPr>
          <p:nvPr>
            <p:ph type="body" sz="quarter" idx="11"/>
          </p:nvPr>
        </p:nvSpPr>
        <p:spPr/>
        <p:txBody>
          <a:bodyPr/>
          <a:lstStyle/>
          <a:p>
            <a:endParaRPr lang="en-US"/>
          </a:p>
        </p:txBody>
      </p:sp>
      <p:grpSp>
        <p:nvGrpSpPr>
          <p:cNvPr id="5" name="Group 4">
            <a:extLst>
              <a:ext uri="{FF2B5EF4-FFF2-40B4-BE49-F238E27FC236}">
                <a16:creationId xmlns:a16="http://schemas.microsoft.com/office/drawing/2014/main" id="{3DB5BD92-2058-9DB8-712C-9ACB81A821B2}"/>
              </a:ext>
            </a:extLst>
          </p:cNvPr>
          <p:cNvGrpSpPr/>
          <p:nvPr/>
        </p:nvGrpSpPr>
        <p:grpSpPr>
          <a:xfrm>
            <a:off x="8394037" y="4346567"/>
            <a:ext cx="1803318" cy="1684147"/>
            <a:chOff x="5994692" y="4278489"/>
            <a:chExt cx="1546578" cy="1701800"/>
          </a:xfrm>
        </p:grpSpPr>
        <p:grpSp>
          <p:nvGrpSpPr>
            <p:cNvPr id="6" name="Group 5">
              <a:extLst>
                <a:ext uri="{FF2B5EF4-FFF2-40B4-BE49-F238E27FC236}">
                  <a16:creationId xmlns:a16="http://schemas.microsoft.com/office/drawing/2014/main" id="{93FF3C48-FCED-5E7D-78B7-654662454254}"/>
                </a:ext>
              </a:extLst>
            </p:cNvPr>
            <p:cNvGrpSpPr/>
            <p:nvPr/>
          </p:nvGrpSpPr>
          <p:grpSpPr>
            <a:xfrm>
              <a:off x="5994692" y="4278489"/>
              <a:ext cx="1431925" cy="1701800"/>
              <a:chOff x="917575" y="4200525"/>
              <a:chExt cx="1431925" cy="1701800"/>
            </a:xfrm>
          </p:grpSpPr>
          <p:sp>
            <p:nvSpPr>
              <p:cNvPr id="10" name="Rectangle 66">
                <a:extLst>
                  <a:ext uri="{FF2B5EF4-FFF2-40B4-BE49-F238E27FC236}">
                    <a16:creationId xmlns:a16="http://schemas.microsoft.com/office/drawing/2014/main" id="{DB759E72-E1EA-E3C2-A041-AFC9223FEF25}"/>
                  </a:ext>
                </a:extLst>
              </p:cNvPr>
              <p:cNvSpPr>
                <a:spLocks noChangeArrowheads="1"/>
              </p:cNvSpPr>
              <p:nvPr/>
            </p:nvSpPr>
            <p:spPr bwMode="auto">
              <a:xfrm>
                <a:off x="1309688" y="420052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1" name="Rectangle 67">
                <a:extLst>
                  <a:ext uri="{FF2B5EF4-FFF2-40B4-BE49-F238E27FC236}">
                    <a16:creationId xmlns:a16="http://schemas.microsoft.com/office/drawing/2014/main" id="{24BA3D0F-E3C0-92E0-B6FD-2BB90DFECA9F}"/>
                  </a:ext>
                </a:extLst>
              </p:cNvPr>
              <p:cNvSpPr>
                <a:spLocks noChangeArrowheads="1"/>
              </p:cNvSpPr>
              <p:nvPr/>
            </p:nvSpPr>
            <p:spPr bwMode="auto">
              <a:xfrm>
                <a:off x="938213"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2" name="Rectangle 68">
                <a:extLst>
                  <a:ext uri="{FF2B5EF4-FFF2-40B4-BE49-F238E27FC236}">
                    <a16:creationId xmlns:a16="http://schemas.microsoft.com/office/drawing/2014/main" id="{4DADC614-37B9-A117-D537-D34DF9ADB4ED}"/>
                  </a:ext>
                </a:extLst>
              </p:cNvPr>
              <p:cNvSpPr>
                <a:spLocks noChangeArrowheads="1"/>
              </p:cNvSpPr>
              <p:nvPr/>
            </p:nvSpPr>
            <p:spPr bwMode="auto">
              <a:xfrm>
                <a:off x="1309688"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3" name="Rectangle 69">
                <a:extLst>
                  <a:ext uri="{FF2B5EF4-FFF2-40B4-BE49-F238E27FC236}">
                    <a16:creationId xmlns:a16="http://schemas.microsoft.com/office/drawing/2014/main" id="{C780B062-E04B-E254-0F65-3DE199D73165}"/>
                  </a:ext>
                </a:extLst>
              </p:cNvPr>
              <p:cNvSpPr>
                <a:spLocks noChangeArrowheads="1"/>
              </p:cNvSpPr>
              <p:nvPr/>
            </p:nvSpPr>
            <p:spPr bwMode="auto">
              <a:xfrm>
                <a:off x="1676400" y="45132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14" name="AutoShape 70">
                <a:extLst>
                  <a:ext uri="{FF2B5EF4-FFF2-40B4-BE49-F238E27FC236}">
                    <a16:creationId xmlns:a16="http://schemas.microsoft.com/office/drawing/2014/main" id="{480C675E-D24F-4C96-2FE1-159562705500}"/>
                  </a:ext>
                </a:extLst>
              </p:cNvPr>
              <p:cNvCxnSpPr>
                <a:cxnSpLocks noChangeShapeType="1"/>
                <a:stCxn id="10" idx="2"/>
                <a:endCxn id="11" idx="0"/>
              </p:cNvCxnSpPr>
              <p:nvPr/>
            </p:nvCxnSpPr>
            <p:spPr bwMode="auto">
              <a:xfrm rot="5400000">
                <a:off x="1197769" y="4244181"/>
                <a:ext cx="166688" cy="371475"/>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15" name="AutoShape 71">
                <a:extLst>
                  <a:ext uri="{FF2B5EF4-FFF2-40B4-BE49-F238E27FC236}">
                    <a16:creationId xmlns:a16="http://schemas.microsoft.com/office/drawing/2014/main" id="{5579483C-B213-FBCE-A018-1A7CBFDE63A6}"/>
                  </a:ext>
                </a:extLst>
              </p:cNvPr>
              <p:cNvCxnSpPr>
                <a:cxnSpLocks noChangeShapeType="1"/>
                <a:stCxn id="10" idx="2"/>
                <a:endCxn id="12" idx="0"/>
              </p:cNvCxnSpPr>
              <p:nvPr/>
            </p:nvCxnSpPr>
            <p:spPr bwMode="auto">
              <a:xfrm rot="5400000">
                <a:off x="1383506" y="4429919"/>
                <a:ext cx="166688"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16" name="AutoShape 72">
                <a:extLst>
                  <a:ext uri="{FF2B5EF4-FFF2-40B4-BE49-F238E27FC236}">
                    <a16:creationId xmlns:a16="http://schemas.microsoft.com/office/drawing/2014/main" id="{7834D68D-7BC6-55CC-DCF4-92C5B260E236}"/>
                  </a:ext>
                </a:extLst>
              </p:cNvPr>
              <p:cNvCxnSpPr>
                <a:cxnSpLocks noChangeShapeType="1"/>
                <a:stCxn id="10" idx="2"/>
                <a:endCxn id="13" idx="0"/>
              </p:cNvCxnSpPr>
              <p:nvPr/>
            </p:nvCxnSpPr>
            <p:spPr bwMode="auto">
              <a:xfrm rot="16200000" flipH="1">
                <a:off x="1566863" y="4246562"/>
                <a:ext cx="166688" cy="366713"/>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17" name="Rectangle 73">
                <a:extLst>
                  <a:ext uri="{FF2B5EF4-FFF2-40B4-BE49-F238E27FC236}">
                    <a16:creationId xmlns:a16="http://schemas.microsoft.com/office/drawing/2014/main" id="{EC53D336-F596-6FD4-7C64-BF2F855F9AAF}"/>
                  </a:ext>
                </a:extLst>
              </p:cNvPr>
              <p:cNvSpPr>
                <a:spLocks noChangeArrowheads="1"/>
              </p:cNvSpPr>
              <p:nvPr/>
            </p:nvSpPr>
            <p:spPr bwMode="auto">
              <a:xfrm>
                <a:off x="1296988" y="4932363"/>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8" name="Rectangle 74">
                <a:extLst>
                  <a:ext uri="{FF2B5EF4-FFF2-40B4-BE49-F238E27FC236}">
                    <a16:creationId xmlns:a16="http://schemas.microsoft.com/office/drawing/2014/main" id="{48942F78-AB45-7AC5-1F39-3F64E6B40303}"/>
                  </a:ext>
                </a:extLst>
              </p:cNvPr>
              <p:cNvSpPr>
                <a:spLocks noChangeArrowheads="1"/>
              </p:cNvSpPr>
              <p:nvPr/>
            </p:nvSpPr>
            <p:spPr bwMode="auto">
              <a:xfrm>
                <a:off x="1668463" y="4932363"/>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19" name="Rectangle 75">
                <a:extLst>
                  <a:ext uri="{FF2B5EF4-FFF2-40B4-BE49-F238E27FC236}">
                    <a16:creationId xmlns:a16="http://schemas.microsoft.com/office/drawing/2014/main" id="{F4C0BACA-8A66-A4A9-4254-282ABE456282}"/>
                  </a:ext>
                </a:extLst>
              </p:cNvPr>
              <p:cNvSpPr>
                <a:spLocks noChangeArrowheads="1"/>
              </p:cNvSpPr>
              <p:nvPr/>
            </p:nvSpPr>
            <p:spPr bwMode="auto">
              <a:xfrm>
                <a:off x="2036763" y="4932363"/>
                <a:ext cx="312737"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20" name="AutoShape 76">
                <a:extLst>
                  <a:ext uri="{FF2B5EF4-FFF2-40B4-BE49-F238E27FC236}">
                    <a16:creationId xmlns:a16="http://schemas.microsoft.com/office/drawing/2014/main" id="{0B1B204B-4BE2-41CD-495E-843444CBC154}"/>
                  </a:ext>
                </a:extLst>
              </p:cNvPr>
              <p:cNvCxnSpPr>
                <a:cxnSpLocks noChangeShapeType="1"/>
                <a:stCxn id="13" idx="2"/>
                <a:endCxn id="17" idx="0"/>
              </p:cNvCxnSpPr>
              <p:nvPr/>
            </p:nvCxnSpPr>
            <p:spPr bwMode="auto">
              <a:xfrm rot="5400000">
                <a:off x="1507332" y="4606131"/>
                <a:ext cx="273050" cy="379413"/>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1" name="AutoShape 77">
                <a:extLst>
                  <a:ext uri="{FF2B5EF4-FFF2-40B4-BE49-F238E27FC236}">
                    <a16:creationId xmlns:a16="http://schemas.microsoft.com/office/drawing/2014/main" id="{97C3F133-572C-9FAA-99C6-B9323C9BFA21}"/>
                  </a:ext>
                </a:extLst>
              </p:cNvPr>
              <p:cNvCxnSpPr>
                <a:cxnSpLocks noChangeShapeType="1"/>
                <a:stCxn id="13" idx="2"/>
                <a:endCxn id="18" idx="0"/>
              </p:cNvCxnSpPr>
              <p:nvPr/>
            </p:nvCxnSpPr>
            <p:spPr bwMode="auto">
              <a:xfrm rot="5400000">
                <a:off x="1693069" y="4791869"/>
                <a:ext cx="273050" cy="7938"/>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2" name="AutoShape 78">
                <a:extLst>
                  <a:ext uri="{FF2B5EF4-FFF2-40B4-BE49-F238E27FC236}">
                    <a16:creationId xmlns:a16="http://schemas.microsoft.com/office/drawing/2014/main" id="{00A0A611-E371-7BDF-1D59-9A33A9F8D187}"/>
                  </a:ext>
                </a:extLst>
              </p:cNvPr>
              <p:cNvCxnSpPr>
                <a:cxnSpLocks noChangeShapeType="1"/>
                <a:stCxn id="13" idx="2"/>
                <a:endCxn id="19" idx="0"/>
              </p:cNvCxnSpPr>
              <p:nvPr/>
            </p:nvCxnSpPr>
            <p:spPr bwMode="auto">
              <a:xfrm rot="16200000" flipH="1">
                <a:off x="1876426" y="4616450"/>
                <a:ext cx="273050" cy="358775"/>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23" name="Rectangle 79">
                <a:extLst>
                  <a:ext uri="{FF2B5EF4-FFF2-40B4-BE49-F238E27FC236}">
                    <a16:creationId xmlns:a16="http://schemas.microsoft.com/office/drawing/2014/main" id="{D1E23A3A-1A87-CF30-638E-5C1935EA4F98}"/>
                  </a:ext>
                </a:extLst>
              </p:cNvPr>
              <p:cNvSpPr>
                <a:spLocks noChangeArrowheads="1"/>
              </p:cNvSpPr>
              <p:nvPr/>
            </p:nvSpPr>
            <p:spPr bwMode="auto">
              <a:xfrm>
                <a:off x="917575" y="53482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24" name="Rectangle 80">
                <a:extLst>
                  <a:ext uri="{FF2B5EF4-FFF2-40B4-BE49-F238E27FC236}">
                    <a16:creationId xmlns:a16="http://schemas.microsoft.com/office/drawing/2014/main" id="{B4DED286-A26D-1DA6-B606-88A5D6640754}"/>
                  </a:ext>
                </a:extLst>
              </p:cNvPr>
              <p:cNvSpPr>
                <a:spLocks noChangeArrowheads="1"/>
              </p:cNvSpPr>
              <p:nvPr/>
            </p:nvSpPr>
            <p:spPr bwMode="auto">
              <a:xfrm>
                <a:off x="1289050" y="53482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25" name="Rectangle 81">
                <a:extLst>
                  <a:ext uri="{FF2B5EF4-FFF2-40B4-BE49-F238E27FC236}">
                    <a16:creationId xmlns:a16="http://schemas.microsoft.com/office/drawing/2014/main" id="{CB7872AA-214E-CB9F-835E-6F7387455208}"/>
                  </a:ext>
                </a:extLst>
              </p:cNvPr>
              <p:cNvSpPr>
                <a:spLocks noChangeArrowheads="1"/>
              </p:cNvSpPr>
              <p:nvPr/>
            </p:nvSpPr>
            <p:spPr bwMode="auto">
              <a:xfrm>
                <a:off x="1657350" y="5348288"/>
                <a:ext cx="312738"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26" name="AutoShape 82">
                <a:extLst>
                  <a:ext uri="{FF2B5EF4-FFF2-40B4-BE49-F238E27FC236}">
                    <a16:creationId xmlns:a16="http://schemas.microsoft.com/office/drawing/2014/main" id="{955FEE86-2B38-EA51-DA90-C5F4D081E552}"/>
                  </a:ext>
                </a:extLst>
              </p:cNvPr>
              <p:cNvCxnSpPr>
                <a:cxnSpLocks noChangeShapeType="1"/>
                <a:stCxn id="18" idx="2"/>
                <a:endCxn id="23" idx="0"/>
              </p:cNvCxnSpPr>
              <p:nvPr/>
            </p:nvCxnSpPr>
            <p:spPr bwMode="auto">
              <a:xfrm rot="5400000">
                <a:off x="1314450" y="4837113"/>
                <a:ext cx="271463" cy="750887"/>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7" name="AutoShape 83">
                <a:extLst>
                  <a:ext uri="{FF2B5EF4-FFF2-40B4-BE49-F238E27FC236}">
                    <a16:creationId xmlns:a16="http://schemas.microsoft.com/office/drawing/2014/main" id="{5CD6F680-5D80-7664-C38A-71CDC273F850}"/>
                  </a:ext>
                </a:extLst>
              </p:cNvPr>
              <p:cNvCxnSpPr>
                <a:cxnSpLocks noChangeShapeType="1"/>
                <a:stCxn id="18" idx="2"/>
                <a:endCxn id="24" idx="0"/>
              </p:cNvCxnSpPr>
              <p:nvPr/>
            </p:nvCxnSpPr>
            <p:spPr bwMode="auto">
              <a:xfrm rot="5400000">
                <a:off x="1500187" y="5022851"/>
                <a:ext cx="271463" cy="379412"/>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28" name="AutoShape 84">
                <a:extLst>
                  <a:ext uri="{FF2B5EF4-FFF2-40B4-BE49-F238E27FC236}">
                    <a16:creationId xmlns:a16="http://schemas.microsoft.com/office/drawing/2014/main" id="{076E595B-3A5A-9774-6230-D89D4D7FE2A1}"/>
                  </a:ext>
                </a:extLst>
              </p:cNvPr>
              <p:cNvCxnSpPr>
                <a:cxnSpLocks noChangeShapeType="1"/>
                <a:stCxn id="18" idx="2"/>
                <a:endCxn id="25" idx="0"/>
              </p:cNvCxnSpPr>
              <p:nvPr/>
            </p:nvCxnSpPr>
            <p:spPr bwMode="auto">
              <a:xfrm rot="5400000">
                <a:off x="1683543" y="5206207"/>
                <a:ext cx="271463" cy="12700"/>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29" name="Rectangle 85">
                <a:extLst>
                  <a:ext uri="{FF2B5EF4-FFF2-40B4-BE49-F238E27FC236}">
                    <a16:creationId xmlns:a16="http://schemas.microsoft.com/office/drawing/2014/main" id="{FDB24765-66D6-6686-D4E6-9CB7642C031C}"/>
                  </a:ext>
                </a:extLst>
              </p:cNvPr>
              <p:cNvSpPr>
                <a:spLocks noChangeArrowheads="1"/>
              </p:cNvSpPr>
              <p:nvPr/>
            </p:nvSpPr>
            <p:spPr bwMode="auto">
              <a:xfrm>
                <a:off x="1281113" y="575627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0" name="Rectangle 86">
                <a:extLst>
                  <a:ext uri="{FF2B5EF4-FFF2-40B4-BE49-F238E27FC236}">
                    <a16:creationId xmlns:a16="http://schemas.microsoft.com/office/drawing/2014/main" id="{DC093312-4E01-78FB-6914-85F37A7C11F0}"/>
                  </a:ext>
                </a:extLst>
              </p:cNvPr>
              <p:cNvSpPr>
                <a:spLocks noChangeArrowheads="1"/>
              </p:cNvSpPr>
              <p:nvPr/>
            </p:nvSpPr>
            <p:spPr bwMode="auto">
              <a:xfrm>
                <a:off x="1652588" y="5756275"/>
                <a:ext cx="312737"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1" name="Rectangle 87">
                <a:extLst>
                  <a:ext uri="{FF2B5EF4-FFF2-40B4-BE49-F238E27FC236}">
                    <a16:creationId xmlns:a16="http://schemas.microsoft.com/office/drawing/2014/main" id="{34470554-AABC-FA10-D4D1-085E74D1E2B5}"/>
                  </a:ext>
                </a:extLst>
              </p:cNvPr>
              <p:cNvSpPr>
                <a:spLocks noChangeArrowheads="1"/>
              </p:cNvSpPr>
              <p:nvPr/>
            </p:nvSpPr>
            <p:spPr bwMode="auto">
              <a:xfrm>
                <a:off x="2019300" y="5756275"/>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32" name="AutoShape 88">
                <a:extLst>
                  <a:ext uri="{FF2B5EF4-FFF2-40B4-BE49-F238E27FC236}">
                    <a16:creationId xmlns:a16="http://schemas.microsoft.com/office/drawing/2014/main" id="{55136234-DC4E-80F6-5E55-392AD436795B}"/>
                  </a:ext>
                </a:extLst>
              </p:cNvPr>
              <p:cNvCxnSpPr>
                <a:cxnSpLocks noChangeShapeType="1"/>
                <a:stCxn id="24" idx="2"/>
                <a:endCxn id="29" idx="0"/>
              </p:cNvCxnSpPr>
              <p:nvPr/>
            </p:nvCxnSpPr>
            <p:spPr bwMode="auto">
              <a:xfrm rot="5400000">
                <a:off x="1311275" y="5621338"/>
                <a:ext cx="261937" cy="7938"/>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33" name="AutoShape 89">
                <a:extLst>
                  <a:ext uri="{FF2B5EF4-FFF2-40B4-BE49-F238E27FC236}">
                    <a16:creationId xmlns:a16="http://schemas.microsoft.com/office/drawing/2014/main" id="{98ACCF4E-6950-5B9A-71D5-DB300E9FAC2D}"/>
                  </a:ext>
                </a:extLst>
              </p:cNvPr>
              <p:cNvCxnSpPr>
                <a:cxnSpLocks noChangeShapeType="1"/>
                <a:stCxn id="24" idx="2"/>
                <a:endCxn id="30" idx="0"/>
              </p:cNvCxnSpPr>
              <p:nvPr/>
            </p:nvCxnSpPr>
            <p:spPr bwMode="auto">
              <a:xfrm rot="16200000" flipH="1">
                <a:off x="1497013" y="5443538"/>
                <a:ext cx="261937" cy="363537"/>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34" name="AutoShape 90">
                <a:extLst>
                  <a:ext uri="{FF2B5EF4-FFF2-40B4-BE49-F238E27FC236}">
                    <a16:creationId xmlns:a16="http://schemas.microsoft.com/office/drawing/2014/main" id="{0324EDD0-1698-9C6C-3A24-22FB9E11BAD0}"/>
                  </a:ext>
                </a:extLst>
              </p:cNvPr>
              <p:cNvCxnSpPr>
                <a:cxnSpLocks noChangeShapeType="1"/>
                <a:stCxn id="24" idx="2"/>
                <a:endCxn id="31" idx="0"/>
              </p:cNvCxnSpPr>
              <p:nvPr/>
            </p:nvCxnSpPr>
            <p:spPr bwMode="auto">
              <a:xfrm rot="16200000" flipH="1">
                <a:off x="1680369" y="5260182"/>
                <a:ext cx="261937" cy="730250"/>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grpSp>
        <p:sp>
          <p:nvSpPr>
            <p:cNvPr id="7" name="Left-Up Arrow 6">
              <a:extLst>
                <a:ext uri="{FF2B5EF4-FFF2-40B4-BE49-F238E27FC236}">
                  <a16:creationId xmlns:a16="http://schemas.microsoft.com/office/drawing/2014/main" id="{02A95460-B4AC-1277-4DFD-D56DB8FD97C4}"/>
                </a:ext>
              </a:extLst>
            </p:cNvPr>
            <p:cNvSpPr/>
            <p:nvPr/>
          </p:nvSpPr>
          <p:spPr>
            <a:xfrm rot="10800000">
              <a:off x="7314257" y="4642555"/>
              <a:ext cx="227013" cy="366713"/>
            </a:xfrm>
            <a:prstGeom prst="leftUpArrow">
              <a:avLst>
                <a:gd name="adj1" fmla="val 12793"/>
                <a:gd name="adj2" fmla="val 19193"/>
                <a:gd name="adj3" fmla="val 24104"/>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sp>
          <p:nvSpPr>
            <p:cNvPr id="8" name="Left-Up Arrow 7">
              <a:extLst>
                <a:ext uri="{FF2B5EF4-FFF2-40B4-BE49-F238E27FC236}">
                  <a16:creationId xmlns:a16="http://schemas.microsoft.com/office/drawing/2014/main" id="{A289BD55-0981-29B3-DCBF-A8515928EC55}"/>
                </a:ext>
              </a:extLst>
            </p:cNvPr>
            <p:cNvSpPr/>
            <p:nvPr/>
          </p:nvSpPr>
          <p:spPr>
            <a:xfrm>
              <a:off x="7084070" y="5207000"/>
              <a:ext cx="232833" cy="335844"/>
            </a:xfrm>
            <a:prstGeom prst="leftUpArrow">
              <a:avLst>
                <a:gd name="adj1" fmla="val 10454"/>
                <a:gd name="adj2" fmla="val 16515"/>
                <a:gd name="adj3" fmla="val 18636"/>
              </a:avLst>
            </a:prstGeom>
            <a:solidFill>
              <a:schemeClr val="tx1"/>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798">
                <a:solidFill>
                  <a:prstClr val="white"/>
                </a:solidFill>
                <a:latin typeface="Arial" panose="020B060402020202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926EE281-4B86-81E6-31B9-A3CE3E1A10FD}"/>
                </a:ext>
              </a:extLst>
            </p:cNvPr>
            <p:cNvCxnSpPr/>
            <p:nvPr/>
          </p:nvCxnSpPr>
          <p:spPr>
            <a:xfrm>
              <a:off x="6515525" y="4663448"/>
              <a:ext cx="407448" cy="362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nvGrpSpPr>
          <p:cNvPr id="35" name="Group 4">
            <a:extLst>
              <a:ext uri="{FF2B5EF4-FFF2-40B4-BE49-F238E27FC236}">
                <a16:creationId xmlns:a16="http://schemas.microsoft.com/office/drawing/2014/main" id="{BB9DFECB-5AD7-0E3B-4B61-E84100D8BD36}"/>
              </a:ext>
            </a:extLst>
          </p:cNvPr>
          <p:cNvGrpSpPr>
            <a:grpSpLocks/>
          </p:cNvGrpSpPr>
          <p:nvPr/>
        </p:nvGrpSpPr>
        <p:grpSpPr bwMode="auto">
          <a:xfrm>
            <a:off x="3054184" y="1762166"/>
            <a:ext cx="2204206" cy="1334045"/>
            <a:chOff x="2804" y="1367"/>
            <a:chExt cx="2908" cy="1708"/>
          </a:xfrm>
        </p:grpSpPr>
        <p:sp>
          <p:nvSpPr>
            <p:cNvPr id="36" name="Rectangle 5">
              <a:extLst>
                <a:ext uri="{FF2B5EF4-FFF2-40B4-BE49-F238E27FC236}">
                  <a16:creationId xmlns:a16="http://schemas.microsoft.com/office/drawing/2014/main" id="{03D630B8-DF12-E0ED-3AAB-163738926322}"/>
                </a:ext>
              </a:extLst>
            </p:cNvPr>
            <p:cNvSpPr>
              <a:spLocks noChangeArrowheads="1"/>
            </p:cNvSpPr>
            <p:nvPr/>
          </p:nvSpPr>
          <p:spPr bwMode="auto">
            <a:xfrm>
              <a:off x="4200" y="136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7" name="Rectangle 6">
              <a:extLst>
                <a:ext uri="{FF2B5EF4-FFF2-40B4-BE49-F238E27FC236}">
                  <a16:creationId xmlns:a16="http://schemas.microsoft.com/office/drawing/2014/main" id="{00706960-8A10-6BF9-EEA8-BE8906A4CFA9}"/>
                </a:ext>
              </a:extLst>
            </p:cNvPr>
            <p:cNvSpPr>
              <a:spLocks noChangeArrowheads="1"/>
            </p:cNvSpPr>
            <p:nvPr/>
          </p:nvSpPr>
          <p:spPr bwMode="auto">
            <a:xfrm>
              <a:off x="3660"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8" name="Rectangle 7">
              <a:extLst>
                <a:ext uri="{FF2B5EF4-FFF2-40B4-BE49-F238E27FC236}">
                  <a16:creationId xmlns:a16="http://schemas.microsoft.com/office/drawing/2014/main" id="{865C2093-86B7-25E6-C4B3-4BDD5CB8087A}"/>
                </a:ext>
              </a:extLst>
            </p:cNvPr>
            <p:cNvSpPr>
              <a:spLocks noChangeArrowheads="1"/>
            </p:cNvSpPr>
            <p:nvPr/>
          </p:nvSpPr>
          <p:spPr bwMode="auto">
            <a:xfrm>
              <a:off x="4200"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39" name="Rectangle 8">
              <a:extLst>
                <a:ext uri="{FF2B5EF4-FFF2-40B4-BE49-F238E27FC236}">
                  <a16:creationId xmlns:a16="http://schemas.microsoft.com/office/drawing/2014/main" id="{EB207E66-65D4-DA4E-89D9-3CAEBB069BF1}"/>
                </a:ext>
              </a:extLst>
            </p:cNvPr>
            <p:cNvSpPr>
              <a:spLocks noChangeArrowheads="1"/>
            </p:cNvSpPr>
            <p:nvPr/>
          </p:nvSpPr>
          <p:spPr bwMode="auto">
            <a:xfrm>
              <a:off x="4734" y="1768"/>
              <a:ext cx="456" cy="18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40" name="AutoShape 9">
              <a:extLst>
                <a:ext uri="{FF2B5EF4-FFF2-40B4-BE49-F238E27FC236}">
                  <a16:creationId xmlns:a16="http://schemas.microsoft.com/office/drawing/2014/main" id="{CAECE822-7D35-B03D-BE37-CCE1AA77D757}"/>
                </a:ext>
              </a:extLst>
            </p:cNvPr>
            <p:cNvCxnSpPr>
              <a:cxnSpLocks noChangeShapeType="1"/>
              <a:stCxn id="36" idx="2"/>
              <a:endCxn id="37" idx="0"/>
            </p:cNvCxnSpPr>
            <p:nvPr/>
          </p:nvCxnSpPr>
          <p:spPr bwMode="auto">
            <a:xfrm rot="5400000">
              <a:off x="4050" y="1391"/>
              <a:ext cx="215" cy="540"/>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1" name="AutoShape 10">
              <a:extLst>
                <a:ext uri="{FF2B5EF4-FFF2-40B4-BE49-F238E27FC236}">
                  <a16:creationId xmlns:a16="http://schemas.microsoft.com/office/drawing/2014/main" id="{ACF22919-0C22-94B0-0E12-34745CAA7086}"/>
                </a:ext>
              </a:extLst>
            </p:cNvPr>
            <p:cNvCxnSpPr>
              <a:cxnSpLocks noChangeShapeType="1"/>
              <a:stCxn id="36" idx="2"/>
              <a:endCxn id="38" idx="0"/>
            </p:cNvCxnSpPr>
            <p:nvPr/>
          </p:nvCxnSpPr>
          <p:spPr bwMode="auto">
            <a:xfrm rot="5400000">
              <a:off x="4320" y="1661"/>
              <a:ext cx="215"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42" name="AutoShape 11">
              <a:extLst>
                <a:ext uri="{FF2B5EF4-FFF2-40B4-BE49-F238E27FC236}">
                  <a16:creationId xmlns:a16="http://schemas.microsoft.com/office/drawing/2014/main" id="{BEC67580-CB1B-958C-135E-6737B7FC93EC}"/>
                </a:ext>
              </a:extLst>
            </p:cNvPr>
            <p:cNvCxnSpPr>
              <a:cxnSpLocks noChangeShapeType="1"/>
              <a:stCxn id="36" idx="2"/>
              <a:endCxn id="39" idx="0"/>
            </p:cNvCxnSpPr>
            <p:nvPr/>
          </p:nvCxnSpPr>
          <p:spPr bwMode="auto">
            <a:xfrm rot="16200000" flipH="1">
              <a:off x="4587" y="1394"/>
              <a:ext cx="215" cy="534"/>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43" name="Rectangle 12">
              <a:extLst>
                <a:ext uri="{FF2B5EF4-FFF2-40B4-BE49-F238E27FC236}">
                  <a16:creationId xmlns:a16="http://schemas.microsoft.com/office/drawing/2014/main" id="{112B7D1E-CBE7-7726-F6BF-931293E3D535}"/>
                </a:ext>
              </a:extLst>
            </p:cNvPr>
            <p:cNvSpPr>
              <a:spLocks noChangeArrowheads="1"/>
            </p:cNvSpPr>
            <p:nvPr/>
          </p:nvSpPr>
          <p:spPr bwMode="auto">
            <a:xfrm>
              <a:off x="4182"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44" name="Rectangle 13">
              <a:extLst>
                <a:ext uri="{FF2B5EF4-FFF2-40B4-BE49-F238E27FC236}">
                  <a16:creationId xmlns:a16="http://schemas.microsoft.com/office/drawing/2014/main" id="{731D871C-DACE-AF30-DFEE-0DFD78906011}"/>
                </a:ext>
              </a:extLst>
            </p:cNvPr>
            <p:cNvSpPr>
              <a:spLocks noChangeArrowheads="1"/>
            </p:cNvSpPr>
            <p:nvPr/>
          </p:nvSpPr>
          <p:spPr bwMode="auto">
            <a:xfrm>
              <a:off x="4722"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45" name="Rectangle 14">
              <a:extLst>
                <a:ext uri="{FF2B5EF4-FFF2-40B4-BE49-F238E27FC236}">
                  <a16:creationId xmlns:a16="http://schemas.microsoft.com/office/drawing/2014/main" id="{BEA2F5D7-A6B1-D09D-C95F-C33B72914232}"/>
                </a:ext>
              </a:extLst>
            </p:cNvPr>
            <p:cNvSpPr>
              <a:spLocks noChangeArrowheads="1"/>
            </p:cNvSpPr>
            <p:nvPr/>
          </p:nvSpPr>
          <p:spPr bwMode="auto">
            <a:xfrm>
              <a:off x="5256" y="2303"/>
              <a:ext cx="456" cy="185"/>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46" name="AutoShape 15">
              <a:extLst>
                <a:ext uri="{FF2B5EF4-FFF2-40B4-BE49-F238E27FC236}">
                  <a16:creationId xmlns:a16="http://schemas.microsoft.com/office/drawing/2014/main" id="{81F78A14-279D-6F1C-FED8-2D4132B9EC1D}"/>
                </a:ext>
              </a:extLst>
            </p:cNvPr>
            <p:cNvCxnSpPr>
              <a:cxnSpLocks noChangeShapeType="1"/>
              <a:stCxn id="39" idx="2"/>
              <a:endCxn id="43" idx="0"/>
            </p:cNvCxnSpPr>
            <p:nvPr/>
          </p:nvCxnSpPr>
          <p:spPr bwMode="auto">
            <a:xfrm rot="5400000">
              <a:off x="4512" y="1853"/>
              <a:ext cx="348" cy="55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7" name="AutoShape 16">
              <a:extLst>
                <a:ext uri="{FF2B5EF4-FFF2-40B4-BE49-F238E27FC236}">
                  <a16:creationId xmlns:a16="http://schemas.microsoft.com/office/drawing/2014/main" id="{3E02FBC9-5DD5-7318-B318-9D69A5DE002D}"/>
                </a:ext>
              </a:extLst>
            </p:cNvPr>
            <p:cNvCxnSpPr>
              <a:cxnSpLocks noChangeShapeType="1"/>
              <a:stCxn id="39" idx="2"/>
              <a:endCxn id="44" idx="0"/>
            </p:cNvCxnSpPr>
            <p:nvPr/>
          </p:nvCxnSpPr>
          <p:spPr bwMode="auto">
            <a:xfrm rot="5400000">
              <a:off x="4782" y="2123"/>
              <a:ext cx="348" cy="1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48" name="AutoShape 17">
              <a:extLst>
                <a:ext uri="{FF2B5EF4-FFF2-40B4-BE49-F238E27FC236}">
                  <a16:creationId xmlns:a16="http://schemas.microsoft.com/office/drawing/2014/main" id="{C84E4780-939E-B991-30E3-E4429FA68CE4}"/>
                </a:ext>
              </a:extLst>
            </p:cNvPr>
            <p:cNvCxnSpPr>
              <a:cxnSpLocks noChangeShapeType="1"/>
              <a:stCxn id="39" idx="2"/>
              <a:endCxn id="45" idx="0"/>
            </p:cNvCxnSpPr>
            <p:nvPr/>
          </p:nvCxnSpPr>
          <p:spPr bwMode="auto">
            <a:xfrm rot="16200000" flipH="1">
              <a:off x="5049" y="1868"/>
              <a:ext cx="348" cy="522"/>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49" name="Rectangle 18">
              <a:extLst>
                <a:ext uri="{FF2B5EF4-FFF2-40B4-BE49-F238E27FC236}">
                  <a16:creationId xmlns:a16="http://schemas.microsoft.com/office/drawing/2014/main" id="{2F6FFE4A-4767-8AC2-72B8-CFBDC8A587E5}"/>
                </a:ext>
              </a:extLst>
            </p:cNvPr>
            <p:cNvSpPr>
              <a:spLocks noChangeArrowheads="1"/>
            </p:cNvSpPr>
            <p:nvPr/>
          </p:nvSpPr>
          <p:spPr bwMode="auto">
            <a:xfrm>
              <a:off x="3837"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50" name="Rectangle 19">
              <a:extLst>
                <a:ext uri="{FF2B5EF4-FFF2-40B4-BE49-F238E27FC236}">
                  <a16:creationId xmlns:a16="http://schemas.microsoft.com/office/drawing/2014/main" id="{936BCB82-D212-E2D7-B19D-1B62CD402024}"/>
                </a:ext>
              </a:extLst>
            </p:cNvPr>
            <p:cNvSpPr>
              <a:spLocks noChangeArrowheads="1"/>
            </p:cNvSpPr>
            <p:nvPr/>
          </p:nvSpPr>
          <p:spPr bwMode="auto">
            <a:xfrm>
              <a:off x="4377"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51" name="Rectangle 20">
              <a:extLst>
                <a:ext uri="{FF2B5EF4-FFF2-40B4-BE49-F238E27FC236}">
                  <a16:creationId xmlns:a16="http://schemas.microsoft.com/office/drawing/2014/main" id="{34F9D8EA-9A5B-36C0-FDEB-AB0CEB41DCBC}"/>
                </a:ext>
              </a:extLst>
            </p:cNvPr>
            <p:cNvSpPr>
              <a:spLocks noChangeArrowheads="1"/>
            </p:cNvSpPr>
            <p:nvPr/>
          </p:nvSpPr>
          <p:spPr bwMode="auto">
            <a:xfrm>
              <a:off x="4911" y="2837"/>
              <a:ext cx="456" cy="186"/>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52" name="AutoShape 21">
              <a:extLst>
                <a:ext uri="{FF2B5EF4-FFF2-40B4-BE49-F238E27FC236}">
                  <a16:creationId xmlns:a16="http://schemas.microsoft.com/office/drawing/2014/main" id="{D4F8EB79-258B-2689-12E2-E9430CA5295F}"/>
                </a:ext>
              </a:extLst>
            </p:cNvPr>
            <p:cNvCxnSpPr>
              <a:cxnSpLocks noChangeShapeType="1"/>
              <a:stCxn id="44" idx="2"/>
              <a:endCxn id="49" idx="0"/>
            </p:cNvCxnSpPr>
            <p:nvPr/>
          </p:nvCxnSpPr>
          <p:spPr bwMode="auto">
            <a:xfrm rot="5400000">
              <a:off x="4333" y="2220"/>
              <a:ext cx="349" cy="885"/>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53" name="AutoShape 22">
              <a:extLst>
                <a:ext uri="{FF2B5EF4-FFF2-40B4-BE49-F238E27FC236}">
                  <a16:creationId xmlns:a16="http://schemas.microsoft.com/office/drawing/2014/main" id="{837EAD76-EB70-EED9-644A-E37F412BA7E4}"/>
                </a:ext>
              </a:extLst>
            </p:cNvPr>
            <p:cNvCxnSpPr>
              <a:cxnSpLocks noChangeShapeType="1"/>
              <a:stCxn id="44" idx="2"/>
              <a:endCxn id="50" idx="0"/>
            </p:cNvCxnSpPr>
            <p:nvPr/>
          </p:nvCxnSpPr>
          <p:spPr bwMode="auto">
            <a:xfrm rot="5400000">
              <a:off x="4603" y="2490"/>
              <a:ext cx="349" cy="345"/>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54" name="AutoShape 23">
              <a:extLst>
                <a:ext uri="{FF2B5EF4-FFF2-40B4-BE49-F238E27FC236}">
                  <a16:creationId xmlns:a16="http://schemas.microsoft.com/office/drawing/2014/main" id="{C2EC158C-0DE9-502D-39AA-C33C92EA538C}"/>
                </a:ext>
              </a:extLst>
            </p:cNvPr>
            <p:cNvCxnSpPr>
              <a:cxnSpLocks noChangeShapeType="1"/>
              <a:stCxn id="44" idx="2"/>
              <a:endCxn id="51" idx="0"/>
            </p:cNvCxnSpPr>
            <p:nvPr/>
          </p:nvCxnSpPr>
          <p:spPr bwMode="auto">
            <a:xfrm rot="16200000" flipH="1">
              <a:off x="4870" y="2568"/>
              <a:ext cx="349" cy="189"/>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55" name="Text Box 34">
              <a:extLst>
                <a:ext uri="{FF2B5EF4-FFF2-40B4-BE49-F238E27FC236}">
                  <a16:creationId xmlns:a16="http://schemas.microsoft.com/office/drawing/2014/main" id="{8BC9CED6-1C15-8AC3-A240-2AD3892754B2}"/>
                </a:ext>
              </a:extLst>
            </p:cNvPr>
            <p:cNvSpPr txBox="1">
              <a:spLocks noChangeArrowheads="1"/>
            </p:cNvSpPr>
            <p:nvPr/>
          </p:nvSpPr>
          <p:spPr bwMode="auto">
            <a:xfrm>
              <a:off x="2804" y="1723"/>
              <a:ext cx="861"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One</a:t>
              </a:r>
            </a:p>
          </p:txBody>
        </p:sp>
        <p:sp>
          <p:nvSpPr>
            <p:cNvPr id="56" name="Text Box 35">
              <a:extLst>
                <a:ext uri="{FF2B5EF4-FFF2-40B4-BE49-F238E27FC236}">
                  <a16:creationId xmlns:a16="http://schemas.microsoft.com/office/drawing/2014/main" id="{64AFE8FE-435A-C1FE-5127-BCE8B141197B}"/>
                </a:ext>
              </a:extLst>
            </p:cNvPr>
            <p:cNvSpPr txBox="1">
              <a:spLocks noChangeArrowheads="1"/>
            </p:cNvSpPr>
            <p:nvPr/>
          </p:nvSpPr>
          <p:spPr bwMode="auto">
            <a:xfrm>
              <a:off x="2829" y="2264"/>
              <a:ext cx="869"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Two</a:t>
              </a:r>
            </a:p>
          </p:txBody>
        </p:sp>
        <p:sp>
          <p:nvSpPr>
            <p:cNvPr id="57" name="Text Box 36">
              <a:extLst>
                <a:ext uri="{FF2B5EF4-FFF2-40B4-BE49-F238E27FC236}">
                  <a16:creationId xmlns:a16="http://schemas.microsoft.com/office/drawing/2014/main" id="{EBF46E6F-EC59-DD83-E315-8C0A4513AB8F}"/>
                </a:ext>
              </a:extLst>
            </p:cNvPr>
            <p:cNvSpPr txBox="1">
              <a:spLocks noChangeArrowheads="1"/>
            </p:cNvSpPr>
            <p:nvPr/>
          </p:nvSpPr>
          <p:spPr bwMode="auto">
            <a:xfrm>
              <a:off x="2804" y="2780"/>
              <a:ext cx="979" cy="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wrap="none" lIns="91347" tIns="45674" rIns="91347" bIns="45674">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99" b="1">
                  <a:latin typeface="Arial" panose="020B0604020202020204" pitchFamily="34" charset="0"/>
                  <a:cs typeface="Arial" panose="020B0604020202020204" pitchFamily="34" charset="0"/>
                </a:rPr>
                <a:t>Tier Three</a:t>
              </a:r>
            </a:p>
          </p:txBody>
        </p:sp>
      </p:grpSp>
      <p:sp>
        <p:nvSpPr>
          <p:cNvPr id="58" name="Text Box 39">
            <a:extLst>
              <a:ext uri="{FF2B5EF4-FFF2-40B4-BE49-F238E27FC236}">
                <a16:creationId xmlns:a16="http://schemas.microsoft.com/office/drawing/2014/main" id="{B2E65B94-6DA5-4851-12E0-60A8BBE97B8C}"/>
              </a:ext>
            </a:extLst>
          </p:cNvPr>
          <p:cNvSpPr txBox="1">
            <a:spLocks noChangeArrowheads="1"/>
          </p:cNvSpPr>
          <p:nvPr/>
        </p:nvSpPr>
        <p:spPr bwMode="auto">
          <a:xfrm>
            <a:off x="7370042" y="1270997"/>
            <a:ext cx="3858749"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spAutoFit/>
          </a:bodyPr>
          <a:lstStyle/>
          <a:p>
            <a:pPr algn="ctr">
              <a:defRPr/>
            </a:pPr>
            <a:r>
              <a:rPr lang="en-AU" sz="1865" b="1">
                <a:latin typeface="Arial" panose="020B0604020202020204" pitchFamily="34" charset="0"/>
                <a:ea typeface="Arial" charset="0"/>
                <a:cs typeface="Arial" panose="020B0604020202020204" pitchFamily="34" charset="0"/>
              </a:rPr>
              <a:t>B.  Define Functional Definitions</a:t>
            </a:r>
          </a:p>
        </p:txBody>
      </p:sp>
      <p:grpSp>
        <p:nvGrpSpPr>
          <p:cNvPr id="59" name="Group 58">
            <a:extLst>
              <a:ext uri="{FF2B5EF4-FFF2-40B4-BE49-F238E27FC236}">
                <a16:creationId xmlns:a16="http://schemas.microsoft.com/office/drawing/2014/main" id="{BA83FCA2-CEC5-4AB8-5562-D8186F431202}"/>
              </a:ext>
            </a:extLst>
          </p:cNvPr>
          <p:cNvGrpSpPr/>
          <p:nvPr/>
        </p:nvGrpSpPr>
        <p:grpSpPr>
          <a:xfrm>
            <a:off x="8305238" y="1854054"/>
            <a:ext cx="1988354" cy="663755"/>
            <a:chOff x="6265136" y="1659231"/>
            <a:chExt cx="1990195" cy="664369"/>
          </a:xfrm>
        </p:grpSpPr>
        <p:sp>
          <p:nvSpPr>
            <p:cNvPr id="60" name="Rectangle 40">
              <a:extLst>
                <a:ext uri="{FF2B5EF4-FFF2-40B4-BE49-F238E27FC236}">
                  <a16:creationId xmlns:a16="http://schemas.microsoft.com/office/drawing/2014/main" id="{D6A22AFD-6707-CB4B-E0D3-7E9DA73C7480}"/>
                </a:ext>
              </a:extLst>
            </p:cNvPr>
            <p:cNvSpPr>
              <a:spLocks noChangeArrowheads="1"/>
            </p:cNvSpPr>
            <p:nvPr/>
          </p:nvSpPr>
          <p:spPr bwMode="auto">
            <a:xfrm>
              <a:off x="7031722" y="1659231"/>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1" name="Rectangle 41">
              <a:extLst>
                <a:ext uri="{FF2B5EF4-FFF2-40B4-BE49-F238E27FC236}">
                  <a16:creationId xmlns:a16="http://schemas.microsoft.com/office/drawing/2014/main" id="{E514B57F-17F5-70FF-BCCE-40F281A14736}"/>
                </a:ext>
              </a:extLst>
            </p:cNvPr>
            <p:cNvSpPr>
              <a:spLocks noChangeArrowheads="1"/>
            </p:cNvSpPr>
            <p:nvPr/>
          </p:nvSpPr>
          <p:spPr bwMode="auto">
            <a:xfrm>
              <a:off x="6265136"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2" name="Rectangle 42">
              <a:extLst>
                <a:ext uri="{FF2B5EF4-FFF2-40B4-BE49-F238E27FC236}">
                  <a16:creationId xmlns:a16="http://schemas.microsoft.com/office/drawing/2014/main" id="{77EC070D-CC83-F230-9ABE-D40827D1D027}"/>
                </a:ext>
              </a:extLst>
            </p:cNvPr>
            <p:cNvSpPr>
              <a:spLocks noChangeArrowheads="1"/>
            </p:cNvSpPr>
            <p:nvPr/>
          </p:nvSpPr>
          <p:spPr bwMode="auto">
            <a:xfrm>
              <a:off x="7029429"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63" name="Rectangle 43">
              <a:extLst>
                <a:ext uri="{FF2B5EF4-FFF2-40B4-BE49-F238E27FC236}">
                  <a16:creationId xmlns:a16="http://schemas.microsoft.com/office/drawing/2014/main" id="{7DDE01B3-0526-76F2-E6F6-6891240AD7AC}"/>
                </a:ext>
              </a:extLst>
            </p:cNvPr>
            <p:cNvSpPr>
              <a:spLocks noChangeArrowheads="1"/>
            </p:cNvSpPr>
            <p:nvPr/>
          </p:nvSpPr>
          <p:spPr bwMode="auto">
            <a:xfrm>
              <a:off x="7793722" y="2090943"/>
              <a:ext cx="461609" cy="232657"/>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64" name="AutoShape 44">
              <a:extLst>
                <a:ext uri="{FF2B5EF4-FFF2-40B4-BE49-F238E27FC236}">
                  <a16:creationId xmlns:a16="http://schemas.microsoft.com/office/drawing/2014/main" id="{A2FAD621-9DD9-7DA2-76D6-DFD85B6188B2}"/>
                </a:ext>
              </a:extLst>
            </p:cNvPr>
            <p:cNvCxnSpPr>
              <a:cxnSpLocks noChangeShapeType="1"/>
              <a:stCxn id="60" idx="2"/>
              <a:endCxn id="61" idx="0"/>
            </p:cNvCxnSpPr>
            <p:nvPr/>
          </p:nvCxnSpPr>
          <p:spPr bwMode="auto">
            <a:xfrm rot="5400000">
              <a:off x="6779707" y="1608122"/>
              <a:ext cx="199055" cy="766586"/>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65" name="AutoShape 45">
              <a:extLst>
                <a:ext uri="{FF2B5EF4-FFF2-40B4-BE49-F238E27FC236}">
                  <a16:creationId xmlns:a16="http://schemas.microsoft.com/office/drawing/2014/main" id="{62DF884A-C351-D6B7-D9A1-600B5B042CCE}"/>
                </a:ext>
              </a:extLst>
            </p:cNvPr>
            <p:cNvCxnSpPr>
              <a:cxnSpLocks noChangeShapeType="1"/>
              <a:stCxn id="60" idx="2"/>
              <a:endCxn id="62" idx="0"/>
            </p:cNvCxnSpPr>
            <p:nvPr/>
          </p:nvCxnSpPr>
          <p:spPr bwMode="auto">
            <a:xfrm flipH="1">
              <a:off x="7260234" y="1891888"/>
              <a:ext cx="2293" cy="199055"/>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66" name="AutoShape 46">
              <a:extLst>
                <a:ext uri="{FF2B5EF4-FFF2-40B4-BE49-F238E27FC236}">
                  <a16:creationId xmlns:a16="http://schemas.microsoft.com/office/drawing/2014/main" id="{B1EFEEAC-5F4E-12AA-BF23-582B1509E624}"/>
                </a:ext>
              </a:extLst>
            </p:cNvPr>
            <p:cNvCxnSpPr>
              <a:cxnSpLocks noChangeShapeType="1"/>
              <a:stCxn id="60" idx="2"/>
              <a:endCxn id="63" idx="0"/>
            </p:cNvCxnSpPr>
            <p:nvPr/>
          </p:nvCxnSpPr>
          <p:spPr bwMode="auto">
            <a:xfrm rot="16200000" flipH="1">
              <a:off x="7544000" y="1610415"/>
              <a:ext cx="199055" cy="762000"/>
            </a:xfrm>
            <a:prstGeom prst="bentConnector3">
              <a:avLst>
                <a:gd name="adj1" fmla="val 50000"/>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grpSp>
      <p:sp>
        <p:nvSpPr>
          <p:cNvPr id="67" name="Text Box 91">
            <a:extLst>
              <a:ext uri="{FF2B5EF4-FFF2-40B4-BE49-F238E27FC236}">
                <a16:creationId xmlns:a16="http://schemas.microsoft.com/office/drawing/2014/main" id="{9D189912-67CC-E3BB-3AC8-416D14AFCD9E}"/>
              </a:ext>
            </a:extLst>
          </p:cNvPr>
          <p:cNvSpPr txBox="1">
            <a:spLocks noChangeArrowheads="1"/>
          </p:cNvSpPr>
          <p:nvPr/>
        </p:nvSpPr>
        <p:spPr bwMode="auto">
          <a:xfrm>
            <a:off x="1246544" y="3530821"/>
            <a:ext cx="4311858"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lgn="ctr">
              <a:defRPr/>
            </a:pPr>
            <a:r>
              <a:rPr lang="en-AU" sz="1865" b="1">
                <a:latin typeface="Arial" panose="020B0604020202020204" pitchFamily="34" charset="0"/>
                <a:ea typeface="Arial" charset="0"/>
                <a:cs typeface="Arial" panose="020B0604020202020204" pitchFamily="34" charset="0"/>
              </a:rPr>
              <a:t>C. Flag New/Changed Roles</a:t>
            </a:r>
          </a:p>
        </p:txBody>
      </p:sp>
      <p:grpSp>
        <p:nvGrpSpPr>
          <p:cNvPr id="68" name="Group 67">
            <a:extLst>
              <a:ext uri="{FF2B5EF4-FFF2-40B4-BE49-F238E27FC236}">
                <a16:creationId xmlns:a16="http://schemas.microsoft.com/office/drawing/2014/main" id="{9B945F7A-6B23-1FD2-78CA-6E89141DFB54}"/>
              </a:ext>
            </a:extLst>
          </p:cNvPr>
          <p:cNvGrpSpPr/>
          <p:nvPr/>
        </p:nvGrpSpPr>
        <p:grpSpPr>
          <a:xfrm>
            <a:off x="1037957" y="4209846"/>
            <a:ext cx="3803304" cy="1700226"/>
            <a:chOff x="765175" y="4241800"/>
            <a:chExt cx="3806825" cy="1701800"/>
          </a:xfrm>
        </p:grpSpPr>
        <p:sp>
          <p:nvSpPr>
            <p:cNvPr id="69" name="Rectangle 2">
              <a:extLst>
                <a:ext uri="{FF2B5EF4-FFF2-40B4-BE49-F238E27FC236}">
                  <a16:creationId xmlns:a16="http://schemas.microsoft.com/office/drawing/2014/main" id="{C5384995-84D8-241B-9DDE-4F0DE8554396}"/>
                </a:ext>
              </a:extLst>
            </p:cNvPr>
            <p:cNvSpPr>
              <a:spLocks noChangeArrowheads="1"/>
            </p:cNvSpPr>
            <p:nvPr/>
          </p:nvSpPr>
          <p:spPr bwMode="auto">
            <a:xfrm>
              <a:off x="2325688" y="4411663"/>
              <a:ext cx="2137404" cy="875169"/>
            </a:xfrm>
            <a:prstGeom prst="rect">
              <a:avLst/>
            </a:prstGeom>
            <a:noFill/>
            <a:ln w="9525" cap="rnd">
              <a:solidFill>
                <a:schemeClr val="tx1"/>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0" name="Rectangle 66">
              <a:extLst>
                <a:ext uri="{FF2B5EF4-FFF2-40B4-BE49-F238E27FC236}">
                  <a16:creationId xmlns:a16="http://schemas.microsoft.com/office/drawing/2014/main" id="{AC93032F-5524-37BC-70CB-16D44D00F6A2}"/>
                </a:ext>
              </a:extLst>
            </p:cNvPr>
            <p:cNvSpPr>
              <a:spLocks noChangeArrowheads="1"/>
            </p:cNvSpPr>
            <p:nvPr/>
          </p:nvSpPr>
          <p:spPr bwMode="auto">
            <a:xfrm>
              <a:off x="1157288" y="424180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1" name="Rectangle 67">
              <a:extLst>
                <a:ext uri="{FF2B5EF4-FFF2-40B4-BE49-F238E27FC236}">
                  <a16:creationId xmlns:a16="http://schemas.microsoft.com/office/drawing/2014/main" id="{D8C2A5D9-E551-5D31-DD5C-ADF3F587B4E9}"/>
                </a:ext>
              </a:extLst>
            </p:cNvPr>
            <p:cNvSpPr>
              <a:spLocks noChangeArrowheads="1"/>
            </p:cNvSpPr>
            <p:nvPr/>
          </p:nvSpPr>
          <p:spPr bwMode="auto">
            <a:xfrm>
              <a:off x="785813" y="4554538"/>
              <a:ext cx="314325" cy="146050"/>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2" name="Rectangle 68">
              <a:extLst>
                <a:ext uri="{FF2B5EF4-FFF2-40B4-BE49-F238E27FC236}">
                  <a16:creationId xmlns:a16="http://schemas.microsoft.com/office/drawing/2014/main" id="{7F633E05-790B-E321-155F-5EB87640800D}"/>
                </a:ext>
              </a:extLst>
            </p:cNvPr>
            <p:cNvSpPr>
              <a:spLocks noChangeArrowheads="1"/>
            </p:cNvSpPr>
            <p:nvPr/>
          </p:nvSpPr>
          <p:spPr bwMode="auto">
            <a:xfrm>
              <a:off x="1157288" y="455453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3" name="Rectangle 69">
              <a:extLst>
                <a:ext uri="{FF2B5EF4-FFF2-40B4-BE49-F238E27FC236}">
                  <a16:creationId xmlns:a16="http://schemas.microsoft.com/office/drawing/2014/main" id="{E2AF824C-4FDB-705D-D81D-479C48A1A26F}"/>
                </a:ext>
              </a:extLst>
            </p:cNvPr>
            <p:cNvSpPr>
              <a:spLocks noChangeArrowheads="1"/>
            </p:cNvSpPr>
            <p:nvPr/>
          </p:nvSpPr>
          <p:spPr bwMode="auto">
            <a:xfrm>
              <a:off x="1524000" y="455453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74" name="AutoShape 70">
              <a:extLst>
                <a:ext uri="{FF2B5EF4-FFF2-40B4-BE49-F238E27FC236}">
                  <a16:creationId xmlns:a16="http://schemas.microsoft.com/office/drawing/2014/main" id="{51173949-C34F-9660-6ADC-DF06377AA9A2}"/>
                </a:ext>
              </a:extLst>
            </p:cNvPr>
            <p:cNvCxnSpPr>
              <a:cxnSpLocks noChangeShapeType="1"/>
              <a:stCxn id="70" idx="2"/>
              <a:endCxn id="71" idx="0"/>
            </p:cNvCxnSpPr>
            <p:nvPr/>
          </p:nvCxnSpPr>
          <p:spPr bwMode="auto">
            <a:xfrm rot="5400000">
              <a:off x="1045369" y="4285456"/>
              <a:ext cx="166688" cy="371475"/>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75" name="AutoShape 71">
              <a:extLst>
                <a:ext uri="{FF2B5EF4-FFF2-40B4-BE49-F238E27FC236}">
                  <a16:creationId xmlns:a16="http://schemas.microsoft.com/office/drawing/2014/main" id="{81B50B17-0687-4BDC-30A5-AF1D563534B8}"/>
                </a:ext>
              </a:extLst>
            </p:cNvPr>
            <p:cNvCxnSpPr>
              <a:cxnSpLocks noChangeShapeType="1"/>
              <a:stCxn id="70" idx="2"/>
              <a:endCxn id="72" idx="0"/>
            </p:cNvCxnSpPr>
            <p:nvPr/>
          </p:nvCxnSpPr>
          <p:spPr bwMode="auto">
            <a:xfrm rot="5400000">
              <a:off x="1231106" y="4471194"/>
              <a:ext cx="166688" cy="0"/>
            </a:xfrm>
            <a:prstGeom prst="straightConnector1">
              <a:avLst/>
            </a:prstGeom>
            <a:noFill/>
            <a:ln w="12700" cap="sq">
              <a:solidFill>
                <a:schemeClr val="tx1"/>
              </a:solidFill>
              <a:round/>
              <a:headEnd type="none" w="sm" len="sm"/>
              <a:tailEnd type="none" w="sm" len="sm"/>
            </a:ln>
            <a:extLst>
              <a:ext uri="{909E8E84-426E-40dd-AFC4-6F175D3DCCD1}">
                <a14:hiddenFill xmlns="" xmlns:a14="http://schemas.microsoft.com/office/drawing/2010/main">
                  <a:noFill/>
                </a14:hiddenFill>
              </a:ext>
            </a:extLst>
          </p:spPr>
        </p:cxnSp>
        <p:cxnSp>
          <p:nvCxnSpPr>
            <p:cNvPr id="76" name="AutoShape 72">
              <a:extLst>
                <a:ext uri="{FF2B5EF4-FFF2-40B4-BE49-F238E27FC236}">
                  <a16:creationId xmlns:a16="http://schemas.microsoft.com/office/drawing/2014/main" id="{201640A1-7FC1-12AD-7026-2DD702D3870F}"/>
                </a:ext>
              </a:extLst>
            </p:cNvPr>
            <p:cNvCxnSpPr>
              <a:cxnSpLocks noChangeShapeType="1"/>
              <a:stCxn id="70" idx="2"/>
              <a:endCxn id="73" idx="0"/>
            </p:cNvCxnSpPr>
            <p:nvPr/>
          </p:nvCxnSpPr>
          <p:spPr bwMode="auto">
            <a:xfrm rot="16200000" flipH="1">
              <a:off x="1414463" y="4287837"/>
              <a:ext cx="166688" cy="366713"/>
            </a:xfrm>
            <a:prstGeom prst="bentConnector3">
              <a:avLst>
                <a:gd name="adj1" fmla="val 49769"/>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77" name="Rectangle 73">
              <a:extLst>
                <a:ext uri="{FF2B5EF4-FFF2-40B4-BE49-F238E27FC236}">
                  <a16:creationId xmlns:a16="http://schemas.microsoft.com/office/drawing/2014/main" id="{F82874E6-8E46-B512-848C-F9ECEBC773D7}"/>
                </a:ext>
              </a:extLst>
            </p:cNvPr>
            <p:cNvSpPr>
              <a:spLocks noChangeArrowheads="1"/>
            </p:cNvSpPr>
            <p:nvPr/>
          </p:nvSpPr>
          <p:spPr bwMode="auto">
            <a:xfrm>
              <a:off x="1144588" y="4973638"/>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8" name="Rectangle 74">
              <a:extLst>
                <a:ext uri="{FF2B5EF4-FFF2-40B4-BE49-F238E27FC236}">
                  <a16:creationId xmlns:a16="http://schemas.microsoft.com/office/drawing/2014/main" id="{37CD8707-ABFA-6EBC-33B1-BD73B41D5AE7}"/>
                </a:ext>
              </a:extLst>
            </p:cNvPr>
            <p:cNvSpPr>
              <a:spLocks noChangeArrowheads="1"/>
            </p:cNvSpPr>
            <p:nvPr/>
          </p:nvSpPr>
          <p:spPr bwMode="auto">
            <a:xfrm>
              <a:off x="1516063" y="4973638"/>
              <a:ext cx="314325" cy="144462"/>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79" name="Rectangle 75">
              <a:extLst>
                <a:ext uri="{FF2B5EF4-FFF2-40B4-BE49-F238E27FC236}">
                  <a16:creationId xmlns:a16="http://schemas.microsoft.com/office/drawing/2014/main" id="{276C612D-707B-9CA3-7156-2BBB4865D5CB}"/>
                </a:ext>
              </a:extLst>
            </p:cNvPr>
            <p:cNvSpPr>
              <a:spLocks noChangeArrowheads="1"/>
            </p:cNvSpPr>
            <p:nvPr/>
          </p:nvSpPr>
          <p:spPr bwMode="auto">
            <a:xfrm>
              <a:off x="1884363" y="4973638"/>
              <a:ext cx="312737" cy="144462"/>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80" name="AutoShape 76">
              <a:extLst>
                <a:ext uri="{FF2B5EF4-FFF2-40B4-BE49-F238E27FC236}">
                  <a16:creationId xmlns:a16="http://schemas.microsoft.com/office/drawing/2014/main" id="{8CFE13E4-4DEB-1221-2C29-F51BCF96CDBC}"/>
                </a:ext>
              </a:extLst>
            </p:cNvPr>
            <p:cNvCxnSpPr>
              <a:cxnSpLocks noChangeShapeType="1"/>
              <a:stCxn id="73" idx="2"/>
              <a:endCxn id="77" idx="0"/>
            </p:cNvCxnSpPr>
            <p:nvPr/>
          </p:nvCxnSpPr>
          <p:spPr bwMode="auto">
            <a:xfrm rot="5400000">
              <a:off x="1354932" y="4647406"/>
              <a:ext cx="273050" cy="379413"/>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1" name="AutoShape 77">
              <a:extLst>
                <a:ext uri="{FF2B5EF4-FFF2-40B4-BE49-F238E27FC236}">
                  <a16:creationId xmlns:a16="http://schemas.microsoft.com/office/drawing/2014/main" id="{053FA0F0-F63E-ECCB-656D-03B94EEAC953}"/>
                </a:ext>
              </a:extLst>
            </p:cNvPr>
            <p:cNvCxnSpPr>
              <a:cxnSpLocks noChangeShapeType="1"/>
              <a:stCxn id="73" idx="2"/>
              <a:endCxn id="78" idx="0"/>
            </p:cNvCxnSpPr>
            <p:nvPr/>
          </p:nvCxnSpPr>
          <p:spPr bwMode="auto">
            <a:xfrm rot="5400000">
              <a:off x="1540669" y="4833144"/>
              <a:ext cx="273050" cy="7938"/>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2" name="AutoShape 78">
              <a:extLst>
                <a:ext uri="{FF2B5EF4-FFF2-40B4-BE49-F238E27FC236}">
                  <a16:creationId xmlns:a16="http://schemas.microsoft.com/office/drawing/2014/main" id="{BF81C620-D9D1-AF11-7877-6F876AABB982}"/>
                </a:ext>
              </a:extLst>
            </p:cNvPr>
            <p:cNvCxnSpPr>
              <a:cxnSpLocks noChangeShapeType="1"/>
              <a:stCxn id="73" idx="2"/>
              <a:endCxn id="79" idx="0"/>
            </p:cNvCxnSpPr>
            <p:nvPr/>
          </p:nvCxnSpPr>
          <p:spPr bwMode="auto">
            <a:xfrm rot="16200000" flipH="1">
              <a:off x="1724026" y="4657725"/>
              <a:ext cx="273050" cy="358775"/>
            </a:xfrm>
            <a:prstGeom prst="bentConnector3">
              <a:avLst>
                <a:gd name="adj1" fmla="val 49713"/>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83" name="Rectangle 79">
              <a:extLst>
                <a:ext uri="{FF2B5EF4-FFF2-40B4-BE49-F238E27FC236}">
                  <a16:creationId xmlns:a16="http://schemas.microsoft.com/office/drawing/2014/main" id="{3F7A1E08-5A16-36B0-464A-883074335525}"/>
                </a:ext>
              </a:extLst>
            </p:cNvPr>
            <p:cNvSpPr>
              <a:spLocks noChangeArrowheads="1"/>
            </p:cNvSpPr>
            <p:nvPr/>
          </p:nvSpPr>
          <p:spPr bwMode="auto">
            <a:xfrm>
              <a:off x="765175" y="5389563"/>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84" name="Rectangle 80">
              <a:extLst>
                <a:ext uri="{FF2B5EF4-FFF2-40B4-BE49-F238E27FC236}">
                  <a16:creationId xmlns:a16="http://schemas.microsoft.com/office/drawing/2014/main" id="{702977BC-FC4A-722A-E212-3A4C844D0A79}"/>
                </a:ext>
              </a:extLst>
            </p:cNvPr>
            <p:cNvSpPr>
              <a:spLocks noChangeArrowheads="1"/>
            </p:cNvSpPr>
            <p:nvPr/>
          </p:nvSpPr>
          <p:spPr bwMode="auto">
            <a:xfrm>
              <a:off x="1136650" y="5389563"/>
              <a:ext cx="314325" cy="146050"/>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85" name="Rectangle 81">
              <a:extLst>
                <a:ext uri="{FF2B5EF4-FFF2-40B4-BE49-F238E27FC236}">
                  <a16:creationId xmlns:a16="http://schemas.microsoft.com/office/drawing/2014/main" id="{73FAC947-811C-901D-5E19-3925A4C97125}"/>
                </a:ext>
              </a:extLst>
            </p:cNvPr>
            <p:cNvSpPr>
              <a:spLocks noChangeArrowheads="1"/>
            </p:cNvSpPr>
            <p:nvPr/>
          </p:nvSpPr>
          <p:spPr bwMode="auto">
            <a:xfrm>
              <a:off x="1504950" y="5389563"/>
              <a:ext cx="312738"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86" name="AutoShape 82">
              <a:extLst>
                <a:ext uri="{FF2B5EF4-FFF2-40B4-BE49-F238E27FC236}">
                  <a16:creationId xmlns:a16="http://schemas.microsoft.com/office/drawing/2014/main" id="{3A5C176C-2936-8E12-8441-F63B5369D65F}"/>
                </a:ext>
              </a:extLst>
            </p:cNvPr>
            <p:cNvCxnSpPr>
              <a:cxnSpLocks noChangeShapeType="1"/>
              <a:stCxn id="78" idx="2"/>
              <a:endCxn id="83" idx="0"/>
            </p:cNvCxnSpPr>
            <p:nvPr/>
          </p:nvCxnSpPr>
          <p:spPr bwMode="auto">
            <a:xfrm rot="5400000">
              <a:off x="1162050" y="4878388"/>
              <a:ext cx="271463" cy="750887"/>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7" name="AutoShape 83">
              <a:extLst>
                <a:ext uri="{FF2B5EF4-FFF2-40B4-BE49-F238E27FC236}">
                  <a16:creationId xmlns:a16="http://schemas.microsoft.com/office/drawing/2014/main" id="{ABD7761E-61C6-A759-484E-42EA19AC01EC}"/>
                </a:ext>
              </a:extLst>
            </p:cNvPr>
            <p:cNvCxnSpPr>
              <a:cxnSpLocks noChangeShapeType="1"/>
              <a:stCxn id="78" idx="2"/>
              <a:endCxn id="84" idx="0"/>
            </p:cNvCxnSpPr>
            <p:nvPr/>
          </p:nvCxnSpPr>
          <p:spPr bwMode="auto">
            <a:xfrm rot="5400000">
              <a:off x="1347787" y="5064126"/>
              <a:ext cx="271463" cy="379412"/>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88" name="AutoShape 84">
              <a:extLst>
                <a:ext uri="{FF2B5EF4-FFF2-40B4-BE49-F238E27FC236}">
                  <a16:creationId xmlns:a16="http://schemas.microsoft.com/office/drawing/2014/main" id="{95FCC4B2-098A-F605-2750-8EF77E19DE7B}"/>
                </a:ext>
              </a:extLst>
            </p:cNvPr>
            <p:cNvCxnSpPr>
              <a:cxnSpLocks noChangeShapeType="1"/>
              <a:stCxn id="78" idx="2"/>
              <a:endCxn id="85" idx="0"/>
            </p:cNvCxnSpPr>
            <p:nvPr/>
          </p:nvCxnSpPr>
          <p:spPr bwMode="auto">
            <a:xfrm rot="5400000">
              <a:off x="1531143" y="5247482"/>
              <a:ext cx="271463" cy="12700"/>
            </a:xfrm>
            <a:prstGeom prst="bentConnector3">
              <a:avLst>
                <a:gd name="adj1" fmla="val 49856"/>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89" name="Rectangle 85">
              <a:extLst>
                <a:ext uri="{FF2B5EF4-FFF2-40B4-BE49-F238E27FC236}">
                  <a16:creationId xmlns:a16="http://schemas.microsoft.com/office/drawing/2014/main" id="{6CEB9944-8257-3611-1E7D-0D337FDB9E15}"/>
                </a:ext>
              </a:extLst>
            </p:cNvPr>
            <p:cNvSpPr>
              <a:spLocks noChangeArrowheads="1"/>
            </p:cNvSpPr>
            <p:nvPr/>
          </p:nvSpPr>
          <p:spPr bwMode="auto">
            <a:xfrm>
              <a:off x="1128713" y="579755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0" name="Rectangle 86">
              <a:extLst>
                <a:ext uri="{FF2B5EF4-FFF2-40B4-BE49-F238E27FC236}">
                  <a16:creationId xmlns:a16="http://schemas.microsoft.com/office/drawing/2014/main" id="{46267DCC-42A5-488E-E60C-E8FFC665ED21}"/>
                </a:ext>
              </a:extLst>
            </p:cNvPr>
            <p:cNvSpPr>
              <a:spLocks noChangeArrowheads="1"/>
            </p:cNvSpPr>
            <p:nvPr/>
          </p:nvSpPr>
          <p:spPr bwMode="auto">
            <a:xfrm>
              <a:off x="1500188" y="5797550"/>
              <a:ext cx="312737"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1" name="Rectangle 87">
              <a:extLst>
                <a:ext uri="{FF2B5EF4-FFF2-40B4-BE49-F238E27FC236}">
                  <a16:creationId xmlns:a16="http://schemas.microsoft.com/office/drawing/2014/main" id="{AE6D15A4-639E-B727-7A40-13631871F9FD}"/>
                </a:ext>
              </a:extLst>
            </p:cNvPr>
            <p:cNvSpPr>
              <a:spLocks noChangeArrowheads="1"/>
            </p:cNvSpPr>
            <p:nvPr/>
          </p:nvSpPr>
          <p:spPr bwMode="auto">
            <a:xfrm>
              <a:off x="1866900" y="5797550"/>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cxnSp>
          <p:nvCxnSpPr>
            <p:cNvPr id="92" name="AutoShape 88">
              <a:extLst>
                <a:ext uri="{FF2B5EF4-FFF2-40B4-BE49-F238E27FC236}">
                  <a16:creationId xmlns:a16="http://schemas.microsoft.com/office/drawing/2014/main" id="{F8401121-93E3-0AA5-2B1C-A59BA9B60F2A}"/>
                </a:ext>
              </a:extLst>
            </p:cNvPr>
            <p:cNvCxnSpPr>
              <a:cxnSpLocks noChangeShapeType="1"/>
              <a:stCxn id="84" idx="2"/>
              <a:endCxn id="89" idx="0"/>
            </p:cNvCxnSpPr>
            <p:nvPr/>
          </p:nvCxnSpPr>
          <p:spPr bwMode="auto">
            <a:xfrm rot="5400000">
              <a:off x="1158875" y="5662613"/>
              <a:ext cx="261937" cy="7938"/>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93" name="AutoShape 89">
              <a:extLst>
                <a:ext uri="{FF2B5EF4-FFF2-40B4-BE49-F238E27FC236}">
                  <a16:creationId xmlns:a16="http://schemas.microsoft.com/office/drawing/2014/main" id="{6F8C96CA-E22E-DFA7-8AAB-4A91147D971C}"/>
                </a:ext>
              </a:extLst>
            </p:cNvPr>
            <p:cNvCxnSpPr>
              <a:cxnSpLocks noChangeShapeType="1"/>
              <a:stCxn id="84" idx="2"/>
              <a:endCxn id="90" idx="0"/>
            </p:cNvCxnSpPr>
            <p:nvPr/>
          </p:nvCxnSpPr>
          <p:spPr bwMode="auto">
            <a:xfrm rot="16200000" flipH="1">
              <a:off x="1344613" y="5484813"/>
              <a:ext cx="261937" cy="363537"/>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cxnSp>
          <p:nvCxnSpPr>
            <p:cNvPr id="94" name="AutoShape 90">
              <a:extLst>
                <a:ext uri="{FF2B5EF4-FFF2-40B4-BE49-F238E27FC236}">
                  <a16:creationId xmlns:a16="http://schemas.microsoft.com/office/drawing/2014/main" id="{6EF9781F-919C-0F16-9980-6D0B9320CD97}"/>
                </a:ext>
              </a:extLst>
            </p:cNvPr>
            <p:cNvCxnSpPr>
              <a:cxnSpLocks noChangeShapeType="1"/>
              <a:stCxn id="84" idx="2"/>
              <a:endCxn id="91" idx="0"/>
            </p:cNvCxnSpPr>
            <p:nvPr/>
          </p:nvCxnSpPr>
          <p:spPr bwMode="auto">
            <a:xfrm rot="16200000" flipH="1">
              <a:off x="1527969" y="5301457"/>
              <a:ext cx="261937" cy="730250"/>
            </a:xfrm>
            <a:prstGeom prst="bentConnector3">
              <a:avLst>
                <a:gd name="adj1" fmla="val 49852"/>
              </a:avLst>
            </a:prstGeom>
            <a:noFill/>
            <a:ln w="12700" cap="sq">
              <a:solidFill>
                <a:schemeClr val="tx1"/>
              </a:solidFill>
              <a:miter lim="800000"/>
              <a:headEnd type="none" w="sm" len="sm"/>
              <a:tailEnd type="none" w="sm" len="sm"/>
            </a:ln>
            <a:extLst>
              <a:ext uri="{909E8E84-426E-40dd-AFC4-6F175D3DCCD1}">
                <a14:hiddenFill xmlns="" xmlns:a14="http://schemas.microsoft.com/office/drawing/2010/main">
                  <a:noFill/>
                </a14:hiddenFill>
              </a:ext>
            </a:extLst>
          </p:spPr>
        </p:cxnSp>
        <p:sp>
          <p:nvSpPr>
            <p:cNvPr id="95" name="Rectangle 92">
              <a:extLst>
                <a:ext uri="{FF2B5EF4-FFF2-40B4-BE49-F238E27FC236}">
                  <a16:creationId xmlns:a16="http://schemas.microsoft.com/office/drawing/2014/main" id="{3C92BC61-9A40-B537-D62B-7B92D7295C78}"/>
                </a:ext>
              </a:extLst>
            </p:cNvPr>
            <p:cNvSpPr>
              <a:spLocks noChangeArrowheads="1"/>
            </p:cNvSpPr>
            <p:nvPr/>
          </p:nvSpPr>
          <p:spPr bwMode="auto">
            <a:xfrm>
              <a:off x="2403475" y="4481513"/>
              <a:ext cx="312738" cy="144462"/>
            </a:xfrm>
            <a:prstGeom prst="rect">
              <a:avLst/>
            </a:prstGeom>
            <a:solidFill>
              <a:schemeClr val="accent6"/>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6" name="Text Box 93">
              <a:extLst>
                <a:ext uri="{FF2B5EF4-FFF2-40B4-BE49-F238E27FC236}">
                  <a16:creationId xmlns:a16="http://schemas.microsoft.com/office/drawing/2014/main" id="{3295B6D4-6FA9-F2B4-93E3-D470E901337C}"/>
                </a:ext>
              </a:extLst>
            </p:cNvPr>
            <p:cNvSpPr txBox="1">
              <a:spLocks noChangeArrowheads="1"/>
            </p:cNvSpPr>
            <p:nvPr/>
          </p:nvSpPr>
          <p:spPr bwMode="auto">
            <a:xfrm>
              <a:off x="2754313" y="4405313"/>
              <a:ext cx="1804988" cy="43103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defRPr/>
              </a:pPr>
              <a:r>
                <a:rPr lang="en-AU" sz="1199">
                  <a:solidFill>
                    <a:srgbClr val="555555"/>
                  </a:solidFill>
                  <a:latin typeface="Arial" panose="020B0604020202020204" pitchFamily="34" charset="0"/>
                  <a:ea typeface="Arial" charset="0"/>
                  <a:cs typeface="Arial" panose="020B0604020202020204" pitchFamily="34" charset="0"/>
                </a:rPr>
                <a:t>New/Changed role </a:t>
              </a:r>
            </a:p>
            <a:p>
              <a:pPr>
                <a:defRPr/>
              </a:pPr>
              <a:r>
                <a:rPr lang="en-AU" sz="999">
                  <a:solidFill>
                    <a:srgbClr val="555555"/>
                  </a:solidFill>
                  <a:latin typeface="Arial" panose="020B0604020202020204" pitchFamily="34" charset="0"/>
                  <a:ea typeface="Arial" charset="0"/>
                  <a:cs typeface="Arial" panose="020B0604020202020204" pitchFamily="34" charset="0"/>
                </a:rPr>
                <a:t>(Greater than 50% Change)</a:t>
              </a:r>
            </a:p>
          </p:txBody>
        </p:sp>
        <p:sp>
          <p:nvSpPr>
            <p:cNvPr id="97" name="Rectangle 94">
              <a:extLst>
                <a:ext uri="{FF2B5EF4-FFF2-40B4-BE49-F238E27FC236}">
                  <a16:creationId xmlns:a16="http://schemas.microsoft.com/office/drawing/2014/main" id="{6C54B8E7-34D0-F3EC-E026-440F3D939128}"/>
                </a:ext>
              </a:extLst>
            </p:cNvPr>
            <p:cNvSpPr>
              <a:spLocks noChangeArrowheads="1"/>
            </p:cNvSpPr>
            <p:nvPr/>
          </p:nvSpPr>
          <p:spPr bwMode="auto">
            <a:xfrm>
              <a:off x="2397125" y="4916488"/>
              <a:ext cx="314325" cy="146050"/>
            </a:xfrm>
            <a:prstGeom prst="rect">
              <a:avLst/>
            </a:prstGeom>
            <a:solidFill>
              <a:schemeClr val="tx1">
                <a:lumMod val="20000"/>
                <a:lumOff val="80000"/>
              </a:schemeClr>
            </a:solidFill>
            <a:ln w="12700" cap="sq">
              <a:solidFill>
                <a:schemeClr val="tx1"/>
              </a:solidFill>
              <a:miter lim="800000"/>
              <a:headEnd type="none" w="sm" len="sm"/>
              <a:tailEnd type="none" w="sm" len="sm"/>
            </a:ln>
          </p:spPr>
          <p:txBody>
            <a:bodyPr wrap="none" anchor="ctr"/>
            <a:lstStyle/>
            <a:p>
              <a:endParaRPr lang="en-US" sz="1798">
                <a:solidFill>
                  <a:srgbClr val="555555"/>
                </a:solidFill>
                <a:latin typeface="Arial" panose="020B0604020202020204" pitchFamily="34" charset="0"/>
                <a:cs typeface="Arial" panose="020B0604020202020204" pitchFamily="34" charset="0"/>
              </a:endParaRPr>
            </a:p>
          </p:txBody>
        </p:sp>
        <p:sp>
          <p:nvSpPr>
            <p:cNvPr id="98" name="Text Box 95">
              <a:extLst>
                <a:ext uri="{FF2B5EF4-FFF2-40B4-BE49-F238E27FC236}">
                  <a16:creationId xmlns:a16="http://schemas.microsoft.com/office/drawing/2014/main" id="{F15CED38-4BE0-FD68-4236-E1E71C2249BA}"/>
                </a:ext>
              </a:extLst>
            </p:cNvPr>
            <p:cNvSpPr txBox="1">
              <a:spLocks noChangeArrowheads="1"/>
            </p:cNvSpPr>
            <p:nvPr/>
          </p:nvSpPr>
          <p:spPr bwMode="auto">
            <a:xfrm>
              <a:off x="2751137" y="4846637"/>
              <a:ext cx="1820863" cy="43103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defRPr/>
              </a:pPr>
              <a:r>
                <a:rPr lang="en-AU" sz="1199">
                  <a:solidFill>
                    <a:srgbClr val="555555"/>
                  </a:solidFill>
                  <a:latin typeface="Arial" panose="020B0604020202020204" pitchFamily="34" charset="0"/>
                  <a:ea typeface="Arial" charset="0"/>
                  <a:cs typeface="Arial" panose="020B0604020202020204" pitchFamily="34" charset="0"/>
                </a:rPr>
                <a:t>Same/Minor Changes</a:t>
              </a:r>
            </a:p>
            <a:p>
              <a:pPr>
                <a:defRPr/>
              </a:pPr>
              <a:r>
                <a:rPr lang="en-AU" sz="999">
                  <a:solidFill>
                    <a:srgbClr val="555555"/>
                  </a:solidFill>
                  <a:latin typeface="Arial" panose="020B0604020202020204" pitchFamily="34" charset="0"/>
                  <a:ea typeface="Arial" charset="0"/>
                  <a:cs typeface="Arial" panose="020B0604020202020204" pitchFamily="34" charset="0"/>
                </a:rPr>
                <a:t>(Less Than 50% Change)</a:t>
              </a:r>
            </a:p>
          </p:txBody>
        </p:sp>
      </p:grpSp>
      <p:sp>
        <p:nvSpPr>
          <p:cNvPr id="99" name="Text Box 96">
            <a:extLst>
              <a:ext uri="{FF2B5EF4-FFF2-40B4-BE49-F238E27FC236}">
                <a16:creationId xmlns:a16="http://schemas.microsoft.com/office/drawing/2014/main" id="{908D2EB3-87FA-D223-F36A-853FC13960B9}"/>
              </a:ext>
            </a:extLst>
          </p:cNvPr>
          <p:cNvSpPr txBox="1">
            <a:spLocks noChangeArrowheads="1"/>
          </p:cNvSpPr>
          <p:nvPr/>
        </p:nvSpPr>
        <p:spPr bwMode="auto">
          <a:xfrm>
            <a:off x="7635067" y="3530821"/>
            <a:ext cx="3519757" cy="66633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lgn="ctr">
              <a:defRPr/>
            </a:pPr>
            <a:r>
              <a:rPr lang="en-AU" sz="1865" b="1">
                <a:latin typeface="Arial" panose="020B0604020202020204" pitchFamily="34" charset="0"/>
                <a:ea typeface="Arial" charset="0"/>
                <a:cs typeface="Arial" panose="020B0604020202020204" pitchFamily="34" charset="0"/>
              </a:rPr>
              <a:t>D. Design Linkages and Role Definitions</a:t>
            </a:r>
          </a:p>
        </p:txBody>
      </p:sp>
      <p:sp>
        <p:nvSpPr>
          <p:cNvPr id="100" name="Line 138">
            <a:extLst>
              <a:ext uri="{FF2B5EF4-FFF2-40B4-BE49-F238E27FC236}">
                <a16:creationId xmlns:a16="http://schemas.microsoft.com/office/drawing/2014/main" id="{7001028E-F8E8-22BB-D146-211C9E7D254F}"/>
              </a:ext>
            </a:extLst>
          </p:cNvPr>
          <p:cNvSpPr>
            <a:spLocks noChangeShapeType="1"/>
          </p:cNvSpPr>
          <p:nvPr/>
        </p:nvSpPr>
        <p:spPr bwMode="auto">
          <a:xfrm flipV="1">
            <a:off x="6032794" y="2487191"/>
            <a:ext cx="1985876" cy="6044"/>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sp>
        <p:nvSpPr>
          <p:cNvPr id="101" name="Line 139">
            <a:extLst>
              <a:ext uri="{FF2B5EF4-FFF2-40B4-BE49-F238E27FC236}">
                <a16:creationId xmlns:a16="http://schemas.microsoft.com/office/drawing/2014/main" id="{B4CE90D5-235C-E140-6DF8-5A0C98B9DAAC}"/>
              </a:ext>
            </a:extLst>
          </p:cNvPr>
          <p:cNvSpPr>
            <a:spLocks noChangeShapeType="1"/>
          </p:cNvSpPr>
          <p:nvPr/>
        </p:nvSpPr>
        <p:spPr bwMode="auto">
          <a:xfrm flipH="1">
            <a:off x="5309205" y="3096008"/>
            <a:ext cx="2706675" cy="1420242"/>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sp>
        <p:nvSpPr>
          <p:cNvPr id="102" name="Line 140">
            <a:extLst>
              <a:ext uri="{FF2B5EF4-FFF2-40B4-BE49-F238E27FC236}">
                <a16:creationId xmlns:a16="http://schemas.microsoft.com/office/drawing/2014/main" id="{56066F62-B90C-902F-627A-B659F3830B88}"/>
              </a:ext>
            </a:extLst>
          </p:cNvPr>
          <p:cNvSpPr>
            <a:spLocks noChangeShapeType="1"/>
          </p:cNvSpPr>
          <p:nvPr/>
        </p:nvSpPr>
        <p:spPr bwMode="auto">
          <a:xfrm>
            <a:off x="5468889" y="5029827"/>
            <a:ext cx="2354692" cy="30133"/>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Lst>
        </p:spPr>
        <p:txBody>
          <a:bodyPr/>
          <a:lstStyle/>
          <a:p>
            <a:endParaRPr lang="en-US" sz="1798">
              <a:solidFill>
                <a:srgbClr val="555555"/>
              </a:solidFill>
              <a:latin typeface="Arial" panose="020B0604020202020204" pitchFamily="34" charset="0"/>
              <a:cs typeface="Arial" panose="020B0604020202020204" pitchFamily="34" charset="0"/>
            </a:endParaRPr>
          </a:p>
        </p:txBody>
      </p:sp>
      <p:graphicFrame>
        <p:nvGraphicFramePr>
          <p:cNvPr id="103" name="Table 102">
            <a:extLst>
              <a:ext uri="{FF2B5EF4-FFF2-40B4-BE49-F238E27FC236}">
                <a16:creationId xmlns:a16="http://schemas.microsoft.com/office/drawing/2014/main" id="{0A9F5D5C-A4CC-ECD6-E741-8F0FA9AB08D8}"/>
              </a:ext>
            </a:extLst>
          </p:cNvPr>
          <p:cNvGraphicFramePr>
            <a:graphicFrameLocks noGrp="1"/>
          </p:cNvGraphicFramePr>
          <p:nvPr/>
        </p:nvGraphicFramePr>
        <p:xfrm>
          <a:off x="8119408" y="2889295"/>
          <a:ext cx="2360015" cy="416175"/>
        </p:xfrm>
        <a:graphic>
          <a:graphicData uri="http://schemas.openxmlformats.org/drawingml/2006/table">
            <a:tbl>
              <a:tblPr firstRow="1" bandRow="1">
                <a:effectLst/>
                <a:tableStyleId>{35758FB7-9AC5-4552-8A53-C91805E547FA}</a:tableStyleId>
              </a:tblPr>
              <a:tblGrid>
                <a:gridCol w="761295">
                  <a:extLst>
                    <a:ext uri="{9D8B030D-6E8A-4147-A177-3AD203B41FA5}">
                      <a16:colId xmlns:a16="http://schemas.microsoft.com/office/drawing/2014/main" val="20000"/>
                    </a:ext>
                  </a:extLst>
                </a:gridCol>
                <a:gridCol w="799360">
                  <a:extLst>
                    <a:ext uri="{9D8B030D-6E8A-4147-A177-3AD203B41FA5}">
                      <a16:colId xmlns:a16="http://schemas.microsoft.com/office/drawing/2014/main" val="20001"/>
                    </a:ext>
                  </a:extLst>
                </a:gridCol>
                <a:gridCol w="799360">
                  <a:extLst>
                    <a:ext uri="{9D8B030D-6E8A-4147-A177-3AD203B41FA5}">
                      <a16:colId xmlns:a16="http://schemas.microsoft.com/office/drawing/2014/main" val="20002"/>
                    </a:ext>
                  </a:extLst>
                </a:gridCol>
              </a:tblGrid>
              <a:tr h="416175">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 Create</a:t>
                      </a:r>
                      <a:r>
                        <a:rPr lang="en-US" sz="500" baseline="0">
                          <a:solidFill>
                            <a:schemeClr val="tx1"/>
                          </a:solidFill>
                          <a:latin typeface="Arial" panose="020B0604020202020204" pitchFamily="34" charset="0"/>
                          <a:cs typeface="Arial" panose="020B0604020202020204" pitchFamily="34" charset="0"/>
                        </a:rPr>
                        <a:t> </a:t>
                      </a:r>
                      <a:r>
                        <a:rPr lang="en-US" sz="500">
                          <a:solidFill>
                            <a:schemeClr val="tx1"/>
                          </a:solidFill>
                          <a:latin typeface="Arial" panose="020B0604020202020204" pitchFamily="34" charset="0"/>
                          <a:cs typeface="Arial" panose="020B0604020202020204" pitchFamily="34" charset="0"/>
                        </a:rPr>
                        <a:t>branding</a:t>
                      </a:r>
                      <a:r>
                        <a:rPr lang="en-US" sz="500" baseline="0">
                          <a:solidFill>
                            <a:schemeClr val="tx1"/>
                          </a:solidFill>
                          <a:latin typeface="Arial" panose="020B0604020202020204" pitchFamily="34" charset="0"/>
                          <a:cs typeface="Arial" panose="020B0604020202020204" pitchFamily="34" charset="0"/>
                        </a:rPr>
                        <a:t> assets</a:t>
                      </a:r>
                      <a:endParaRPr lang="en-US" sz="500">
                        <a:solidFill>
                          <a:schemeClr val="tx1"/>
                        </a:solidFill>
                        <a:latin typeface="Arial" panose="020B0604020202020204" pitchFamily="34" charset="0"/>
                        <a:cs typeface="Arial" panose="020B0604020202020204" pitchFamily="34" charset="0"/>
                      </a:endParaRP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Build product marketing plans</a:t>
                      </a:r>
                    </a:p>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Conduct comp.</a:t>
                      </a:r>
                      <a:r>
                        <a:rPr lang="en-US" sz="500" baseline="0">
                          <a:solidFill>
                            <a:schemeClr val="tx1"/>
                          </a:solidFill>
                          <a:latin typeface="Arial" panose="020B0604020202020204" pitchFamily="34" charset="0"/>
                          <a:cs typeface="Arial" panose="020B0604020202020204" pitchFamily="34" charset="0"/>
                        </a:rPr>
                        <a:t> analysis</a:t>
                      </a:r>
                      <a:endParaRPr lang="en-US" sz="500">
                        <a:solidFill>
                          <a:schemeClr val="tx1"/>
                        </a:solidFill>
                        <a:latin typeface="Arial" panose="020B0604020202020204" pitchFamily="34" charset="0"/>
                        <a:cs typeface="Arial" panose="020B0604020202020204" pitchFamily="34" charset="0"/>
                      </a:endParaRP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tc>
                  <a:txBody>
                    <a:bodyPr/>
                    <a:lstStyle/>
                    <a:p>
                      <a:pPr marL="57150" indent="-57150">
                        <a:buFont typeface="Arial"/>
                        <a:buChar char="•"/>
                      </a:pPr>
                      <a:r>
                        <a:rPr lang="en-US" sz="500">
                          <a:solidFill>
                            <a:schemeClr val="tx1"/>
                          </a:solidFill>
                          <a:latin typeface="Arial" panose="020B0604020202020204" pitchFamily="34" charset="0"/>
                          <a:cs typeface="Arial" panose="020B0604020202020204" pitchFamily="34" charset="0"/>
                        </a:rPr>
                        <a:t>Support sales team with custom requests</a:t>
                      </a:r>
                    </a:p>
                  </a:txBody>
                  <a:tcPr marL="91355" marR="91355" marT="45678" marB="45678">
                    <a:lnL w="12700" cap="flat" cmpd="sng" algn="ctr">
                      <a:solidFill>
                        <a:srgbClr val="555555">
                          <a:lumMod val="50000"/>
                        </a:srgbClr>
                      </a:solidFill>
                      <a:prstDash val="solid"/>
                      <a:round/>
                      <a:headEnd type="none" w="med" len="med"/>
                      <a:tailEnd type="none" w="med" len="med"/>
                    </a:lnL>
                    <a:lnR w="12700" cap="flat" cmpd="sng" algn="ctr">
                      <a:solidFill>
                        <a:srgbClr val="555555">
                          <a:lumMod val="50000"/>
                        </a:srgbClr>
                      </a:solidFill>
                      <a:prstDash val="solid"/>
                      <a:round/>
                      <a:headEnd type="none" w="med" len="med"/>
                      <a:tailEnd type="none" w="med" len="med"/>
                    </a:lnR>
                    <a:lnT w="12700" cap="flat" cmpd="sng" algn="ctr">
                      <a:solidFill>
                        <a:srgbClr val="555555">
                          <a:lumMod val="50000"/>
                        </a:srgbClr>
                      </a:solidFill>
                      <a:prstDash val="solid"/>
                      <a:round/>
                      <a:headEnd type="none" w="med" len="med"/>
                      <a:tailEnd type="none" w="med" len="med"/>
                    </a:lnT>
                    <a:lnB w="12700" cap="flat" cmpd="sng" algn="ctr">
                      <a:solidFill>
                        <a:srgbClr val="555555">
                          <a:lumMod val="50000"/>
                        </a:srgbClr>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10000"/>
                  </a:ext>
                </a:extLst>
              </a:tr>
            </a:tbl>
          </a:graphicData>
        </a:graphic>
      </p:graphicFrame>
      <p:sp>
        <p:nvSpPr>
          <p:cNvPr id="104" name="Text Box 38">
            <a:extLst>
              <a:ext uri="{FF2B5EF4-FFF2-40B4-BE49-F238E27FC236}">
                <a16:creationId xmlns:a16="http://schemas.microsoft.com/office/drawing/2014/main" id="{3D89EB2C-4243-8656-2054-8B2776A726B0}"/>
              </a:ext>
            </a:extLst>
          </p:cNvPr>
          <p:cNvSpPr txBox="1">
            <a:spLocks noChangeArrowheads="1"/>
          </p:cNvSpPr>
          <p:nvPr/>
        </p:nvSpPr>
        <p:spPr bwMode="auto">
          <a:xfrm>
            <a:off x="2228114" y="1284137"/>
            <a:ext cx="2348720" cy="37933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spAutoFit/>
          </a:bodyPr>
          <a:lstStyle/>
          <a:p>
            <a:pPr algn="ctr">
              <a:defRPr/>
            </a:pPr>
            <a:r>
              <a:rPr lang="en-AU" sz="1865" b="1">
                <a:latin typeface="Arial" panose="020B0604020202020204" pitchFamily="34" charset="0"/>
                <a:ea typeface="Arial" charset="0"/>
                <a:cs typeface="Arial" panose="020B0604020202020204" pitchFamily="34" charset="0"/>
              </a:rPr>
              <a:t>A.  Draw the Boxes</a:t>
            </a:r>
          </a:p>
        </p:txBody>
      </p:sp>
      <p:sp>
        <p:nvSpPr>
          <p:cNvPr id="105" name="AutoShape 36">
            <a:extLst>
              <a:ext uri="{FF2B5EF4-FFF2-40B4-BE49-F238E27FC236}">
                <a16:creationId xmlns:a16="http://schemas.microsoft.com/office/drawing/2014/main" id="{50B55942-209F-D69D-79B4-EAC7281664AB}"/>
              </a:ext>
            </a:extLst>
          </p:cNvPr>
          <p:cNvSpPr>
            <a:spLocks noChangeArrowheads="1"/>
          </p:cNvSpPr>
          <p:nvPr/>
        </p:nvSpPr>
        <p:spPr bwMode="auto">
          <a:xfrm>
            <a:off x="1123510" y="1958899"/>
            <a:ext cx="1716385" cy="298578"/>
          </a:xfrm>
          <a:prstGeom prst="rightArrow">
            <a:avLst>
              <a:gd name="adj1" fmla="val 85481"/>
              <a:gd name="adj2" fmla="val 96493"/>
            </a:avLst>
          </a:prstGeom>
          <a:solidFill>
            <a:schemeClr val="tx2"/>
          </a:solidFill>
          <a:ln>
            <a:noFill/>
            <a:headEnd type="none" w="sm" len="sm"/>
            <a:tailEnd type="none" w="sm" len="sm"/>
          </a:ln>
        </p:spPr>
        <p:style>
          <a:lnRef idx="2">
            <a:schemeClr val="accent4">
              <a:shade val="50000"/>
            </a:schemeClr>
          </a:lnRef>
          <a:fillRef idx="1">
            <a:schemeClr val="accent4"/>
          </a:fillRef>
          <a:effectRef idx="0">
            <a:schemeClr val="accent4"/>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prstClr val="white"/>
                </a:solidFill>
                <a:latin typeface="Arial" panose="020B0604020202020204" pitchFamily="34" charset="0"/>
                <a:cs typeface="Arial" panose="020B0604020202020204" pitchFamily="34" charset="0"/>
              </a:rPr>
              <a:t>Geography</a:t>
            </a:r>
          </a:p>
        </p:txBody>
      </p:sp>
      <p:sp>
        <p:nvSpPr>
          <p:cNvPr id="106" name="AutoShape 37">
            <a:extLst>
              <a:ext uri="{FF2B5EF4-FFF2-40B4-BE49-F238E27FC236}">
                <a16:creationId xmlns:a16="http://schemas.microsoft.com/office/drawing/2014/main" id="{170291D2-52F6-C5E8-2EF6-8D749B963C15}"/>
              </a:ext>
            </a:extLst>
          </p:cNvPr>
          <p:cNvSpPr>
            <a:spLocks noChangeArrowheads="1"/>
          </p:cNvSpPr>
          <p:nvPr/>
        </p:nvSpPr>
        <p:spPr bwMode="auto">
          <a:xfrm>
            <a:off x="1109030" y="2410435"/>
            <a:ext cx="1716385" cy="298578"/>
          </a:xfrm>
          <a:prstGeom prst="rightArrow">
            <a:avLst>
              <a:gd name="adj1" fmla="val 85481"/>
              <a:gd name="adj2" fmla="val 96493"/>
            </a:avLst>
          </a:prstGeom>
          <a:solidFill>
            <a:schemeClr val="tx1">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sysClr val="windowText" lastClr="000000"/>
                </a:solidFill>
                <a:latin typeface="Arial" panose="020B0604020202020204" pitchFamily="34" charset="0"/>
                <a:cs typeface="Arial" panose="020B0604020202020204" pitchFamily="34" charset="0"/>
              </a:rPr>
              <a:t>Product</a:t>
            </a:r>
          </a:p>
        </p:txBody>
      </p:sp>
      <p:sp>
        <p:nvSpPr>
          <p:cNvPr id="107" name="AutoShape 38">
            <a:extLst>
              <a:ext uri="{FF2B5EF4-FFF2-40B4-BE49-F238E27FC236}">
                <a16:creationId xmlns:a16="http://schemas.microsoft.com/office/drawing/2014/main" id="{173CE61C-2212-AAF3-7B9B-0AC87F214B7A}"/>
              </a:ext>
            </a:extLst>
          </p:cNvPr>
          <p:cNvSpPr>
            <a:spLocks noChangeArrowheads="1"/>
          </p:cNvSpPr>
          <p:nvPr/>
        </p:nvSpPr>
        <p:spPr bwMode="auto">
          <a:xfrm>
            <a:off x="1123510" y="2828440"/>
            <a:ext cx="1716385" cy="298578"/>
          </a:xfrm>
          <a:prstGeom prst="rightArrow">
            <a:avLst>
              <a:gd name="adj1" fmla="val 85481"/>
              <a:gd name="adj2" fmla="val 96493"/>
            </a:avLst>
          </a:prstGeom>
          <a:solidFill>
            <a:schemeClr val="tx1"/>
          </a:solidFill>
          <a:ln>
            <a:noFill/>
            <a:headEnd type="none" w="sm" len="sm"/>
            <a:tailEnd type="none" w="sm" len="sm"/>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1399" b="1">
                <a:solidFill>
                  <a:prstClr val="white"/>
                </a:solidFill>
                <a:latin typeface="Arial" panose="020B0604020202020204" pitchFamily="34" charset="0"/>
                <a:cs typeface="Arial" panose="020B0604020202020204" pitchFamily="34" charset="0"/>
              </a:rPr>
              <a:t>Customer</a:t>
            </a:r>
          </a:p>
        </p:txBody>
      </p:sp>
    </p:spTree>
    <p:extLst>
      <p:ext uri="{BB962C8B-B14F-4D97-AF65-F5344CB8AC3E}">
        <p14:creationId xmlns:p14="http://schemas.microsoft.com/office/powerpoint/2010/main" val="350077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7" grpId="0"/>
      <p:bldP spid="99" grpId="0"/>
      <p:bldP spid="100" grpId="0" animBg="1"/>
      <p:bldP spid="101" grpId="0" animBg="1"/>
      <p:bldP spid="102" grpId="0" animBg="1"/>
      <p:bldP spid="10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AFBE6-C24B-4D5E-27AF-B51F1060F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30892-10C3-0C65-EA2C-C798E8EFC888}"/>
              </a:ext>
            </a:extLst>
          </p:cNvPr>
          <p:cNvSpPr>
            <a:spLocks noGrp="1"/>
          </p:cNvSpPr>
          <p:nvPr>
            <p:ph type="title"/>
          </p:nvPr>
        </p:nvSpPr>
        <p:spPr/>
        <p:txBody>
          <a:bodyPr/>
          <a:lstStyle/>
          <a:p>
            <a:r>
              <a:rPr lang="en-US"/>
              <a:t>Organizing Rationale</a:t>
            </a:r>
          </a:p>
        </p:txBody>
      </p:sp>
      <p:sp>
        <p:nvSpPr>
          <p:cNvPr id="4" name="Text Placeholder 3">
            <a:extLst>
              <a:ext uri="{FF2B5EF4-FFF2-40B4-BE49-F238E27FC236}">
                <a16:creationId xmlns:a16="http://schemas.microsoft.com/office/drawing/2014/main" id="{B69D6302-AAA5-B32A-DD8B-CF21187FCF5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4C266DEF-4F3F-3DE4-76DB-F5731074BEC6}"/>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82880" indent="-182880">
              <a:buFont typeface="+mj-lt"/>
              <a:buAutoNum type="arabicPeriod"/>
            </a:pPr>
            <a:r>
              <a:rPr lang="en-US" sz="1600" b="0">
                <a:latin typeface="Arial"/>
                <a:cs typeface="Arial"/>
              </a:rPr>
              <a:t>Identify the primary areas (groups, departments, or sub-organizations) in the new organization.</a:t>
            </a:r>
            <a:endParaRPr lang="en-US" sz="1600" b="0"/>
          </a:p>
          <a:p>
            <a:pPr marL="182880" indent="-182880">
              <a:buFont typeface="+mj-lt"/>
              <a:buAutoNum type="arabicPeriod"/>
            </a:pPr>
            <a:r>
              <a:rPr lang="en-US" altLang="en-US" sz="1600" b="0">
                <a:latin typeface="Arial"/>
                <a:ea typeface="ＭＳ Ｐゴシック"/>
                <a:cs typeface="Arial"/>
              </a:rPr>
              <a:t>To specify the areas’ responsibilities, move work activity Post-it Notes</a:t>
            </a:r>
            <a:r>
              <a:rPr lang="en-US" sz="1600" b="0" baseline="30000">
                <a:latin typeface="Arial"/>
                <a:cs typeface="Arial"/>
              </a:rPr>
              <a:t>®</a:t>
            </a:r>
            <a:r>
              <a:rPr lang="en-US" altLang="en-US" sz="1600" b="0">
                <a:latin typeface="Arial"/>
                <a:ea typeface="ＭＳ Ｐゴシック"/>
                <a:cs typeface="Arial"/>
              </a:rPr>
              <a:t> under the area that will perform that work.</a:t>
            </a:r>
          </a:p>
          <a:p>
            <a:pPr marL="285750" indent="-285750">
              <a:buFontTx/>
              <a:buAutoNum type="arabicPeriod"/>
            </a:pPr>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be doing several iterations of this exercise.</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vote on what options we like best. </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In between each iteration, you should "steal" ideas from other teams to enhance your thinking and options.</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seek agreement for layers 2-3 before moving to lower layers of the organization.</a:t>
            </a:r>
            <a:endParaRPr lang="en-US" altLang="en-US" sz="1600" b="1">
              <a:ea typeface="ＭＳ Ｐゴシック" pitchFamily="34" charset="-128"/>
            </a:endParaRPr>
          </a:p>
        </p:txBody>
      </p:sp>
    </p:spTree>
    <p:extLst>
      <p:ext uri="{BB962C8B-B14F-4D97-AF65-F5344CB8AC3E}">
        <p14:creationId xmlns:p14="http://schemas.microsoft.com/office/powerpoint/2010/main" val="35616602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39226-DBE7-E9CC-1FCC-0E6431844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DBBD-D115-08F2-D2FF-FE891217DC87}"/>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2CA04D0B-36E3-BE5C-B054-F2655CA735EF}"/>
              </a:ext>
            </a:extLst>
          </p:cNvPr>
          <p:cNvSpPr>
            <a:spLocks noGrp="1"/>
          </p:cNvSpPr>
          <p:nvPr>
            <p:ph type="body" sz="quarter" idx="11"/>
          </p:nvPr>
        </p:nvSpPr>
        <p:spPr/>
        <p:txBody>
          <a:bodyPr/>
          <a:lstStyle/>
          <a:p>
            <a:r>
              <a:rPr lang="en-US"/>
              <a:t>Example</a:t>
            </a:r>
          </a:p>
        </p:txBody>
      </p:sp>
      <p:grpSp>
        <p:nvGrpSpPr>
          <p:cNvPr id="18" name="Group 17">
            <a:extLst>
              <a:ext uri="{FF2B5EF4-FFF2-40B4-BE49-F238E27FC236}">
                <a16:creationId xmlns:a16="http://schemas.microsoft.com/office/drawing/2014/main" id="{70ECC440-B652-915E-BB8B-B14DA82E9953}"/>
              </a:ext>
            </a:extLst>
          </p:cNvPr>
          <p:cNvGrpSpPr/>
          <p:nvPr/>
        </p:nvGrpSpPr>
        <p:grpSpPr>
          <a:xfrm>
            <a:off x="10673696" y="703703"/>
            <a:ext cx="982011" cy="538144"/>
            <a:chOff x="7631242" y="5506798"/>
            <a:chExt cx="1261500" cy="728688"/>
          </a:xfrm>
        </p:grpSpPr>
        <p:sp>
          <p:nvSpPr>
            <p:cNvPr id="23" name="TextBox 22">
              <a:extLst>
                <a:ext uri="{FF2B5EF4-FFF2-40B4-BE49-F238E27FC236}">
                  <a16:creationId xmlns:a16="http://schemas.microsoft.com/office/drawing/2014/main" id="{25A330E4-4333-5DC4-D223-524000C6796F}"/>
                </a:ext>
              </a:extLst>
            </p:cNvPr>
            <p:cNvSpPr txBox="1"/>
            <p:nvPr/>
          </p:nvSpPr>
          <p:spPr>
            <a:xfrm>
              <a:off x="7872656" y="5777058"/>
              <a:ext cx="1020086" cy="4584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24" name="Rectangle 23">
              <a:extLst>
                <a:ext uri="{FF2B5EF4-FFF2-40B4-BE49-F238E27FC236}">
                  <a16:creationId xmlns:a16="http://schemas.microsoft.com/office/drawing/2014/main" id="{57C0AA75-77C2-4542-13C9-5A878054B28E}"/>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4474C24-EFF2-0444-F5D3-8A7418E3CEED}"/>
                </a:ext>
              </a:extLst>
            </p:cNvPr>
            <p:cNvSpPr txBox="1"/>
            <p:nvPr/>
          </p:nvSpPr>
          <p:spPr>
            <a:xfrm>
              <a:off x="7872656" y="5506798"/>
              <a:ext cx="648373" cy="291728"/>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26" name="Rectangle 25">
              <a:extLst>
                <a:ext uri="{FF2B5EF4-FFF2-40B4-BE49-F238E27FC236}">
                  <a16:creationId xmlns:a16="http://schemas.microsoft.com/office/drawing/2014/main" id="{0F8C5348-6AC4-9406-1610-A90BDDFA7661}"/>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ln>
                  <a:solidFill>
                    <a:schemeClr val="tx2">
                      <a:lumMod val="75000"/>
                    </a:schemeClr>
                  </a:solidFill>
                </a:ln>
                <a:latin typeface="Arial" panose="020B0604020202020204" pitchFamily="34" charset="0"/>
                <a:cs typeface="Arial" panose="020B0604020202020204" pitchFamily="34" charset="0"/>
              </a:endParaRPr>
            </a:p>
          </p:txBody>
        </p:sp>
      </p:grpSp>
      <p:sp>
        <p:nvSpPr>
          <p:cNvPr id="27" name="TextBox 26">
            <a:extLst>
              <a:ext uri="{FF2B5EF4-FFF2-40B4-BE49-F238E27FC236}">
                <a16:creationId xmlns:a16="http://schemas.microsoft.com/office/drawing/2014/main" id="{7B7992D6-7040-3BDF-B0A0-3A17CAE4B3DD}"/>
              </a:ext>
            </a:extLst>
          </p:cNvPr>
          <p:cNvSpPr txBox="1"/>
          <p:nvPr/>
        </p:nvSpPr>
        <p:spPr>
          <a:xfrm>
            <a:off x="900748" y="1399874"/>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L2</a:t>
            </a:r>
          </a:p>
        </p:txBody>
      </p:sp>
      <p:sp>
        <p:nvSpPr>
          <p:cNvPr id="28" name="TextBox 27">
            <a:extLst>
              <a:ext uri="{FF2B5EF4-FFF2-40B4-BE49-F238E27FC236}">
                <a16:creationId xmlns:a16="http://schemas.microsoft.com/office/drawing/2014/main" id="{90E4B407-B7EB-593B-93B9-3B4052F62520}"/>
              </a:ext>
            </a:extLst>
          </p:cNvPr>
          <p:cNvSpPr txBox="1"/>
          <p:nvPr/>
        </p:nvSpPr>
        <p:spPr>
          <a:xfrm>
            <a:off x="876300" y="2250193"/>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L3</a:t>
            </a:r>
          </a:p>
        </p:txBody>
      </p:sp>
      <p:sp>
        <p:nvSpPr>
          <p:cNvPr id="29" name="TextBox 28">
            <a:extLst>
              <a:ext uri="{FF2B5EF4-FFF2-40B4-BE49-F238E27FC236}">
                <a16:creationId xmlns:a16="http://schemas.microsoft.com/office/drawing/2014/main" id="{47B85D93-8171-783B-D3B5-A02E20993D0C}"/>
              </a:ext>
            </a:extLst>
          </p:cNvPr>
          <p:cNvSpPr txBox="1"/>
          <p:nvPr/>
        </p:nvSpPr>
        <p:spPr>
          <a:xfrm>
            <a:off x="876300" y="3100512"/>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L4</a:t>
            </a:r>
          </a:p>
        </p:txBody>
      </p:sp>
      <p:graphicFrame>
        <p:nvGraphicFramePr>
          <p:cNvPr id="7" name="Diagram 6">
            <a:extLst>
              <a:ext uri="{FF2B5EF4-FFF2-40B4-BE49-F238E27FC236}">
                <a16:creationId xmlns:a16="http://schemas.microsoft.com/office/drawing/2014/main" id="{02AA4EB4-D83B-0769-A0FE-197BC60E2564}"/>
              </a:ext>
            </a:extLst>
          </p:cNvPr>
          <p:cNvGraphicFramePr/>
          <p:nvPr/>
        </p:nvGraphicFramePr>
        <p:xfrm>
          <a:off x="1852057" y="1074279"/>
          <a:ext cx="8487883" cy="5210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07813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7138-0806-768A-1A81-2D6CA00DD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B39DD-3164-91A0-7B5F-022A04653486}"/>
              </a:ext>
            </a:extLst>
          </p:cNvPr>
          <p:cNvSpPr>
            <a:spLocks noGrp="1"/>
          </p:cNvSpPr>
          <p:nvPr>
            <p:ph type="title"/>
          </p:nvPr>
        </p:nvSpPr>
        <p:spPr/>
        <p:txBody>
          <a:bodyPr/>
          <a:lstStyle/>
          <a:p>
            <a:r>
              <a:rPr lang="en-US"/>
              <a:t>Organization Chart with Work Responsibilities</a:t>
            </a:r>
          </a:p>
        </p:txBody>
      </p:sp>
      <p:graphicFrame>
        <p:nvGraphicFramePr>
          <p:cNvPr id="6" name="Table 5">
            <a:extLst>
              <a:ext uri="{FF2B5EF4-FFF2-40B4-BE49-F238E27FC236}">
                <a16:creationId xmlns:a16="http://schemas.microsoft.com/office/drawing/2014/main" id="{CD2D8D92-0231-7AA3-159E-9195F6A0BBD1}"/>
              </a:ext>
            </a:extLst>
          </p:cNvPr>
          <p:cNvGraphicFramePr>
            <a:graphicFrameLocks noGrp="1"/>
          </p:cNvGraphicFramePr>
          <p:nvPr/>
        </p:nvGraphicFramePr>
        <p:xfrm>
          <a:off x="988369" y="2763554"/>
          <a:ext cx="9156221" cy="2081880"/>
        </p:xfrm>
        <a:graphic>
          <a:graphicData uri="http://schemas.openxmlformats.org/drawingml/2006/table">
            <a:tbl>
              <a:tblPr firstRow="1" bandRow="1">
                <a:tableStyleId>{5DA37D80-6434-44D0-A028-1B22A696006F}</a:tableStyleId>
              </a:tblPr>
              <a:tblGrid>
                <a:gridCol w="1556885">
                  <a:extLst>
                    <a:ext uri="{9D8B030D-6E8A-4147-A177-3AD203B41FA5}">
                      <a16:colId xmlns:a16="http://schemas.microsoft.com/office/drawing/2014/main" val="1883168121"/>
                    </a:ext>
                  </a:extLst>
                </a:gridCol>
                <a:gridCol w="1899834">
                  <a:extLst>
                    <a:ext uri="{9D8B030D-6E8A-4147-A177-3AD203B41FA5}">
                      <a16:colId xmlns:a16="http://schemas.microsoft.com/office/drawing/2014/main" val="1180264727"/>
                    </a:ext>
                  </a:extLst>
                </a:gridCol>
                <a:gridCol w="1899834">
                  <a:extLst>
                    <a:ext uri="{9D8B030D-6E8A-4147-A177-3AD203B41FA5}">
                      <a16:colId xmlns:a16="http://schemas.microsoft.com/office/drawing/2014/main" val="95301666"/>
                    </a:ext>
                  </a:extLst>
                </a:gridCol>
                <a:gridCol w="1899834">
                  <a:extLst>
                    <a:ext uri="{9D8B030D-6E8A-4147-A177-3AD203B41FA5}">
                      <a16:colId xmlns:a16="http://schemas.microsoft.com/office/drawing/2014/main" val="165922639"/>
                    </a:ext>
                  </a:extLst>
                </a:gridCol>
                <a:gridCol w="1899834">
                  <a:extLst>
                    <a:ext uri="{9D8B030D-6E8A-4147-A177-3AD203B41FA5}">
                      <a16:colId xmlns:a16="http://schemas.microsoft.com/office/drawing/2014/main" val="361952603"/>
                    </a:ext>
                  </a:extLst>
                </a:gridCol>
              </a:tblGrid>
              <a:tr h="17145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400" b="1" u="none" strike="noStrike" cap="none" normalizeH="0" baseline="0">
                          <a:ln>
                            <a:noFill/>
                          </a:ln>
                          <a:solidFill>
                            <a:schemeClr val="bg1"/>
                          </a:solidFill>
                          <a:effectLst/>
                          <a:latin typeface="Arial" panose="020B0604020202020204" pitchFamily="34" charset="0"/>
                          <a:cs typeface="Arial" panose="020B0604020202020204" pitchFamily="34" charset="0"/>
                        </a:rPr>
                        <a:t>What is the role/group responsible for (work activities list or summary)</a:t>
                      </a:r>
                      <a:endParaRPr kumimoji="0" lang="en-AU" sz="14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p>
                      <a:pPr marL="0" indent="0">
                        <a:buFontTx/>
                        <a:buNone/>
                      </a:pPr>
                      <a:endParaRPr lang="en-US" sz="1600" b="0"/>
                    </a:p>
                  </a:txBody>
                  <a:tcPr marL="34290" marR="3429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Drive communication through public affairs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Develop consumer marketing of customer experience, development and execution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Create role of patient champion (research, insights, focus)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Strengthen e-marketing</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marketing/DTC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Creating broad customer awareness and ongoing engagement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Become a direct-to-consumer company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brand</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Design CRM (consumer relationship marketing)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Drive sales for incoming consumer calls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Manage CRM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Market on social medial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Analyze VOC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Optimize customer experience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Build DTP (Rx) distribution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a:ln>
                            <a:noFill/>
                          </a:ln>
                          <a:effectLst/>
                          <a:uLnTx/>
                          <a:uFillTx/>
                          <a:latin typeface="Arial" panose="020B0604020202020204" pitchFamily="34" charset="0"/>
                          <a:cs typeface="Arial" panose="020B0604020202020204" pitchFamily="34" charset="0"/>
                        </a:rPr>
                        <a:t>Develop customer training online tools (training, solutions, VPMs/self help)</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0485591"/>
                  </a:ext>
                </a:extLst>
              </a:tr>
            </a:tbl>
          </a:graphicData>
        </a:graphic>
      </p:graphicFrame>
      <p:sp>
        <p:nvSpPr>
          <p:cNvPr id="7" name="Text Box 52">
            <a:extLst>
              <a:ext uri="{FF2B5EF4-FFF2-40B4-BE49-F238E27FC236}">
                <a16:creationId xmlns:a16="http://schemas.microsoft.com/office/drawing/2014/main" id="{ADB3FF99-4D6E-B4FA-C938-0EB9DD1F710A}"/>
              </a:ext>
            </a:extLst>
          </p:cNvPr>
          <p:cNvSpPr txBox="1">
            <a:spLocks noChangeArrowheads="1"/>
          </p:cNvSpPr>
          <p:nvPr/>
        </p:nvSpPr>
        <p:spPr bwMode="auto">
          <a:xfrm>
            <a:off x="850652" y="1398720"/>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L2</a:t>
            </a:r>
          </a:p>
        </p:txBody>
      </p:sp>
      <p:sp>
        <p:nvSpPr>
          <p:cNvPr id="8" name="Text Box 53">
            <a:extLst>
              <a:ext uri="{FF2B5EF4-FFF2-40B4-BE49-F238E27FC236}">
                <a16:creationId xmlns:a16="http://schemas.microsoft.com/office/drawing/2014/main" id="{870F24D3-FCEC-858D-09D1-D7346367C99A}"/>
              </a:ext>
            </a:extLst>
          </p:cNvPr>
          <p:cNvSpPr txBox="1">
            <a:spLocks noChangeArrowheads="1"/>
          </p:cNvSpPr>
          <p:nvPr/>
        </p:nvSpPr>
        <p:spPr bwMode="auto">
          <a:xfrm>
            <a:off x="850652" y="1962471"/>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L3</a:t>
            </a:r>
          </a:p>
        </p:txBody>
      </p:sp>
      <p:grpSp>
        <p:nvGrpSpPr>
          <p:cNvPr id="19" name="Group 18">
            <a:extLst>
              <a:ext uri="{FF2B5EF4-FFF2-40B4-BE49-F238E27FC236}">
                <a16:creationId xmlns:a16="http://schemas.microsoft.com/office/drawing/2014/main" id="{63772EA8-03B5-E632-72CD-98A1B39F516B}"/>
              </a:ext>
            </a:extLst>
          </p:cNvPr>
          <p:cNvGrpSpPr/>
          <p:nvPr/>
        </p:nvGrpSpPr>
        <p:grpSpPr>
          <a:xfrm>
            <a:off x="2653806" y="1288679"/>
            <a:ext cx="7148788" cy="1347579"/>
            <a:chOff x="2848305" y="893250"/>
            <a:chExt cx="4693114" cy="866866"/>
          </a:xfrm>
        </p:grpSpPr>
        <p:sp>
          <p:nvSpPr>
            <p:cNvPr id="20" name="Rectangle 65">
              <a:extLst>
                <a:ext uri="{FF2B5EF4-FFF2-40B4-BE49-F238E27FC236}">
                  <a16:creationId xmlns:a16="http://schemas.microsoft.com/office/drawing/2014/main" id="{97823E0E-BDC7-7CFA-4889-5DCE3B6E2267}"/>
                </a:ext>
              </a:extLst>
            </p:cNvPr>
            <p:cNvSpPr>
              <a:spLocks noChangeArrowheads="1"/>
            </p:cNvSpPr>
            <p:nvPr/>
          </p:nvSpPr>
          <p:spPr bwMode="auto">
            <a:xfrm>
              <a:off x="4698922" y="893250"/>
              <a:ext cx="985838"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Customer Type 1</a:t>
              </a:r>
            </a:p>
          </p:txBody>
        </p:sp>
        <p:sp>
          <p:nvSpPr>
            <p:cNvPr id="21" name="Rectangle 66">
              <a:extLst>
                <a:ext uri="{FF2B5EF4-FFF2-40B4-BE49-F238E27FC236}">
                  <a16:creationId xmlns:a16="http://schemas.microsoft.com/office/drawing/2014/main" id="{4C776C7B-ECF2-ACF4-FA8D-773231B84BA3}"/>
                </a:ext>
              </a:extLst>
            </p:cNvPr>
            <p:cNvSpPr>
              <a:spLocks noChangeArrowheads="1"/>
            </p:cNvSpPr>
            <p:nvPr/>
          </p:nvSpPr>
          <p:spPr bwMode="auto">
            <a:xfrm>
              <a:off x="2848305" y="1410072"/>
              <a:ext cx="941785"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Demand</a:t>
              </a:r>
            </a:p>
          </p:txBody>
        </p:sp>
        <p:sp>
          <p:nvSpPr>
            <p:cNvPr id="22" name="Rectangle 67">
              <a:extLst>
                <a:ext uri="{FF2B5EF4-FFF2-40B4-BE49-F238E27FC236}">
                  <a16:creationId xmlns:a16="http://schemas.microsoft.com/office/drawing/2014/main" id="{9E6F80A8-1639-76CD-D69A-2B96F3B96400}"/>
                </a:ext>
              </a:extLst>
            </p:cNvPr>
            <p:cNvSpPr>
              <a:spLocks noChangeArrowheads="1"/>
            </p:cNvSpPr>
            <p:nvPr/>
          </p:nvSpPr>
          <p:spPr bwMode="auto">
            <a:xfrm>
              <a:off x="4101703"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Fulfillment</a:t>
              </a:r>
            </a:p>
          </p:txBody>
        </p:sp>
        <p:sp>
          <p:nvSpPr>
            <p:cNvPr id="23" name="Rectangle 68">
              <a:extLst>
                <a:ext uri="{FF2B5EF4-FFF2-40B4-BE49-F238E27FC236}">
                  <a16:creationId xmlns:a16="http://schemas.microsoft.com/office/drawing/2014/main" id="{C161213C-8DD0-3D9F-CA6E-479CF73FB42F}"/>
                </a:ext>
              </a:extLst>
            </p:cNvPr>
            <p:cNvSpPr>
              <a:spLocks noChangeArrowheads="1"/>
            </p:cNvSpPr>
            <p:nvPr/>
          </p:nvSpPr>
          <p:spPr bwMode="auto">
            <a:xfrm>
              <a:off x="5353910"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On-going Loyalty</a:t>
              </a:r>
            </a:p>
          </p:txBody>
        </p:sp>
        <p:sp>
          <p:nvSpPr>
            <p:cNvPr id="24" name="Rectangle 70">
              <a:extLst>
                <a:ext uri="{FF2B5EF4-FFF2-40B4-BE49-F238E27FC236}">
                  <a16:creationId xmlns:a16="http://schemas.microsoft.com/office/drawing/2014/main" id="{0087536C-EF48-3446-20EB-3390C5C18A4F}"/>
                </a:ext>
              </a:extLst>
            </p:cNvPr>
            <p:cNvSpPr>
              <a:spLocks noChangeArrowheads="1"/>
            </p:cNvSpPr>
            <p:nvPr/>
          </p:nvSpPr>
          <p:spPr bwMode="auto">
            <a:xfrm>
              <a:off x="6600825"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Supply</a:t>
              </a:r>
            </a:p>
          </p:txBody>
        </p:sp>
        <p:cxnSp>
          <p:nvCxnSpPr>
            <p:cNvPr id="25" name="AutoShape 72">
              <a:extLst>
                <a:ext uri="{FF2B5EF4-FFF2-40B4-BE49-F238E27FC236}">
                  <a16:creationId xmlns:a16="http://schemas.microsoft.com/office/drawing/2014/main" id="{69C0FB35-4F08-9017-15B8-69E50F75B27A}"/>
                </a:ext>
              </a:extLst>
            </p:cNvPr>
            <p:cNvCxnSpPr>
              <a:cxnSpLocks noChangeShapeType="1"/>
              <a:stCxn id="20" idx="2"/>
              <a:endCxn id="21" idx="0"/>
            </p:cNvCxnSpPr>
            <p:nvPr/>
          </p:nvCxnSpPr>
          <p:spPr bwMode="auto">
            <a:xfrm rot="5400000">
              <a:off x="4172131" y="390362"/>
              <a:ext cx="166778" cy="1872643"/>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 name="AutoShape 73">
              <a:extLst>
                <a:ext uri="{FF2B5EF4-FFF2-40B4-BE49-F238E27FC236}">
                  <a16:creationId xmlns:a16="http://schemas.microsoft.com/office/drawing/2014/main" id="{E53116EF-5762-1918-40E1-AF7585E41C59}"/>
                </a:ext>
              </a:extLst>
            </p:cNvPr>
            <p:cNvCxnSpPr>
              <a:cxnSpLocks noChangeShapeType="1"/>
              <a:stCxn id="20" idx="2"/>
              <a:endCxn id="22" idx="0"/>
            </p:cNvCxnSpPr>
            <p:nvPr/>
          </p:nvCxnSpPr>
          <p:spPr bwMode="auto">
            <a:xfrm rot="5400000">
              <a:off x="4798532" y="1016762"/>
              <a:ext cx="166778" cy="61984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7" name="AutoShape 74">
              <a:extLst>
                <a:ext uri="{FF2B5EF4-FFF2-40B4-BE49-F238E27FC236}">
                  <a16:creationId xmlns:a16="http://schemas.microsoft.com/office/drawing/2014/main" id="{0D27A95E-4853-B0AE-2802-E8F8D690E3BC}"/>
                </a:ext>
              </a:extLst>
            </p:cNvPr>
            <p:cNvCxnSpPr>
              <a:cxnSpLocks noChangeShapeType="1"/>
              <a:stCxn id="20" idx="2"/>
              <a:endCxn id="23" idx="0"/>
            </p:cNvCxnSpPr>
            <p:nvPr/>
          </p:nvCxnSpPr>
          <p:spPr bwMode="auto">
            <a:xfrm rot="16200000" flipH="1">
              <a:off x="5424635" y="1010500"/>
              <a:ext cx="166778" cy="632366"/>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8" name="AutoShape 75">
              <a:extLst>
                <a:ext uri="{FF2B5EF4-FFF2-40B4-BE49-F238E27FC236}">
                  <a16:creationId xmlns:a16="http://schemas.microsoft.com/office/drawing/2014/main" id="{FEE2B616-6641-10A9-6663-051468BAC992}"/>
                </a:ext>
              </a:extLst>
            </p:cNvPr>
            <p:cNvCxnSpPr>
              <a:cxnSpLocks noChangeShapeType="1"/>
              <a:stCxn id="20" idx="2"/>
              <a:endCxn id="24" idx="0"/>
            </p:cNvCxnSpPr>
            <p:nvPr/>
          </p:nvCxnSpPr>
          <p:spPr bwMode="auto">
            <a:xfrm rot="16200000" flipH="1">
              <a:off x="6048093" y="387042"/>
              <a:ext cx="166778" cy="187928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grpSp>
      <p:sp>
        <p:nvSpPr>
          <p:cNvPr id="29" name="Text Placeholder 3">
            <a:extLst>
              <a:ext uri="{FF2B5EF4-FFF2-40B4-BE49-F238E27FC236}">
                <a16:creationId xmlns:a16="http://schemas.microsoft.com/office/drawing/2014/main" id="{3314C4B7-3782-109F-05EF-9B3BA9DA6CA1}"/>
              </a:ext>
            </a:extLst>
          </p:cNvPr>
          <p:cNvSpPr>
            <a:spLocks noGrp="1"/>
          </p:cNvSpPr>
          <p:nvPr>
            <p:ph type="body" sz="quarter" idx="11"/>
          </p:nvPr>
        </p:nvSpPr>
        <p:spPr>
          <a:xfrm>
            <a:off x="876300" y="685800"/>
            <a:ext cx="10668000" cy="423863"/>
          </a:xfrm>
        </p:spPr>
        <p:txBody>
          <a:bodyPr/>
          <a:lstStyle/>
          <a:p>
            <a:r>
              <a:rPr lang="en-US"/>
              <a:t>Example</a:t>
            </a:r>
          </a:p>
        </p:txBody>
      </p:sp>
    </p:spTree>
    <p:extLst>
      <p:ext uri="{BB962C8B-B14F-4D97-AF65-F5344CB8AC3E}">
        <p14:creationId xmlns:p14="http://schemas.microsoft.com/office/powerpoint/2010/main" val="11552190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C8CD-1ACB-E544-35DD-82AAF74E0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43697-61AF-4EAC-B1B9-0A34E62FBAEA}"/>
              </a:ext>
            </a:extLst>
          </p:cNvPr>
          <p:cNvSpPr>
            <a:spLocks noGrp="1"/>
          </p:cNvSpPr>
          <p:nvPr>
            <p:ph type="title"/>
          </p:nvPr>
        </p:nvSpPr>
        <p:spPr/>
        <p:txBody>
          <a:bodyPr/>
          <a:lstStyle/>
          <a:p>
            <a:r>
              <a:rPr lang="en-US" altLang="en-US" sz="2800"/>
              <a:t>Functional Dept/Organization Definitions</a:t>
            </a:r>
            <a:endParaRPr lang="en-US"/>
          </a:p>
        </p:txBody>
      </p:sp>
      <p:sp>
        <p:nvSpPr>
          <p:cNvPr id="4" name="Text Placeholder 3">
            <a:extLst>
              <a:ext uri="{FF2B5EF4-FFF2-40B4-BE49-F238E27FC236}">
                <a16:creationId xmlns:a16="http://schemas.microsoft.com/office/drawing/2014/main" id="{6A794A4A-FA49-E262-0789-EBE11BA9F89E}"/>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07E6A7A3-57D0-B06F-C74E-2572E171A9A3}"/>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182880" indent="-182880">
              <a:buFont typeface="+mj-lt"/>
              <a:buAutoNum type="arabicPeriod"/>
            </a:pPr>
            <a:r>
              <a:rPr lang="en-US" sz="1600" b="0">
                <a:latin typeface="Arial"/>
                <a:cs typeface="Arial"/>
              </a:rPr>
              <a:t>Capture a summary description of the purpose, outcomes, responsibilities, and decisions of the primary areas in the new organization.</a:t>
            </a:r>
            <a:endParaRPr lang="en-US" sz="1600" b="0"/>
          </a:p>
          <a:p>
            <a:pPr marL="182880" indent="-182880">
              <a:buFont typeface="+mj-lt"/>
              <a:buAutoNum type="arabicPeriod"/>
            </a:pPr>
            <a:r>
              <a:rPr lang="en-US" altLang="en-US" sz="1600" b="0">
                <a:latin typeface="Arial"/>
                <a:ea typeface="ＭＳ Ｐゴシック"/>
                <a:cs typeface="Arial"/>
              </a:rPr>
              <a:t>Flag new and changed roles/positions</a:t>
            </a:r>
          </a:p>
          <a:p>
            <a:pPr marL="285750" indent="-285750">
              <a:buFontTx/>
              <a:buAutoNum type="arabicPeriod"/>
            </a:pPr>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be doing several iterations of this exercise.</a:t>
            </a: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vote on what options we like best. </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In between each iteration, you should "steal" ideas from other teams to enhance your thinking and options.</a:t>
            </a:r>
            <a:endParaRPr lang="en-US" altLang="en-US" sz="1600">
              <a:ea typeface="ＭＳ Ｐゴシック" pitchFamily="34" charset="-128"/>
            </a:endParaRPr>
          </a:p>
          <a:p>
            <a:pPr marL="285750" lvl="1" indent="-285750" defTabSz="977900">
              <a:buClr>
                <a:schemeClr val="tx1"/>
              </a:buClr>
              <a:buFont typeface="Arial" panose="020B0604020202020204" pitchFamily="34" charset="0"/>
              <a:buChar char="•"/>
            </a:pPr>
            <a:r>
              <a:rPr lang="en-US" altLang="en-US" sz="1600">
                <a:latin typeface="Arial"/>
                <a:ea typeface="ＭＳ Ｐゴシック"/>
                <a:cs typeface="Arial"/>
              </a:rPr>
              <a:t>We will seek agreement for layers 2-3 before moving to lower layers of the organization.</a:t>
            </a:r>
            <a:endParaRPr lang="en-US" altLang="en-US" sz="1600" b="1">
              <a:ea typeface="ＭＳ Ｐゴシック" pitchFamily="34" charset="-128"/>
            </a:endParaRPr>
          </a:p>
        </p:txBody>
      </p:sp>
    </p:spTree>
    <p:extLst>
      <p:ext uri="{BB962C8B-B14F-4D97-AF65-F5344CB8AC3E}">
        <p14:creationId xmlns:p14="http://schemas.microsoft.com/office/powerpoint/2010/main" val="30579785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66B2F-22F6-C2A8-BF21-7481F79DA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33529-B014-AC00-7591-7802F2515C0B}"/>
              </a:ext>
            </a:extLst>
          </p:cNvPr>
          <p:cNvSpPr>
            <a:spLocks noGrp="1"/>
          </p:cNvSpPr>
          <p:nvPr>
            <p:ph type="title"/>
          </p:nvPr>
        </p:nvSpPr>
        <p:spPr/>
        <p:txBody>
          <a:bodyPr/>
          <a:lstStyle/>
          <a:p>
            <a:r>
              <a:rPr lang="en-US"/>
              <a:t>Organization Chart with Work Responsibilities</a:t>
            </a:r>
          </a:p>
        </p:txBody>
      </p:sp>
      <p:graphicFrame>
        <p:nvGraphicFramePr>
          <p:cNvPr id="6" name="Table 5">
            <a:extLst>
              <a:ext uri="{FF2B5EF4-FFF2-40B4-BE49-F238E27FC236}">
                <a16:creationId xmlns:a16="http://schemas.microsoft.com/office/drawing/2014/main" id="{DC274AD8-FC79-2ACC-0342-E8DA4FB4C122}"/>
              </a:ext>
            </a:extLst>
          </p:cNvPr>
          <p:cNvGraphicFramePr>
            <a:graphicFrameLocks noGrp="1"/>
          </p:cNvGraphicFramePr>
          <p:nvPr/>
        </p:nvGraphicFramePr>
        <p:xfrm>
          <a:off x="988369" y="2763554"/>
          <a:ext cx="9156221" cy="2777622"/>
        </p:xfrm>
        <a:graphic>
          <a:graphicData uri="http://schemas.openxmlformats.org/drawingml/2006/table">
            <a:tbl>
              <a:tblPr firstRow="1" bandRow="1">
                <a:tableStyleId>{5DA37D80-6434-44D0-A028-1B22A696006F}</a:tableStyleId>
              </a:tblPr>
              <a:tblGrid>
                <a:gridCol w="1556885">
                  <a:extLst>
                    <a:ext uri="{9D8B030D-6E8A-4147-A177-3AD203B41FA5}">
                      <a16:colId xmlns:a16="http://schemas.microsoft.com/office/drawing/2014/main" val="1883168121"/>
                    </a:ext>
                  </a:extLst>
                </a:gridCol>
                <a:gridCol w="1899834">
                  <a:extLst>
                    <a:ext uri="{9D8B030D-6E8A-4147-A177-3AD203B41FA5}">
                      <a16:colId xmlns:a16="http://schemas.microsoft.com/office/drawing/2014/main" val="1180264727"/>
                    </a:ext>
                  </a:extLst>
                </a:gridCol>
                <a:gridCol w="1899834">
                  <a:extLst>
                    <a:ext uri="{9D8B030D-6E8A-4147-A177-3AD203B41FA5}">
                      <a16:colId xmlns:a16="http://schemas.microsoft.com/office/drawing/2014/main" val="95301666"/>
                    </a:ext>
                  </a:extLst>
                </a:gridCol>
                <a:gridCol w="1899834">
                  <a:extLst>
                    <a:ext uri="{9D8B030D-6E8A-4147-A177-3AD203B41FA5}">
                      <a16:colId xmlns:a16="http://schemas.microsoft.com/office/drawing/2014/main" val="165922639"/>
                    </a:ext>
                  </a:extLst>
                </a:gridCol>
                <a:gridCol w="1899834">
                  <a:extLst>
                    <a:ext uri="{9D8B030D-6E8A-4147-A177-3AD203B41FA5}">
                      <a16:colId xmlns:a16="http://schemas.microsoft.com/office/drawing/2014/main" val="361952603"/>
                    </a:ext>
                  </a:extLst>
                </a:gridCol>
              </a:tblGrid>
              <a:tr h="695742">
                <a:tc>
                  <a:txBody>
                    <a:bodyPr/>
                    <a:lstStyle/>
                    <a:p>
                      <a:pPr marL="0" marR="0" lvl="0" indent="0" algn="l" defTabSz="914400" rtl="0" eaLnBrk="0" fontAlgn="base" latinLnBrk="0" hangingPunct="0">
                        <a:lnSpc>
                          <a:spcPct val="100000"/>
                        </a:lnSpc>
                        <a:spcBef>
                          <a:spcPct val="50000"/>
                        </a:spcBef>
                        <a:spcAft>
                          <a:spcPct val="0"/>
                        </a:spcAft>
                        <a:buClr>
                          <a:srgbClr val="FF9900"/>
                        </a:buClr>
                        <a:buSzPct val="70000"/>
                        <a:buFont typeface="Wingdings" pitchFamily="48" charset="2"/>
                        <a:buNone/>
                        <a:tabLst/>
                        <a:defRPr/>
                      </a:pPr>
                      <a:r>
                        <a:rPr kumimoji="0" lang="en-AU" sz="1200" b="1" i="0" u="none" strike="noStrike" cap="none" normalizeH="0" baseline="0">
                          <a:ln>
                            <a:noFill/>
                          </a:ln>
                          <a:solidFill>
                            <a:schemeClr val="bg1"/>
                          </a:solidFill>
                          <a:effectLst/>
                          <a:latin typeface="Arial" panose="020B0604020202020204" pitchFamily="34" charset="0"/>
                          <a:cs typeface="Arial" panose="020B0604020202020204" pitchFamily="34" charset="0"/>
                        </a:rPr>
                        <a:t>Key Purpose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Text</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6422534"/>
                  </a:ext>
                </a:extLst>
              </a:tr>
              <a:tr h="1714500">
                <a:tc>
                  <a:txBody>
                    <a:bodyPr/>
                    <a:lstStyle/>
                    <a:p>
                      <a:pPr marL="0" marR="0" lvl="0" indent="0" algn="l" defTabSz="914400" rtl="0" eaLnBrk="0" fontAlgn="base" latinLnBrk="0" hangingPunct="0">
                        <a:lnSpc>
                          <a:spcPct val="100000"/>
                        </a:lnSpc>
                        <a:spcBef>
                          <a:spcPct val="50000"/>
                        </a:spcBef>
                        <a:spcAft>
                          <a:spcPct val="0"/>
                        </a:spcAft>
                        <a:buClr>
                          <a:srgbClr val="FF9900"/>
                        </a:buClr>
                        <a:buSzPct val="70000"/>
                        <a:buFont typeface="Wingdings" pitchFamily="48" charset="2"/>
                        <a:buNone/>
                        <a:tabLst/>
                        <a:defRPr/>
                      </a:pPr>
                      <a:r>
                        <a:rPr kumimoji="0" lang="en-AU" sz="1200" u="none" strike="noStrike" cap="none" normalizeH="0" baseline="0">
                          <a:ln>
                            <a:noFill/>
                          </a:ln>
                          <a:solidFill>
                            <a:schemeClr val="bg1"/>
                          </a:solidFill>
                          <a:effectLst/>
                          <a:latin typeface="Arial" panose="020B0604020202020204" pitchFamily="34" charset="0"/>
                          <a:cs typeface="Arial" panose="020B0604020202020204" pitchFamily="34" charset="0"/>
                        </a:rPr>
                        <a:t>What is the role/group responsible for (work activities list or summary)</a:t>
                      </a:r>
                      <a:endParaRPr kumimoji="0" lang="en-AU" sz="1200" b="1"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Drive communication through public affairs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Develop consumer marketing of customer experience, development and execution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Create role of patient champion (research, insights, focus)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Strengthen e-marketing</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marketing/DTC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Creating broad customer awareness and ongoing engagement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Become a direct-to-consumer company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consumer brand</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Design CRM (consumer relationship marketing)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Drive sales for incoming consumer calls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Manage CRM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Market on social medial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Analyze VOC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Optimize customer experience</a:t>
                      </a: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Build DTP (Rx) distribution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Arial" panose="020B0604020202020204" pitchFamily="34" charset="0"/>
                          <a:cs typeface="Arial" panose="020B0604020202020204" pitchFamily="34" charset="0"/>
                        </a:rPr>
                        <a:t>Develop customer training online tools (training, solutions, VPMs/self help)</a:t>
                      </a: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37386" marR="37386" marT="35100" marB="351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0485591"/>
                  </a:ext>
                </a:extLst>
              </a:tr>
            </a:tbl>
          </a:graphicData>
        </a:graphic>
      </p:graphicFrame>
      <p:sp>
        <p:nvSpPr>
          <p:cNvPr id="7" name="Text Box 52">
            <a:extLst>
              <a:ext uri="{FF2B5EF4-FFF2-40B4-BE49-F238E27FC236}">
                <a16:creationId xmlns:a16="http://schemas.microsoft.com/office/drawing/2014/main" id="{417A0009-D110-C234-7043-A921733A6FAE}"/>
              </a:ext>
            </a:extLst>
          </p:cNvPr>
          <p:cNvSpPr txBox="1">
            <a:spLocks noChangeArrowheads="1"/>
          </p:cNvSpPr>
          <p:nvPr/>
        </p:nvSpPr>
        <p:spPr bwMode="auto">
          <a:xfrm>
            <a:off x="850652" y="1398720"/>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L2</a:t>
            </a:r>
          </a:p>
        </p:txBody>
      </p:sp>
      <p:sp>
        <p:nvSpPr>
          <p:cNvPr id="8" name="Text Box 53">
            <a:extLst>
              <a:ext uri="{FF2B5EF4-FFF2-40B4-BE49-F238E27FC236}">
                <a16:creationId xmlns:a16="http://schemas.microsoft.com/office/drawing/2014/main" id="{AE5E0941-7E18-CCB7-A78A-BC094C700277}"/>
              </a:ext>
            </a:extLst>
          </p:cNvPr>
          <p:cNvSpPr txBox="1">
            <a:spLocks noChangeArrowheads="1"/>
          </p:cNvSpPr>
          <p:nvPr/>
        </p:nvSpPr>
        <p:spPr bwMode="auto">
          <a:xfrm>
            <a:off x="850652" y="1962471"/>
            <a:ext cx="39305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685800" eaLnBrk="1" hangingPunct="1">
              <a:spcBef>
                <a:spcPct val="50000"/>
              </a:spcBef>
            </a:pPr>
            <a:r>
              <a:rPr lang="en-AU" altLang="en-US" sz="1400" b="1">
                <a:solidFill>
                  <a:srgbClr val="4D4852"/>
                </a:solidFill>
              </a:rPr>
              <a:t>L3</a:t>
            </a:r>
          </a:p>
        </p:txBody>
      </p:sp>
      <p:grpSp>
        <p:nvGrpSpPr>
          <p:cNvPr id="19" name="Group 18">
            <a:extLst>
              <a:ext uri="{FF2B5EF4-FFF2-40B4-BE49-F238E27FC236}">
                <a16:creationId xmlns:a16="http://schemas.microsoft.com/office/drawing/2014/main" id="{302F130E-32B2-9980-B413-EB67939D1425}"/>
              </a:ext>
            </a:extLst>
          </p:cNvPr>
          <p:cNvGrpSpPr/>
          <p:nvPr/>
        </p:nvGrpSpPr>
        <p:grpSpPr>
          <a:xfrm>
            <a:off x="2653806" y="1288679"/>
            <a:ext cx="7148788" cy="1347579"/>
            <a:chOff x="2848305" y="893250"/>
            <a:chExt cx="4693114" cy="866866"/>
          </a:xfrm>
        </p:grpSpPr>
        <p:sp>
          <p:nvSpPr>
            <p:cNvPr id="20" name="Rectangle 65">
              <a:extLst>
                <a:ext uri="{FF2B5EF4-FFF2-40B4-BE49-F238E27FC236}">
                  <a16:creationId xmlns:a16="http://schemas.microsoft.com/office/drawing/2014/main" id="{BFDE1496-738C-B70C-02BE-118D380EA22E}"/>
                </a:ext>
              </a:extLst>
            </p:cNvPr>
            <p:cNvSpPr>
              <a:spLocks noChangeArrowheads="1"/>
            </p:cNvSpPr>
            <p:nvPr/>
          </p:nvSpPr>
          <p:spPr bwMode="auto">
            <a:xfrm>
              <a:off x="4698922" y="893250"/>
              <a:ext cx="985838"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Customer Type 1</a:t>
              </a:r>
            </a:p>
          </p:txBody>
        </p:sp>
        <p:sp>
          <p:nvSpPr>
            <p:cNvPr id="21" name="Rectangle 66">
              <a:extLst>
                <a:ext uri="{FF2B5EF4-FFF2-40B4-BE49-F238E27FC236}">
                  <a16:creationId xmlns:a16="http://schemas.microsoft.com/office/drawing/2014/main" id="{DC69D5F5-863E-B7C3-7DEE-A662B05FE11F}"/>
                </a:ext>
              </a:extLst>
            </p:cNvPr>
            <p:cNvSpPr>
              <a:spLocks noChangeArrowheads="1"/>
            </p:cNvSpPr>
            <p:nvPr/>
          </p:nvSpPr>
          <p:spPr bwMode="auto">
            <a:xfrm>
              <a:off x="2848305" y="1410072"/>
              <a:ext cx="941785"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Demand</a:t>
              </a:r>
            </a:p>
          </p:txBody>
        </p:sp>
        <p:sp>
          <p:nvSpPr>
            <p:cNvPr id="22" name="Rectangle 67">
              <a:extLst>
                <a:ext uri="{FF2B5EF4-FFF2-40B4-BE49-F238E27FC236}">
                  <a16:creationId xmlns:a16="http://schemas.microsoft.com/office/drawing/2014/main" id="{45A50735-5E50-7901-0EF3-FEC17016B481}"/>
                </a:ext>
              </a:extLst>
            </p:cNvPr>
            <p:cNvSpPr>
              <a:spLocks noChangeArrowheads="1"/>
            </p:cNvSpPr>
            <p:nvPr/>
          </p:nvSpPr>
          <p:spPr bwMode="auto">
            <a:xfrm>
              <a:off x="4101703"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Fulfillment</a:t>
              </a:r>
            </a:p>
          </p:txBody>
        </p:sp>
        <p:sp>
          <p:nvSpPr>
            <p:cNvPr id="23" name="Rectangle 68">
              <a:extLst>
                <a:ext uri="{FF2B5EF4-FFF2-40B4-BE49-F238E27FC236}">
                  <a16:creationId xmlns:a16="http://schemas.microsoft.com/office/drawing/2014/main" id="{4D0C5E0B-8181-DD87-085A-56846083822D}"/>
                </a:ext>
              </a:extLst>
            </p:cNvPr>
            <p:cNvSpPr>
              <a:spLocks noChangeArrowheads="1"/>
            </p:cNvSpPr>
            <p:nvPr/>
          </p:nvSpPr>
          <p:spPr bwMode="auto">
            <a:xfrm>
              <a:off x="5353910"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On-going Loyalty</a:t>
              </a:r>
            </a:p>
          </p:txBody>
        </p:sp>
        <p:sp>
          <p:nvSpPr>
            <p:cNvPr id="24" name="Rectangle 70">
              <a:extLst>
                <a:ext uri="{FF2B5EF4-FFF2-40B4-BE49-F238E27FC236}">
                  <a16:creationId xmlns:a16="http://schemas.microsoft.com/office/drawing/2014/main" id="{F53E8782-AF3A-A38F-D4BD-AE6E1A43FC35}"/>
                </a:ext>
              </a:extLst>
            </p:cNvPr>
            <p:cNvSpPr>
              <a:spLocks noChangeArrowheads="1"/>
            </p:cNvSpPr>
            <p:nvPr/>
          </p:nvSpPr>
          <p:spPr bwMode="auto">
            <a:xfrm>
              <a:off x="6600825" y="1410072"/>
              <a:ext cx="940594" cy="350044"/>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763" tIns="4763" rIns="4763" bIns="4763" numCol="1" spcCol="1270" anchor="ctr" anchorCtr="0">
              <a:noAutofit/>
            </a:bodyPr>
            <a:lstStyle/>
            <a:p>
              <a:pPr algn="ctr">
                <a:lnSpc>
                  <a:spcPct val="80000"/>
                </a:lnSpc>
              </a:pPr>
              <a:r>
                <a:rPr lang="en-US" sz="1200">
                  <a:latin typeface="Arial" panose="020B0604020202020204" pitchFamily="34" charset="0"/>
                  <a:cs typeface="Arial" panose="020B0604020202020204" pitchFamily="34" charset="0"/>
                </a:rPr>
                <a:t>Head of </a:t>
              </a:r>
            </a:p>
            <a:p>
              <a:pPr algn="ctr">
                <a:lnSpc>
                  <a:spcPct val="80000"/>
                </a:lnSpc>
              </a:pPr>
              <a:r>
                <a:rPr lang="en-US" sz="1200">
                  <a:latin typeface="Arial" panose="020B0604020202020204" pitchFamily="34" charset="0"/>
                  <a:cs typeface="Arial" panose="020B0604020202020204" pitchFamily="34" charset="0"/>
                </a:rPr>
                <a:t>Supply</a:t>
              </a:r>
            </a:p>
          </p:txBody>
        </p:sp>
        <p:cxnSp>
          <p:nvCxnSpPr>
            <p:cNvPr id="25" name="AutoShape 72">
              <a:extLst>
                <a:ext uri="{FF2B5EF4-FFF2-40B4-BE49-F238E27FC236}">
                  <a16:creationId xmlns:a16="http://schemas.microsoft.com/office/drawing/2014/main" id="{98882E35-1723-F9B7-6FDF-F7B529579100}"/>
                </a:ext>
              </a:extLst>
            </p:cNvPr>
            <p:cNvCxnSpPr>
              <a:cxnSpLocks noChangeShapeType="1"/>
              <a:stCxn id="20" idx="2"/>
              <a:endCxn id="21" idx="0"/>
            </p:cNvCxnSpPr>
            <p:nvPr/>
          </p:nvCxnSpPr>
          <p:spPr bwMode="auto">
            <a:xfrm rot="5400000">
              <a:off x="4172131" y="390362"/>
              <a:ext cx="166778" cy="1872643"/>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 name="AutoShape 73">
              <a:extLst>
                <a:ext uri="{FF2B5EF4-FFF2-40B4-BE49-F238E27FC236}">
                  <a16:creationId xmlns:a16="http://schemas.microsoft.com/office/drawing/2014/main" id="{D215B2B4-3823-D57B-AB9E-7FE38004855B}"/>
                </a:ext>
              </a:extLst>
            </p:cNvPr>
            <p:cNvCxnSpPr>
              <a:cxnSpLocks noChangeShapeType="1"/>
              <a:stCxn id="20" idx="2"/>
              <a:endCxn id="22" idx="0"/>
            </p:cNvCxnSpPr>
            <p:nvPr/>
          </p:nvCxnSpPr>
          <p:spPr bwMode="auto">
            <a:xfrm rot="5400000">
              <a:off x="4798532" y="1016762"/>
              <a:ext cx="166778" cy="61984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7" name="AutoShape 74">
              <a:extLst>
                <a:ext uri="{FF2B5EF4-FFF2-40B4-BE49-F238E27FC236}">
                  <a16:creationId xmlns:a16="http://schemas.microsoft.com/office/drawing/2014/main" id="{D479CC73-0962-F62C-E2E3-DD5AADF0F211}"/>
                </a:ext>
              </a:extLst>
            </p:cNvPr>
            <p:cNvCxnSpPr>
              <a:cxnSpLocks noChangeShapeType="1"/>
              <a:stCxn id="20" idx="2"/>
              <a:endCxn id="23" idx="0"/>
            </p:cNvCxnSpPr>
            <p:nvPr/>
          </p:nvCxnSpPr>
          <p:spPr bwMode="auto">
            <a:xfrm rot="16200000" flipH="1">
              <a:off x="5424635" y="1010500"/>
              <a:ext cx="166778" cy="632366"/>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cxnSp>
          <p:nvCxnSpPr>
            <p:cNvPr id="28" name="AutoShape 75">
              <a:extLst>
                <a:ext uri="{FF2B5EF4-FFF2-40B4-BE49-F238E27FC236}">
                  <a16:creationId xmlns:a16="http://schemas.microsoft.com/office/drawing/2014/main" id="{6BBDD20A-1B4B-DAA5-1F0C-CB0D945B9246}"/>
                </a:ext>
              </a:extLst>
            </p:cNvPr>
            <p:cNvCxnSpPr>
              <a:cxnSpLocks noChangeShapeType="1"/>
              <a:stCxn id="20" idx="2"/>
              <a:endCxn id="24" idx="0"/>
            </p:cNvCxnSpPr>
            <p:nvPr/>
          </p:nvCxnSpPr>
          <p:spPr bwMode="auto">
            <a:xfrm rot="16200000" flipH="1">
              <a:off x="6048093" y="387042"/>
              <a:ext cx="166778" cy="1879281"/>
            </a:xfrm>
            <a:prstGeom prst="bentConnector3">
              <a:avLst>
                <a:gd name="adj1" fmla="val 50000"/>
              </a:avLst>
            </a:prstGeom>
            <a:noFill/>
            <a:ln w="9525">
              <a:solidFill>
                <a:srgbClr val="000000"/>
              </a:solidFill>
              <a:miter lim="800000"/>
              <a:headEnd/>
              <a:tailEnd/>
            </a:ln>
            <a:extLst>
              <a:ext uri="{909E8E84-426E-40dd-AFC4-6F175D3DCCD1}">
                <a14:hiddenFill xmlns="" xmlns:a14="http://schemas.microsoft.com/office/drawing/2010/main">
                  <a:noFill/>
                </a14:hiddenFill>
              </a:ext>
            </a:extLst>
          </p:spPr>
        </p:cxnSp>
      </p:grpSp>
      <p:sp>
        <p:nvSpPr>
          <p:cNvPr id="29" name="Text Placeholder 3">
            <a:extLst>
              <a:ext uri="{FF2B5EF4-FFF2-40B4-BE49-F238E27FC236}">
                <a16:creationId xmlns:a16="http://schemas.microsoft.com/office/drawing/2014/main" id="{8DC1BE7A-50E9-8D02-0FF7-EE6F3AB204C4}"/>
              </a:ext>
            </a:extLst>
          </p:cNvPr>
          <p:cNvSpPr>
            <a:spLocks noGrp="1"/>
          </p:cNvSpPr>
          <p:nvPr>
            <p:ph type="body" sz="quarter" idx="11"/>
          </p:nvPr>
        </p:nvSpPr>
        <p:spPr>
          <a:xfrm>
            <a:off x="876300" y="685800"/>
            <a:ext cx="10668000" cy="423863"/>
          </a:xfrm>
        </p:spPr>
        <p:txBody>
          <a:bodyPr/>
          <a:lstStyle/>
          <a:p>
            <a:r>
              <a:rPr lang="en-US"/>
              <a:t>Example</a:t>
            </a:r>
          </a:p>
        </p:txBody>
      </p:sp>
    </p:spTree>
    <p:extLst>
      <p:ext uri="{BB962C8B-B14F-4D97-AF65-F5344CB8AC3E}">
        <p14:creationId xmlns:p14="http://schemas.microsoft.com/office/powerpoint/2010/main" val="24751966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39226-DBE7-E9CC-1FCC-0E6431844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5DBBD-D115-08F2-D2FF-FE891217DC87}"/>
              </a:ext>
            </a:extLst>
          </p:cNvPr>
          <p:cNvSpPr>
            <a:spLocks noGrp="1"/>
          </p:cNvSpPr>
          <p:nvPr>
            <p:ph type="title"/>
          </p:nvPr>
        </p:nvSpPr>
        <p:spPr/>
        <p:txBody>
          <a:bodyPr/>
          <a:lstStyle/>
          <a:p>
            <a:r>
              <a:rPr lang="en-US"/>
              <a:t>Organization Chart</a:t>
            </a:r>
          </a:p>
        </p:txBody>
      </p:sp>
      <p:sp>
        <p:nvSpPr>
          <p:cNvPr id="4" name="Text Placeholder 3">
            <a:extLst>
              <a:ext uri="{FF2B5EF4-FFF2-40B4-BE49-F238E27FC236}">
                <a16:creationId xmlns:a16="http://schemas.microsoft.com/office/drawing/2014/main" id="{2CA04D0B-36E3-BE5C-B054-F2655CA735EF}"/>
              </a:ext>
            </a:extLst>
          </p:cNvPr>
          <p:cNvSpPr>
            <a:spLocks noGrp="1"/>
          </p:cNvSpPr>
          <p:nvPr>
            <p:ph type="body" sz="quarter" idx="11"/>
          </p:nvPr>
        </p:nvSpPr>
        <p:spPr/>
        <p:txBody>
          <a:bodyPr/>
          <a:lstStyle/>
          <a:p>
            <a:r>
              <a:rPr lang="en-US"/>
              <a:t>Example</a:t>
            </a:r>
          </a:p>
        </p:txBody>
      </p:sp>
      <p:graphicFrame>
        <p:nvGraphicFramePr>
          <p:cNvPr id="56" name="Diagram 55">
            <a:extLst>
              <a:ext uri="{FF2B5EF4-FFF2-40B4-BE49-F238E27FC236}">
                <a16:creationId xmlns:a16="http://schemas.microsoft.com/office/drawing/2014/main" id="{E49BB79A-246A-0009-1BAD-E7F52DB17423}"/>
              </a:ext>
            </a:extLst>
          </p:cNvPr>
          <p:cNvGraphicFramePr/>
          <p:nvPr/>
        </p:nvGraphicFramePr>
        <p:xfrm>
          <a:off x="1165027" y="1258027"/>
          <a:ext cx="9704819" cy="4742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0" name="Flowchart: Connector 47">
            <a:extLst>
              <a:ext uri="{FF2B5EF4-FFF2-40B4-BE49-F238E27FC236}">
                <a16:creationId xmlns:a16="http://schemas.microsoft.com/office/drawing/2014/main" id="{DE4357A1-ED5A-B7B6-F43B-092DE498DFD6}"/>
              </a:ext>
            </a:extLst>
          </p:cNvPr>
          <p:cNvSpPr/>
          <p:nvPr/>
        </p:nvSpPr>
        <p:spPr>
          <a:xfrm>
            <a:off x="6468965" y="114558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1" name="Flowchart: Connector 47">
            <a:extLst>
              <a:ext uri="{FF2B5EF4-FFF2-40B4-BE49-F238E27FC236}">
                <a16:creationId xmlns:a16="http://schemas.microsoft.com/office/drawing/2014/main" id="{EAF40BE9-FED4-E4FF-4F15-2285805B618D}"/>
              </a:ext>
            </a:extLst>
          </p:cNvPr>
          <p:cNvSpPr/>
          <p:nvPr/>
        </p:nvSpPr>
        <p:spPr>
          <a:xfrm>
            <a:off x="9260604" y="196735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2" name="Flowchart: Connector 47">
            <a:extLst>
              <a:ext uri="{FF2B5EF4-FFF2-40B4-BE49-F238E27FC236}">
                <a16:creationId xmlns:a16="http://schemas.microsoft.com/office/drawing/2014/main" id="{F32B8536-094B-1807-A88B-1F2D0C07A2CB}"/>
              </a:ext>
            </a:extLst>
          </p:cNvPr>
          <p:cNvSpPr/>
          <p:nvPr/>
        </p:nvSpPr>
        <p:spPr>
          <a:xfrm>
            <a:off x="6468965" y="1967352"/>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3" name="Flowchart: Connector 47">
            <a:extLst>
              <a:ext uri="{FF2B5EF4-FFF2-40B4-BE49-F238E27FC236}">
                <a16:creationId xmlns:a16="http://schemas.microsoft.com/office/drawing/2014/main" id="{E5F3338B-3511-7AF7-A409-F74F8D36B57D}"/>
              </a:ext>
            </a:extLst>
          </p:cNvPr>
          <p:cNvSpPr/>
          <p:nvPr/>
        </p:nvSpPr>
        <p:spPr>
          <a:xfrm>
            <a:off x="3677326" y="1974149"/>
            <a:ext cx="237051" cy="22489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4" name="Flowchart: Connector 3">
            <a:extLst>
              <a:ext uri="{FF2B5EF4-FFF2-40B4-BE49-F238E27FC236}">
                <a16:creationId xmlns:a16="http://schemas.microsoft.com/office/drawing/2014/main" id="{46A408C1-B77C-9E71-A479-91C9866DF151}"/>
              </a:ext>
            </a:extLst>
          </p:cNvPr>
          <p:cNvSpPr/>
          <p:nvPr/>
        </p:nvSpPr>
        <p:spPr>
          <a:xfrm>
            <a:off x="2891439" y="2793318"/>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5" name="Flowchart: Connector 3">
            <a:extLst>
              <a:ext uri="{FF2B5EF4-FFF2-40B4-BE49-F238E27FC236}">
                <a16:creationId xmlns:a16="http://schemas.microsoft.com/office/drawing/2014/main" id="{705CBECF-BC6B-167E-03D5-A31D4E8D34E6}"/>
              </a:ext>
            </a:extLst>
          </p:cNvPr>
          <p:cNvSpPr/>
          <p:nvPr/>
        </p:nvSpPr>
        <p:spPr>
          <a:xfrm>
            <a:off x="2891437" y="3629253"/>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6" name="Flowchart: Connector 3">
            <a:extLst>
              <a:ext uri="{FF2B5EF4-FFF2-40B4-BE49-F238E27FC236}">
                <a16:creationId xmlns:a16="http://schemas.microsoft.com/office/drawing/2014/main" id="{CD7B6FCC-B4E6-21BD-BD89-925BDF290CB3}"/>
              </a:ext>
            </a:extLst>
          </p:cNvPr>
          <p:cNvSpPr/>
          <p:nvPr/>
        </p:nvSpPr>
        <p:spPr>
          <a:xfrm>
            <a:off x="2881745" y="4441053"/>
            <a:ext cx="237051" cy="22489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7" name="Flowchart: Connector 3">
            <a:extLst>
              <a:ext uri="{FF2B5EF4-FFF2-40B4-BE49-F238E27FC236}">
                <a16:creationId xmlns:a16="http://schemas.microsoft.com/office/drawing/2014/main" id="{0CF4B16F-8ECD-0EB4-26A3-6A8880328618}"/>
              </a:ext>
            </a:extLst>
          </p:cNvPr>
          <p:cNvSpPr/>
          <p:nvPr/>
        </p:nvSpPr>
        <p:spPr>
          <a:xfrm>
            <a:off x="5701362" y="5286486"/>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8" name="Flowchart: Connector 3">
            <a:extLst>
              <a:ext uri="{FF2B5EF4-FFF2-40B4-BE49-F238E27FC236}">
                <a16:creationId xmlns:a16="http://schemas.microsoft.com/office/drawing/2014/main" id="{7B7A9C37-BEBC-68BD-5119-F6A18D9572B1}"/>
              </a:ext>
            </a:extLst>
          </p:cNvPr>
          <p:cNvSpPr/>
          <p:nvPr/>
        </p:nvSpPr>
        <p:spPr>
          <a:xfrm>
            <a:off x="4347153" y="444453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69" name="Flowchart: Connector 3">
            <a:extLst>
              <a:ext uri="{FF2B5EF4-FFF2-40B4-BE49-F238E27FC236}">
                <a16:creationId xmlns:a16="http://schemas.microsoft.com/office/drawing/2014/main" id="{CC6340B5-381C-8338-DF87-A0AD6C7173DB}"/>
              </a:ext>
            </a:extLst>
          </p:cNvPr>
          <p:cNvSpPr/>
          <p:nvPr/>
        </p:nvSpPr>
        <p:spPr>
          <a:xfrm>
            <a:off x="5701362" y="4435144"/>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0" name="Flowchart: Connector 3">
            <a:extLst>
              <a:ext uri="{FF2B5EF4-FFF2-40B4-BE49-F238E27FC236}">
                <a16:creationId xmlns:a16="http://schemas.microsoft.com/office/drawing/2014/main" id="{A979F1FA-C793-34B8-D1CE-73FF1264AFA3}"/>
              </a:ext>
            </a:extLst>
          </p:cNvPr>
          <p:cNvSpPr/>
          <p:nvPr/>
        </p:nvSpPr>
        <p:spPr>
          <a:xfrm>
            <a:off x="7157073" y="5281035"/>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1" name="Flowchart: Connector 3">
            <a:extLst>
              <a:ext uri="{FF2B5EF4-FFF2-40B4-BE49-F238E27FC236}">
                <a16:creationId xmlns:a16="http://schemas.microsoft.com/office/drawing/2014/main" id="{C5411422-9E35-5995-621F-8615FF101D71}"/>
              </a:ext>
            </a:extLst>
          </p:cNvPr>
          <p:cNvSpPr/>
          <p:nvPr/>
        </p:nvSpPr>
        <p:spPr>
          <a:xfrm>
            <a:off x="7157074" y="4435144"/>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2" name="Flowchart: Connector 3">
            <a:extLst>
              <a:ext uri="{FF2B5EF4-FFF2-40B4-BE49-F238E27FC236}">
                <a16:creationId xmlns:a16="http://schemas.microsoft.com/office/drawing/2014/main" id="{3DA2EC69-01CE-86C5-1C1D-D7D02898F578}"/>
              </a:ext>
            </a:extLst>
          </p:cNvPr>
          <p:cNvSpPr/>
          <p:nvPr/>
        </p:nvSpPr>
        <p:spPr>
          <a:xfrm>
            <a:off x="8537994" y="4435746"/>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3" name="Flowchart: Connector 3">
            <a:extLst>
              <a:ext uri="{FF2B5EF4-FFF2-40B4-BE49-F238E27FC236}">
                <a16:creationId xmlns:a16="http://schemas.microsoft.com/office/drawing/2014/main" id="{D9F33232-9A6F-02A6-0D11-D91C068C467E}"/>
              </a:ext>
            </a:extLst>
          </p:cNvPr>
          <p:cNvSpPr/>
          <p:nvPr/>
        </p:nvSpPr>
        <p:spPr>
          <a:xfrm>
            <a:off x="8537996" y="5287291"/>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4" name="Flowchart: Connector 3">
            <a:extLst>
              <a:ext uri="{FF2B5EF4-FFF2-40B4-BE49-F238E27FC236}">
                <a16:creationId xmlns:a16="http://schemas.microsoft.com/office/drawing/2014/main" id="{3D64C104-BB55-403F-B0C0-033CC020E39A}"/>
              </a:ext>
            </a:extLst>
          </p:cNvPr>
          <p:cNvSpPr/>
          <p:nvPr/>
        </p:nvSpPr>
        <p:spPr>
          <a:xfrm>
            <a:off x="10020211" y="528420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5" name="Flowchart: Connector 3">
            <a:extLst>
              <a:ext uri="{FF2B5EF4-FFF2-40B4-BE49-F238E27FC236}">
                <a16:creationId xmlns:a16="http://schemas.microsoft.com/office/drawing/2014/main" id="{5F8B387C-561A-B2F8-4356-8366EF55724E}"/>
              </a:ext>
            </a:extLst>
          </p:cNvPr>
          <p:cNvSpPr/>
          <p:nvPr/>
        </p:nvSpPr>
        <p:spPr>
          <a:xfrm>
            <a:off x="10020211" y="44410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6" name="Flowchart: Connector 3">
            <a:extLst>
              <a:ext uri="{FF2B5EF4-FFF2-40B4-BE49-F238E27FC236}">
                <a16:creationId xmlns:a16="http://schemas.microsoft.com/office/drawing/2014/main" id="{D89A78C2-C751-F29E-FD61-34A64C823897}"/>
              </a:ext>
            </a:extLst>
          </p:cNvPr>
          <p:cNvSpPr/>
          <p:nvPr/>
        </p:nvSpPr>
        <p:spPr>
          <a:xfrm>
            <a:off x="4347153" y="364984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7" name="Flowchart: Connector 3">
            <a:extLst>
              <a:ext uri="{FF2B5EF4-FFF2-40B4-BE49-F238E27FC236}">
                <a16:creationId xmlns:a16="http://schemas.microsoft.com/office/drawing/2014/main" id="{A2116894-75EB-D452-B285-08F69EB9E091}"/>
              </a:ext>
            </a:extLst>
          </p:cNvPr>
          <p:cNvSpPr/>
          <p:nvPr/>
        </p:nvSpPr>
        <p:spPr>
          <a:xfrm>
            <a:off x="5701362" y="364984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8" name="Flowchart: Connector 3">
            <a:extLst>
              <a:ext uri="{FF2B5EF4-FFF2-40B4-BE49-F238E27FC236}">
                <a16:creationId xmlns:a16="http://schemas.microsoft.com/office/drawing/2014/main" id="{8F12C472-E2D4-F606-0A27-13682D24CD4C}"/>
              </a:ext>
            </a:extLst>
          </p:cNvPr>
          <p:cNvSpPr/>
          <p:nvPr/>
        </p:nvSpPr>
        <p:spPr>
          <a:xfrm>
            <a:off x="7157076"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79" name="Flowchart: Connector 3">
            <a:extLst>
              <a:ext uri="{FF2B5EF4-FFF2-40B4-BE49-F238E27FC236}">
                <a16:creationId xmlns:a16="http://schemas.microsoft.com/office/drawing/2014/main" id="{9D6ABC2A-3E6E-D1C1-EEE5-17DEF94792B3}"/>
              </a:ext>
            </a:extLst>
          </p:cNvPr>
          <p:cNvSpPr/>
          <p:nvPr/>
        </p:nvSpPr>
        <p:spPr>
          <a:xfrm>
            <a:off x="8537996"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0" name="Flowchart: Connector 3">
            <a:extLst>
              <a:ext uri="{FF2B5EF4-FFF2-40B4-BE49-F238E27FC236}">
                <a16:creationId xmlns:a16="http://schemas.microsoft.com/office/drawing/2014/main" id="{1751E893-197E-2270-EBBA-13DB46E8F385}"/>
              </a:ext>
            </a:extLst>
          </p:cNvPr>
          <p:cNvSpPr/>
          <p:nvPr/>
        </p:nvSpPr>
        <p:spPr>
          <a:xfrm>
            <a:off x="10023190" y="3629253"/>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1" name="Flowchart: Connector 3">
            <a:extLst>
              <a:ext uri="{FF2B5EF4-FFF2-40B4-BE49-F238E27FC236}">
                <a16:creationId xmlns:a16="http://schemas.microsoft.com/office/drawing/2014/main" id="{05A4518E-8EF8-E7CC-13E6-692C9DE56C6E}"/>
              </a:ext>
            </a:extLst>
          </p:cNvPr>
          <p:cNvSpPr/>
          <p:nvPr/>
        </p:nvSpPr>
        <p:spPr>
          <a:xfrm>
            <a:off x="10020213" y="2809869"/>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2" name="Flowchart: Connector 3">
            <a:extLst>
              <a:ext uri="{FF2B5EF4-FFF2-40B4-BE49-F238E27FC236}">
                <a16:creationId xmlns:a16="http://schemas.microsoft.com/office/drawing/2014/main" id="{50BC3269-B1F6-AC58-A2AD-CA7CFF62FA9D}"/>
              </a:ext>
            </a:extLst>
          </p:cNvPr>
          <p:cNvSpPr/>
          <p:nvPr/>
        </p:nvSpPr>
        <p:spPr>
          <a:xfrm>
            <a:off x="8537997" y="280214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3" name="Flowchart: Connector 3">
            <a:extLst>
              <a:ext uri="{FF2B5EF4-FFF2-40B4-BE49-F238E27FC236}">
                <a16:creationId xmlns:a16="http://schemas.microsoft.com/office/drawing/2014/main" id="{346A6D56-8242-F558-8592-A922EE7DD0C4}"/>
              </a:ext>
            </a:extLst>
          </p:cNvPr>
          <p:cNvSpPr/>
          <p:nvPr/>
        </p:nvSpPr>
        <p:spPr>
          <a:xfrm>
            <a:off x="7157077" y="280214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4" name="Flowchart: Connector 3">
            <a:extLst>
              <a:ext uri="{FF2B5EF4-FFF2-40B4-BE49-F238E27FC236}">
                <a16:creationId xmlns:a16="http://schemas.microsoft.com/office/drawing/2014/main" id="{50A472ED-4BD9-AEDB-E236-21FCA1BAF0A5}"/>
              </a:ext>
            </a:extLst>
          </p:cNvPr>
          <p:cNvSpPr/>
          <p:nvPr/>
        </p:nvSpPr>
        <p:spPr>
          <a:xfrm>
            <a:off x="4347153" y="2795060"/>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5" name="Flowchart: Connector 3">
            <a:extLst>
              <a:ext uri="{FF2B5EF4-FFF2-40B4-BE49-F238E27FC236}">
                <a16:creationId xmlns:a16="http://schemas.microsoft.com/office/drawing/2014/main" id="{39C69339-F07B-C8E2-12A9-971A846EBED6}"/>
              </a:ext>
            </a:extLst>
          </p:cNvPr>
          <p:cNvSpPr/>
          <p:nvPr/>
        </p:nvSpPr>
        <p:spPr>
          <a:xfrm>
            <a:off x="5701362" y="2793318"/>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sp>
        <p:nvSpPr>
          <p:cNvPr id="86" name="Flowchart: Connector 3">
            <a:extLst>
              <a:ext uri="{FF2B5EF4-FFF2-40B4-BE49-F238E27FC236}">
                <a16:creationId xmlns:a16="http://schemas.microsoft.com/office/drawing/2014/main" id="{84D20A9F-0162-B2C6-92C1-452CD78ADF29}"/>
              </a:ext>
            </a:extLst>
          </p:cNvPr>
          <p:cNvSpPr/>
          <p:nvPr/>
        </p:nvSpPr>
        <p:spPr>
          <a:xfrm>
            <a:off x="4347153" y="5281035"/>
            <a:ext cx="237051" cy="22489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98">
              <a:latin typeface="Arial" panose="020B0604020202020204" pitchFamily="34" charset="0"/>
              <a:cs typeface="Arial" panose="020B0604020202020204" pitchFamily="34" charset="0"/>
            </a:endParaRPr>
          </a:p>
        </p:txBody>
      </p:sp>
      <p:grpSp>
        <p:nvGrpSpPr>
          <p:cNvPr id="109" name="Group 108">
            <a:extLst>
              <a:ext uri="{FF2B5EF4-FFF2-40B4-BE49-F238E27FC236}">
                <a16:creationId xmlns:a16="http://schemas.microsoft.com/office/drawing/2014/main" id="{61A678AA-B863-623E-EDCC-56218B8EFDC9}"/>
              </a:ext>
            </a:extLst>
          </p:cNvPr>
          <p:cNvGrpSpPr/>
          <p:nvPr/>
        </p:nvGrpSpPr>
        <p:grpSpPr>
          <a:xfrm>
            <a:off x="9603206" y="663528"/>
            <a:ext cx="2186241" cy="793721"/>
            <a:chOff x="6256082" y="5328565"/>
            <a:chExt cx="2493547" cy="918985"/>
          </a:xfrm>
        </p:grpSpPr>
        <p:sp>
          <p:nvSpPr>
            <p:cNvPr id="110" name="Flowchart: Connector 3">
              <a:extLst>
                <a:ext uri="{FF2B5EF4-FFF2-40B4-BE49-F238E27FC236}">
                  <a16:creationId xmlns:a16="http://schemas.microsoft.com/office/drawing/2014/main" id="{154F2FFA-885F-C28D-F7D8-F8266FAE71E5}"/>
                </a:ext>
              </a:extLst>
            </p:cNvPr>
            <p:cNvSpPr/>
            <p:nvPr/>
          </p:nvSpPr>
          <p:spPr>
            <a:xfrm>
              <a:off x="6256082" y="5686059"/>
              <a:ext cx="228600" cy="228600"/>
            </a:xfrm>
            <a:prstGeom prst="flowChartConnector">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1" name="Flowchart: Connector 47">
              <a:extLst>
                <a:ext uri="{FF2B5EF4-FFF2-40B4-BE49-F238E27FC236}">
                  <a16:creationId xmlns:a16="http://schemas.microsoft.com/office/drawing/2014/main" id="{834126CD-6DF2-69A5-A811-CD31940D7AEE}"/>
                </a:ext>
              </a:extLst>
            </p:cNvPr>
            <p:cNvSpPr/>
            <p:nvPr/>
          </p:nvSpPr>
          <p:spPr>
            <a:xfrm>
              <a:off x="6256082" y="6018950"/>
              <a:ext cx="228600" cy="228600"/>
            </a:xfrm>
            <a:prstGeom prst="flowChartConnector">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2" name="TextBox 111">
              <a:extLst>
                <a:ext uri="{FF2B5EF4-FFF2-40B4-BE49-F238E27FC236}">
                  <a16:creationId xmlns:a16="http://schemas.microsoft.com/office/drawing/2014/main" id="{CAE30B57-ADE4-5628-8C5C-B6DC14B7F797}"/>
                </a:ext>
              </a:extLst>
            </p:cNvPr>
            <p:cNvSpPr txBox="1"/>
            <p:nvPr/>
          </p:nvSpPr>
          <p:spPr>
            <a:xfrm>
              <a:off x="6484682" y="5984743"/>
              <a:ext cx="778031"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New Role</a:t>
              </a:r>
            </a:p>
          </p:txBody>
        </p:sp>
        <p:sp>
          <p:nvSpPr>
            <p:cNvPr id="113" name="TextBox 112">
              <a:extLst>
                <a:ext uri="{FF2B5EF4-FFF2-40B4-BE49-F238E27FC236}">
                  <a16:creationId xmlns:a16="http://schemas.microsoft.com/office/drawing/2014/main" id="{3563D976-CFA5-B1ED-2D2F-0FF91F61F352}"/>
                </a:ext>
              </a:extLst>
            </p:cNvPr>
            <p:cNvSpPr txBox="1"/>
            <p:nvPr/>
          </p:nvSpPr>
          <p:spPr>
            <a:xfrm>
              <a:off x="6484682" y="5624899"/>
              <a:ext cx="1124949" cy="391984"/>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Changed Role (&gt;50% change)</a:t>
              </a:r>
            </a:p>
          </p:txBody>
        </p:sp>
        <p:sp>
          <p:nvSpPr>
            <p:cNvPr id="114" name="Flowchart: Connector 3">
              <a:extLst>
                <a:ext uri="{FF2B5EF4-FFF2-40B4-BE49-F238E27FC236}">
                  <a16:creationId xmlns:a16="http://schemas.microsoft.com/office/drawing/2014/main" id="{169472C3-9D80-15D9-6B30-2FA8CCEA3332}"/>
                </a:ext>
              </a:extLst>
            </p:cNvPr>
            <p:cNvSpPr/>
            <p:nvPr/>
          </p:nvSpPr>
          <p:spPr>
            <a:xfrm>
              <a:off x="6256082" y="5353168"/>
              <a:ext cx="228600" cy="228600"/>
            </a:xfrm>
            <a:prstGeom prst="flowChartConnector">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E3D18777-761B-8397-413F-7C4E83B997A4}"/>
                </a:ext>
              </a:extLst>
            </p:cNvPr>
            <p:cNvSpPr txBox="1"/>
            <p:nvPr/>
          </p:nvSpPr>
          <p:spPr>
            <a:xfrm>
              <a:off x="6455458" y="5328565"/>
              <a:ext cx="1245949"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No Change in role</a:t>
              </a:r>
            </a:p>
          </p:txBody>
        </p:sp>
        <p:sp>
          <p:nvSpPr>
            <p:cNvPr id="116" name="TextBox 115">
              <a:extLst>
                <a:ext uri="{FF2B5EF4-FFF2-40B4-BE49-F238E27FC236}">
                  <a16:creationId xmlns:a16="http://schemas.microsoft.com/office/drawing/2014/main" id="{981D4047-1393-7F40-B747-80780580501D}"/>
                </a:ext>
              </a:extLst>
            </p:cNvPr>
            <p:cNvSpPr txBox="1"/>
            <p:nvPr/>
          </p:nvSpPr>
          <p:spPr>
            <a:xfrm>
              <a:off x="7872656" y="5777059"/>
              <a:ext cx="876973" cy="391984"/>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Individual </a:t>
              </a:r>
            </a:p>
            <a:p>
              <a:r>
                <a:rPr lang="en-US" sz="800">
                  <a:latin typeface="Arial" panose="020B0604020202020204" pitchFamily="34" charset="0"/>
                  <a:cs typeface="Arial" panose="020B0604020202020204" pitchFamily="34" charset="0"/>
                </a:rPr>
                <a:t>Contributor</a:t>
              </a:r>
            </a:p>
          </p:txBody>
        </p:sp>
        <p:sp>
          <p:nvSpPr>
            <p:cNvPr id="117" name="Rectangle 116">
              <a:extLst>
                <a:ext uri="{FF2B5EF4-FFF2-40B4-BE49-F238E27FC236}">
                  <a16:creationId xmlns:a16="http://schemas.microsoft.com/office/drawing/2014/main" id="{2481FCB1-0F67-EB68-9EC7-24994B4BCD9F}"/>
                </a:ext>
              </a:extLst>
            </p:cNvPr>
            <p:cNvSpPr/>
            <p:nvPr/>
          </p:nvSpPr>
          <p:spPr>
            <a:xfrm>
              <a:off x="7631242" y="5901888"/>
              <a:ext cx="251977" cy="16571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8" name="TextBox 117">
              <a:extLst>
                <a:ext uri="{FF2B5EF4-FFF2-40B4-BE49-F238E27FC236}">
                  <a16:creationId xmlns:a16="http://schemas.microsoft.com/office/drawing/2014/main" id="{198DEBCB-97AD-E21C-2727-F706BEE92AA7}"/>
                </a:ext>
              </a:extLst>
            </p:cNvPr>
            <p:cNvSpPr txBox="1"/>
            <p:nvPr/>
          </p:nvSpPr>
          <p:spPr>
            <a:xfrm>
              <a:off x="7872656" y="5506798"/>
              <a:ext cx="648373" cy="249445"/>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Leader</a:t>
              </a:r>
            </a:p>
          </p:txBody>
        </p:sp>
        <p:sp>
          <p:nvSpPr>
            <p:cNvPr id="119" name="Rectangle 118">
              <a:extLst>
                <a:ext uri="{FF2B5EF4-FFF2-40B4-BE49-F238E27FC236}">
                  <a16:creationId xmlns:a16="http://schemas.microsoft.com/office/drawing/2014/main" id="{A4E08775-7B21-D61B-4739-4D1DFBB8878C}"/>
                </a:ext>
              </a:extLst>
            </p:cNvPr>
            <p:cNvSpPr/>
            <p:nvPr/>
          </p:nvSpPr>
          <p:spPr>
            <a:xfrm>
              <a:off x="7631242" y="5544418"/>
              <a:ext cx="251977" cy="165712"/>
            </a:xfrm>
            <a:prstGeom prst="rect">
              <a:avLst/>
            </a:prstGeom>
            <a:solidFill>
              <a:schemeClr val="tx2"/>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00">
                <a:ln>
                  <a:solidFill>
                    <a:schemeClr val="tx2">
                      <a:lumMod val="75000"/>
                    </a:schemeClr>
                  </a:solidFill>
                </a:ln>
                <a:latin typeface="Arial" panose="020B0604020202020204" pitchFamily="34" charset="0"/>
                <a:cs typeface="Arial" panose="020B0604020202020204" pitchFamily="34" charset="0"/>
              </a:endParaRPr>
            </a:p>
          </p:txBody>
        </p:sp>
      </p:grpSp>
      <p:sp>
        <p:nvSpPr>
          <p:cNvPr id="123" name="TextBox 122">
            <a:extLst>
              <a:ext uri="{FF2B5EF4-FFF2-40B4-BE49-F238E27FC236}">
                <a16:creationId xmlns:a16="http://schemas.microsoft.com/office/drawing/2014/main" id="{6DF36F7A-9AC9-D9AD-FAF3-0D77C6879AC7}"/>
              </a:ext>
            </a:extLst>
          </p:cNvPr>
          <p:cNvSpPr txBox="1"/>
          <p:nvPr/>
        </p:nvSpPr>
        <p:spPr>
          <a:xfrm>
            <a:off x="900748" y="1295699"/>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L2</a:t>
            </a:r>
          </a:p>
        </p:txBody>
      </p:sp>
      <p:sp>
        <p:nvSpPr>
          <p:cNvPr id="124" name="TextBox 123">
            <a:extLst>
              <a:ext uri="{FF2B5EF4-FFF2-40B4-BE49-F238E27FC236}">
                <a16:creationId xmlns:a16="http://schemas.microsoft.com/office/drawing/2014/main" id="{F27AC595-DF38-357B-0221-DED6572BF0A4}"/>
              </a:ext>
            </a:extLst>
          </p:cNvPr>
          <p:cNvSpPr txBox="1"/>
          <p:nvPr/>
        </p:nvSpPr>
        <p:spPr>
          <a:xfrm>
            <a:off x="876300" y="2146018"/>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L3</a:t>
            </a:r>
          </a:p>
        </p:txBody>
      </p:sp>
      <p:sp>
        <p:nvSpPr>
          <p:cNvPr id="125" name="TextBox 124">
            <a:extLst>
              <a:ext uri="{FF2B5EF4-FFF2-40B4-BE49-F238E27FC236}">
                <a16:creationId xmlns:a16="http://schemas.microsoft.com/office/drawing/2014/main" id="{7B0D5C31-0611-375C-FE82-79F5F2B41B0E}"/>
              </a:ext>
            </a:extLst>
          </p:cNvPr>
          <p:cNvSpPr txBox="1"/>
          <p:nvPr/>
        </p:nvSpPr>
        <p:spPr>
          <a:xfrm>
            <a:off x="876300" y="2996337"/>
            <a:ext cx="363682"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L4</a:t>
            </a:r>
          </a:p>
        </p:txBody>
      </p:sp>
    </p:spTree>
    <p:extLst>
      <p:ext uri="{BB962C8B-B14F-4D97-AF65-F5344CB8AC3E}">
        <p14:creationId xmlns:p14="http://schemas.microsoft.com/office/powerpoint/2010/main" val="38289098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70908-A63C-6DA0-EE33-3F94D5DAF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80AB8-825F-C8D0-029F-874FD45199AF}"/>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4D437665-3E4B-3502-2F93-56EEB9C73A64}"/>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E825F34A-4790-ACE7-7CFC-A58B2780763F}"/>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C20D0CA3-F163-9F68-D2FF-AF35759BAF36}"/>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5F913147-1422-2365-9252-018A4E2FD5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E73B21E0-3ED9-B74A-0916-10241D2820F5}"/>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588B6BAF-573C-02F5-7981-47C843DC6434}"/>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A258C626-0E75-AED5-6C5F-7F60F4694E6E}"/>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427FE1EF-4934-A716-408D-2B2688AC8760}"/>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55C52EBE-A5A0-58E3-FA9D-B33255C01A95}"/>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D946DEEE-E36F-4A9E-2E07-56D2976BE610}"/>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377A4651-7DB1-2213-2974-87525892D6AC}"/>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35E6F01A-AB27-2BFC-EEF2-05A04035BCE4}"/>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5E0CD58D-3645-1C60-4B2F-5699EC28A150}"/>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181DDF79-7534-4623-4CB3-5CDED3538DA3}"/>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7016FEA9-ACDF-1858-FEF8-4681EF0C7CD6}"/>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0A62B875-A3AB-3146-63CF-F092848CBF1A}"/>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95AC324B-5979-77D0-3B2B-F03E268110B9}"/>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B864E8E7-BE50-3A77-D679-F002BAE42EF3}"/>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DC0EA325-70C4-D334-8B48-5EA1E6213FF0}"/>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63EA5BF3-EE31-DE8F-3485-556A959E6D7D}"/>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DB916703-C50C-7D39-E509-F8F383814C77}"/>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2C271AAC-5BBC-A569-63AE-4F23729EBEC5}"/>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392B6FC6-DE4B-4A05-F30E-E1BED3A29D06}"/>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1D813CA7-0460-2F33-CA2E-2675D6D568EE}"/>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9C91C4AB-4308-A930-045C-D1F840A870FB}"/>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17CAB998-6651-8804-9D1C-6F11A5B5860A}"/>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BEA1DF40-B2FE-5CDC-3BB5-A5256153513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1DC27BFD-1A99-5BB1-E2B7-03C3D88346F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spTree>
    <p:extLst>
      <p:ext uri="{BB962C8B-B14F-4D97-AF65-F5344CB8AC3E}">
        <p14:creationId xmlns:p14="http://schemas.microsoft.com/office/powerpoint/2010/main" val="13293197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1788E-D60B-F8B1-BDB2-1A3DDEABC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F0F3A-F63A-2551-805E-157085FD64AC}"/>
              </a:ext>
            </a:extLst>
          </p:cNvPr>
          <p:cNvSpPr>
            <a:spLocks noGrp="1"/>
          </p:cNvSpPr>
          <p:nvPr>
            <p:ph type="title"/>
          </p:nvPr>
        </p:nvSpPr>
        <p:spPr/>
        <p:txBody>
          <a:bodyPr/>
          <a:lstStyle/>
          <a:p>
            <a:r>
              <a:rPr lang="en-US" sz="2800"/>
              <a:t>Identifying Critical Linkage Points</a:t>
            </a:r>
            <a:endParaRPr lang="en-US"/>
          </a:p>
        </p:txBody>
      </p:sp>
      <p:sp>
        <p:nvSpPr>
          <p:cNvPr id="3" name="Content Placeholder 2">
            <a:extLst>
              <a:ext uri="{FF2B5EF4-FFF2-40B4-BE49-F238E27FC236}">
                <a16:creationId xmlns:a16="http://schemas.microsoft.com/office/drawing/2014/main" id="{3AD7689E-9F8E-F85B-CDF8-8229C1E0CFEC}"/>
              </a:ext>
            </a:extLst>
          </p:cNvPr>
          <p:cNvSpPr>
            <a:spLocks noGrp="1"/>
          </p:cNvSpPr>
          <p:nvPr>
            <p:ph idx="1"/>
          </p:nvPr>
        </p:nvSpPr>
        <p:spPr>
          <a:xfrm>
            <a:off x="878840" y="3919562"/>
            <a:ext cx="10665460" cy="2499155"/>
          </a:xfrm>
        </p:spPr>
        <p:txBody>
          <a:bodyPr numCol="2"/>
          <a:lstStyle/>
          <a:p>
            <a:pPr marL="171450" indent="-171450">
              <a:buClr>
                <a:schemeClr val="tx1"/>
              </a:buClr>
              <a:buFont typeface="Arial" panose="020B0604020202020204" pitchFamily="34" charset="0"/>
              <a:buChar char="•"/>
              <a:defRPr/>
            </a:pPr>
            <a:r>
              <a:rPr lang="en-US" altLang="en-US" sz="1300" b="0">
                <a:latin typeface="+mn-lt"/>
              </a:rPr>
              <a:t>When work is grouped and organization boundaries are created, linkages are then needed to integrate separate parts of the organization.</a:t>
            </a:r>
          </a:p>
          <a:p>
            <a:pPr marL="171450" indent="-171450">
              <a:buClr>
                <a:schemeClr val="tx1"/>
              </a:buClr>
              <a:buFont typeface="Arial" panose="020B0604020202020204" pitchFamily="34" charset="0"/>
              <a:buChar char="•"/>
              <a:defRPr/>
            </a:pPr>
            <a:r>
              <a:rPr lang="en-US" altLang="en-US" sz="1300" b="0">
                <a:latin typeface="+mn-lt"/>
              </a:rPr>
              <a:t>Linking mechanisms are created to:</a:t>
            </a:r>
          </a:p>
          <a:p>
            <a:pPr marL="400050" lvl="1" indent="-171450">
              <a:buClr>
                <a:schemeClr val="tx1"/>
              </a:buClr>
              <a:buFont typeface="Arial" panose="020B0604020202020204" pitchFamily="34" charset="0"/>
              <a:buChar char="•"/>
              <a:defRPr/>
            </a:pPr>
            <a:r>
              <a:rPr lang="en-US" altLang="en-US" sz="1300"/>
              <a:t>Mitigate the risks emanating from the structure</a:t>
            </a:r>
          </a:p>
          <a:p>
            <a:pPr marL="400050" lvl="1" indent="-171450">
              <a:buClr>
                <a:schemeClr val="tx1"/>
              </a:buClr>
              <a:buFont typeface="Arial" panose="020B0604020202020204" pitchFamily="34" charset="0"/>
              <a:buChar char="•"/>
              <a:defRPr/>
            </a:pPr>
            <a:r>
              <a:rPr lang="en-US" altLang="en-US" sz="1300"/>
              <a:t>Bring groups with key interdependencies together across organization boundaries</a:t>
            </a:r>
          </a:p>
          <a:p>
            <a:pPr marL="400050" lvl="1" indent="-171450">
              <a:buClr>
                <a:schemeClr val="tx1"/>
              </a:buClr>
              <a:buFont typeface="Arial" panose="020B0604020202020204" pitchFamily="34" charset="0"/>
              <a:buChar char="•"/>
              <a:defRPr/>
            </a:pPr>
            <a:r>
              <a:rPr lang="en-US" altLang="en-US" sz="1300" b="0"/>
              <a:t>Share information across organization boundaries, integrate work that is interdependent, and align resources.</a:t>
            </a:r>
          </a:p>
          <a:p>
            <a:pPr marL="400050" lvl="1" indent="-171450">
              <a:buClr>
                <a:schemeClr val="tx1"/>
              </a:buClr>
              <a:buFont typeface="Arial" panose="020B0604020202020204" pitchFamily="34" charset="0"/>
              <a:buChar char="•"/>
              <a:defRPr/>
            </a:pPr>
            <a:endParaRPr lang="en-US" altLang="en-US" sz="1300" b="0"/>
          </a:p>
          <a:p>
            <a:pPr marL="171450" indent="-171450">
              <a:buClr>
                <a:schemeClr val="tx1"/>
              </a:buClr>
              <a:buFont typeface="Arial" panose="020B0604020202020204" pitchFamily="34" charset="0"/>
              <a:buChar char="•"/>
            </a:pPr>
            <a:r>
              <a:rPr lang="en-US" altLang="en-US" sz="1300" b="0">
                <a:latin typeface="+mn-lt"/>
              </a:rPr>
              <a:t>Use the least cost, highest ability linking mechanisms that meet the need.</a:t>
            </a:r>
          </a:p>
          <a:p>
            <a:pPr marL="171450" indent="-171450">
              <a:buClr>
                <a:schemeClr val="tx1"/>
              </a:buClr>
              <a:buFont typeface="Arial" panose="020B0604020202020204" pitchFamily="34" charset="0"/>
              <a:buChar char="•"/>
            </a:pPr>
            <a:r>
              <a:rPr lang="en-US" altLang="en-US" sz="1300" b="0">
                <a:latin typeface="+mn-lt"/>
              </a:rPr>
              <a:t>Too many formal linkages weigh down the organization. Many linkages are best left informal.</a:t>
            </a:r>
          </a:p>
          <a:p>
            <a:pPr marL="171450" indent="-171450">
              <a:buClr>
                <a:schemeClr val="tx1"/>
              </a:buClr>
              <a:buFont typeface="Arial" panose="020B0604020202020204" pitchFamily="34" charset="0"/>
              <a:buChar char="•"/>
            </a:pPr>
            <a:r>
              <a:rPr lang="en-US" sz="1300" b="0" i="0" u="none" strike="noStrike">
                <a:solidFill>
                  <a:srgbClr val="1B2226"/>
                </a:solidFill>
                <a:effectLst/>
                <a:latin typeface="+mn-lt"/>
              </a:rPr>
              <a:t>Leverage technology wherever possible to reduce administrative burden and automate routine processes</a:t>
            </a:r>
            <a:endParaRPr lang="en-US" sz="1300" b="0" u="none" strike="noStrike">
              <a:solidFill>
                <a:srgbClr val="1B2226"/>
              </a:solidFill>
              <a:latin typeface="+mn-lt"/>
            </a:endParaRPr>
          </a:p>
          <a:p>
            <a:pPr marL="171450" indent="-171450">
              <a:buClr>
                <a:schemeClr val="tx1"/>
              </a:buClr>
              <a:buFont typeface="Arial" panose="020B0604020202020204" pitchFamily="34" charset="0"/>
              <a:buChar char="•"/>
            </a:pPr>
            <a:r>
              <a:rPr lang="en-US" sz="1300" b="0" i="0" u="none" strike="noStrike">
                <a:solidFill>
                  <a:srgbClr val="1B2226"/>
                </a:solidFill>
                <a:effectLst/>
                <a:latin typeface="+mn-lt"/>
              </a:rPr>
              <a:t>Use the simplest linkage that will meet the need. This will help to reduce the cost and complexity of implementing the linkage.</a:t>
            </a:r>
            <a:r>
              <a:rPr lang="en-US" sz="1300" b="0" i="0">
                <a:solidFill>
                  <a:srgbClr val="1B2226"/>
                </a:solidFill>
                <a:effectLst/>
                <a:latin typeface="+mn-lt"/>
              </a:rPr>
              <a:t>​</a:t>
            </a:r>
          </a:p>
          <a:p>
            <a:pPr marL="171450" indent="-171450">
              <a:buClr>
                <a:schemeClr val="tx1"/>
              </a:buClr>
              <a:buFont typeface="Arial" panose="020B0604020202020204" pitchFamily="34" charset="0"/>
              <a:buChar char="•"/>
            </a:pPr>
            <a:endParaRPr lang="en-US" sz="1200" b="0">
              <a:latin typeface="+mn-lt"/>
            </a:endParaRPr>
          </a:p>
          <a:p>
            <a:endParaRPr lang="en-US"/>
          </a:p>
        </p:txBody>
      </p:sp>
      <p:sp>
        <p:nvSpPr>
          <p:cNvPr id="4" name="Text Placeholder 3">
            <a:extLst>
              <a:ext uri="{FF2B5EF4-FFF2-40B4-BE49-F238E27FC236}">
                <a16:creationId xmlns:a16="http://schemas.microsoft.com/office/drawing/2014/main" id="{601F69D0-F283-B71E-EC13-EA160B57214A}"/>
              </a:ext>
            </a:extLst>
          </p:cNvPr>
          <p:cNvSpPr>
            <a:spLocks noGrp="1"/>
          </p:cNvSpPr>
          <p:nvPr>
            <p:ph type="body" sz="quarter" idx="11"/>
          </p:nvPr>
        </p:nvSpPr>
        <p:spPr/>
        <p:txBody>
          <a:bodyPr/>
          <a:lstStyle/>
          <a:p>
            <a:endParaRPr lang="en-US"/>
          </a:p>
        </p:txBody>
      </p:sp>
      <p:graphicFrame>
        <p:nvGraphicFramePr>
          <p:cNvPr id="6" name="Table 5">
            <a:extLst>
              <a:ext uri="{FF2B5EF4-FFF2-40B4-BE49-F238E27FC236}">
                <a16:creationId xmlns:a16="http://schemas.microsoft.com/office/drawing/2014/main" id="{DAF0B38B-E27B-B8D1-D657-DFF2F185DA43}"/>
              </a:ext>
            </a:extLst>
          </p:cNvPr>
          <p:cNvGraphicFramePr>
            <a:graphicFrameLocks noGrp="1"/>
          </p:cNvGraphicFramePr>
          <p:nvPr>
            <p:extLst>
              <p:ext uri="{D42A27DB-BD31-4B8C-83A1-F6EECF244321}">
                <p14:modId xmlns:p14="http://schemas.microsoft.com/office/powerpoint/2010/main" val="1814522948"/>
              </p:ext>
            </p:extLst>
          </p:nvPr>
        </p:nvGraphicFramePr>
        <p:xfrm>
          <a:off x="660399" y="1257300"/>
          <a:ext cx="10497750" cy="2499155"/>
        </p:xfrm>
        <a:graphic>
          <a:graphicData uri="http://schemas.openxmlformats.org/drawingml/2006/table">
            <a:tbl>
              <a:tblPr firstRow="1" bandRow="1">
                <a:effectLst/>
                <a:tableStyleId>{C083E6E3-FA7D-4D7B-A595-EF9225AFEA82}</a:tableStyleId>
              </a:tblPr>
              <a:tblGrid>
                <a:gridCol w="719622">
                  <a:extLst>
                    <a:ext uri="{9D8B030D-6E8A-4147-A177-3AD203B41FA5}">
                      <a16:colId xmlns:a16="http://schemas.microsoft.com/office/drawing/2014/main" val="20000"/>
                    </a:ext>
                  </a:extLst>
                </a:gridCol>
                <a:gridCol w="1170753">
                  <a:extLst>
                    <a:ext uri="{9D8B030D-6E8A-4147-A177-3AD203B41FA5}">
                      <a16:colId xmlns:a16="http://schemas.microsoft.com/office/drawing/2014/main" val="20001"/>
                    </a:ext>
                  </a:extLst>
                </a:gridCol>
                <a:gridCol w="1170753">
                  <a:extLst>
                    <a:ext uri="{9D8B030D-6E8A-4147-A177-3AD203B41FA5}">
                      <a16:colId xmlns:a16="http://schemas.microsoft.com/office/drawing/2014/main" val="1952227396"/>
                    </a:ext>
                  </a:extLst>
                </a:gridCol>
                <a:gridCol w="1170753">
                  <a:extLst>
                    <a:ext uri="{9D8B030D-6E8A-4147-A177-3AD203B41FA5}">
                      <a16:colId xmlns:a16="http://schemas.microsoft.com/office/drawing/2014/main" val="3677251082"/>
                    </a:ext>
                  </a:extLst>
                </a:gridCol>
                <a:gridCol w="1170753">
                  <a:extLst>
                    <a:ext uri="{9D8B030D-6E8A-4147-A177-3AD203B41FA5}">
                      <a16:colId xmlns:a16="http://schemas.microsoft.com/office/drawing/2014/main" val="2136977190"/>
                    </a:ext>
                  </a:extLst>
                </a:gridCol>
                <a:gridCol w="206052">
                  <a:extLst>
                    <a:ext uri="{9D8B030D-6E8A-4147-A177-3AD203B41FA5}">
                      <a16:colId xmlns:a16="http://schemas.microsoft.com/office/drawing/2014/main" val="20003"/>
                    </a:ext>
                  </a:extLst>
                </a:gridCol>
                <a:gridCol w="1067727">
                  <a:extLst>
                    <a:ext uri="{9D8B030D-6E8A-4147-A177-3AD203B41FA5}">
                      <a16:colId xmlns:a16="http://schemas.microsoft.com/office/drawing/2014/main" val="3759938650"/>
                    </a:ext>
                  </a:extLst>
                </a:gridCol>
                <a:gridCol w="1273779">
                  <a:extLst>
                    <a:ext uri="{9D8B030D-6E8A-4147-A177-3AD203B41FA5}">
                      <a16:colId xmlns:a16="http://schemas.microsoft.com/office/drawing/2014/main" val="2627806451"/>
                    </a:ext>
                  </a:extLst>
                </a:gridCol>
                <a:gridCol w="1273779">
                  <a:extLst>
                    <a:ext uri="{9D8B030D-6E8A-4147-A177-3AD203B41FA5}">
                      <a16:colId xmlns:a16="http://schemas.microsoft.com/office/drawing/2014/main" val="359865983"/>
                    </a:ext>
                  </a:extLst>
                </a:gridCol>
                <a:gridCol w="1273779">
                  <a:extLst>
                    <a:ext uri="{9D8B030D-6E8A-4147-A177-3AD203B41FA5}">
                      <a16:colId xmlns:a16="http://schemas.microsoft.com/office/drawing/2014/main" val="1614727918"/>
                    </a:ext>
                  </a:extLst>
                </a:gridCol>
              </a:tblGrid>
              <a:tr h="322480">
                <a:tc>
                  <a:txBody>
                    <a:bodyPr/>
                    <a:lstStyle/>
                    <a:p>
                      <a:pPr algn="ctr"/>
                      <a:r>
                        <a:rPr lang="en-US" sz="1200" b="1">
                          <a:solidFill>
                            <a:schemeClr val="tx1"/>
                          </a:solidFill>
                          <a:latin typeface="Arial" panose="020B0604020202020204" pitchFamily="34" charset="0"/>
                          <a:cs typeface="Arial" panose="020B0604020202020204" pitchFamily="34" charset="0"/>
                        </a:rPr>
                        <a:t>L1</a:t>
                      </a:r>
                    </a:p>
                  </a:txBody>
                  <a:tcPr anchor="ct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9">
                  <a:txBody>
                    <a:bodyPr/>
                    <a:lstStyle/>
                    <a:p>
                      <a:pPr algn="ctr"/>
                      <a:r>
                        <a:rPr lang="en-US" sz="1200">
                          <a:solidFill>
                            <a:schemeClr val="bg1"/>
                          </a:solidFill>
                          <a:latin typeface="Arial" panose="020B0604020202020204" pitchFamily="34" charset="0"/>
                          <a:cs typeface="Arial" panose="020B0604020202020204" pitchFamily="34" charset="0"/>
                        </a:rPr>
                        <a:t>GEOGRAPHY</a:t>
                      </a:r>
                      <a:endParaRPr lang="en-US" sz="1200" b="0">
                        <a:solidFill>
                          <a:schemeClr val="bg1"/>
                        </a:solidFill>
                        <a:latin typeface="Arial" panose="020B0604020202020204" pitchFamily="34" charset="0"/>
                        <a:cs typeface="Arial" panose="020B0604020202020204" pitchFamily="34" charset="0"/>
                      </a:endParaRP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endParaRPr lang="en-US" sz="1200">
                        <a:solidFill>
                          <a:schemeClr val="bg1"/>
                        </a:solidFill>
                      </a:endParaRP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6343">
                <a:tc>
                  <a:txBody>
                    <a:bodyPr/>
                    <a:lstStyle/>
                    <a:p>
                      <a:pPr algn="l"/>
                      <a:endParaRPr lang="en-US" sz="1200" b="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9">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a:endParaRPr lang="en-US" sz="1200" b="0">
                        <a:latin typeface="Arial" panose="020B0604020202020204" pitchFamily="34"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22480">
                <a:tc>
                  <a:txBody>
                    <a:bodyPr/>
                    <a:lstStyle/>
                    <a:p>
                      <a:pPr algn="ctr"/>
                      <a:r>
                        <a:rPr lang="en-US" sz="1200" b="1">
                          <a:solidFill>
                            <a:schemeClr val="tx1"/>
                          </a:solidFill>
                          <a:latin typeface="Arial" panose="020B0604020202020204" pitchFamily="34" charset="0"/>
                          <a:cs typeface="Arial" panose="020B0604020202020204" pitchFamily="34" charset="0"/>
                        </a:rPr>
                        <a:t>L2</a:t>
                      </a:r>
                    </a:p>
                  </a:txBody>
                  <a:tcPr anchor="ct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ctr"/>
                      <a:r>
                        <a:rPr lang="en-US" sz="1200" b="1">
                          <a:solidFill>
                            <a:schemeClr val="bg1"/>
                          </a:solidFill>
                          <a:latin typeface="Arial" panose="020B0604020202020204" pitchFamily="34" charset="0"/>
                          <a:cs typeface="Arial" panose="020B0604020202020204" pitchFamily="34" charset="0"/>
                        </a:rPr>
                        <a:t>PRODUCT A</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4">
                  <a:txBody>
                    <a:bodyPr/>
                    <a:lstStyle/>
                    <a:p>
                      <a:pPr algn="ctr"/>
                      <a:r>
                        <a:rPr lang="en-US" sz="1200" b="1">
                          <a:solidFill>
                            <a:schemeClr val="bg1"/>
                          </a:solidFill>
                          <a:latin typeface="Arial" panose="020B0604020202020204" pitchFamily="34" charset="0"/>
                          <a:cs typeface="Arial" panose="020B0604020202020204" pitchFamily="34" charset="0"/>
                        </a:rPr>
                        <a:t>PRODUCT B</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06343">
                <a:tc>
                  <a:txBody>
                    <a:bodyPr/>
                    <a:lstStyle/>
                    <a:p>
                      <a:pPr algn="l"/>
                      <a:endParaRPr lang="en-US" sz="1200" b="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a:endParaRPr lang="en-US" sz="1100" b="0" baseline="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22480">
                <a:tc>
                  <a:txBody>
                    <a:bodyPr/>
                    <a:lstStyle/>
                    <a:p>
                      <a:pPr algn="ctr"/>
                      <a:r>
                        <a:rPr lang="en-US" sz="1200" b="1">
                          <a:solidFill>
                            <a:schemeClr val="tx1"/>
                          </a:solidFill>
                          <a:latin typeface="Arial" panose="020B0604020202020204" pitchFamily="34" charset="0"/>
                          <a:cs typeface="Arial" panose="020B0604020202020204" pitchFamily="34" charset="0"/>
                        </a:rPr>
                        <a:t>L3</a:t>
                      </a:r>
                    </a:p>
                  </a:txBody>
                  <a:tcPr anchor="ct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CUSTOMER A</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CUSTOMER B</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gridSpan="3">
                  <a:txBody>
                    <a:bodyPr/>
                    <a:lstStyle/>
                    <a:p>
                      <a:pPr algn="ctr"/>
                      <a:r>
                        <a:rPr lang="en-US" sz="1200" b="1">
                          <a:solidFill>
                            <a:srgbClr val="FFFFFF"/>
                          </a:solidFill>
                          <a:latin typeface="Arial" panose="020B0604020202020204" pitchFamily="34" charset="0"/>
                          <a:cs typeface="Arial" panose="020B0604020202020204" pitchFamily="34" charset="0"/>
                        </a:rPr>
                        <a:t>CUSTOMER C</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CUSTOMER D</a:t>
                      </a:r>
                    </a:p>
                  </a:txBody>
                  <a:tcPr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10004"/>
                  </a:ext>
                </a:extLst>
              </a:tr>
              <a:tr h="306343">
                <a:tc>
                  <a:txBody>
                    <a:bodyPr/>
                    <a:lstStyle/>
                    <a:p>
                      <a:pPr algn="l"/>
                      <a:endParaRPr lang="en-US" sz="1200" b="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3">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000000">
                          <a:lumMod val="50000"/>
                          <a:lumOff val="50000"/>
                        </a:srgbClr>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2">
                  <a:txBody>
                    <a:bodyPr/>
                    <a:lstStyle/>
                    <a:p>
                      <a:pPr algn="l"/>
                      <a:endParaRPr lang="en-US" sz="1200" b="0">
                        <a:solidFill>
                          <a:schemeClr val="tx1"/>
                        </a:solidFill>
                        <a:latin typeface="Arial" panose="020B0604020202020204" pitchFamily="34" charset="0"/>
                        <a:ea typeface="Arial Narrow"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5"/>
                  </a:ext>
                </a:extLst>
              </a:tr>
              <a:tr h="306343">
                <a:tc>
                  <a:txBody>
                    <a:bodyPr/>
                    <a:lstStyle/>
                    <a:p>
                      <a:pPr algn="l"/>
                      <a:endParaRPr lang="en-US" sz="1200" b="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FUNCTION A</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FUNCTION B</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3">
                  <a:txBody>
                    <a:bodyPr/>
                    <a:lstStyle/>
                    <a:p>
                      <a:pPr algn="ctr"/>
                      <a:r>
                        <a:rPr lang="en-US" sz="1200" b="1">
                          <a:solidFill>
                            <a:srgbClr val="FFFFFF"/>
                          </a:solidFill>
                          <a:latin typeface="Arial" panose="020B0604020202020204" pitchFamily="34" charset="0"/>
                          <a:cs typeface="Arial" panose="020B0604020202020204" pitchFamily="34" charset="0"/>
                        </a:rPr>
                        <a:t>FUNCTION C</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tc gridSpan="2">
                  <a:txBody>
                    <a:bodyPr/>
                    <a:lstStyle/>
                    <a:p>
                      <a:pPr algn="ctr"/>
                      <a:r>
                        <a:rPr lang="en-US" sz="1200" b="1">
                          <a:solidFill>
                            <a:srgbClr val="FFFFFF"/>
                          </a:solidFill>
                          <a:latin typeface="Arial" panose="020B0604020202020204" pitchFamily="34" charset="0"/>
                          <a:cs typeface="Arial" panose="020B0604020202020204" pitchFamily="34" charset="0"/>
                        </a:rPr>
                        <a:t>FUNCTION D</a:t>
                      </a:r>
                    </a:p>
                  </a:txBody>
                  <a:tcPr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extLst>
                  <a:ext uri="{0D108BD9-81ED-4DB2-BD59-A6C34878D82A}">
                    <a16:rowId xmlns:a16="http://schemas.microsoft.com/office/drawing/2014/main" val="2101425356"/>
                  </a:ext>
                </a:extLst>
              </a:tr>
              <a:tr h="306343">
                <a:tc>
                  <a:txBody>
                    <a:bodyPr/>
                    <a:lstStyle/>
                    <a:p>
                      <a:pPr algn="l"/>
                      <a:endParaRPr lang="en-US" sz="1200" b="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a:solidFill>
                            <a:schemeClr val="tx1"/>
                          </a:solidFill>
                          <a:latin typeface="Arial" panose="020B0604020202020204" pitchFamily="34" charset="0"/>
                          <a:cs typeface="Arial" panose="020B0604020202020204" pitchFamily="34" charset="0"/>
                        </a:rPr>
                        <a:t>JOB A</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JOB B</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JOB C</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JOB D</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000000">
                          <a:lumMod val="50000"/>
                          <a:lumOff val="50000"/>
                        </a:srgbClr>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000000">
                          <a:lumMod val="50000"/>
                          <a:lumOff val="50000"/>
                        </a:srgb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200" b="1">
                          <a:solidFill>
                            <a:schemeClr val="tx1"/>
                          </a:solidFill>
                          <a:latin typeface="Arial" panose="020B0604020202020204" pitchFamily="34" charset="0"/>
                          <a:cs typeface="Arial" panose="020B0604020202020204" pitchFamily="34" charset="0"/>
                        </a:rPr>
                        <a:t>JOB E</a:t>
                      </a:r>
                    </a:p>
                  </a:txBody>
                  <a:tcPr anchor="ctr">
                    <a:lnL w="12700" cap="flat" cmpd="sng" algn="ctr">
                      <a:solidFill>
                        <a:srgbClr val="000000">
                          <a:lumMod val="50000"/>
                          <a:lumOff val="50000"/>
                        </a:srgbClr>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r>
                        <a:rPr lang="en-US" sz="1200" b="1">
                          <a:solidFill>
                            <a:schemeClr val="tx1"/>
                          </a:solidFill>
                          <a:latin typeface="Arial" panose="020B0604020202020204" pitchFamily="34" charset="0"/>
                          <a:cs typeface="Arial" panose="020B0604020202020204" pitchFamily="34" charset="0"/>
                        </a:rPr>
                        <a:t>JOB F</a:t>
                      </a:r>
                    </a:p>
                  </a:txBody>
                  <a:tcPr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JOB G</a:t>
                      </a:r>
                    </a:p>
                  </a:txBody>
                  <a:tcPr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JOB H</a:t>
                      </a:r>
                    </a:p>
                  </a:txBody>
                  <a:tcPr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000000">
                          <a:lumMod val="50000"/>
                          <a:lumOff val="50000"/>
                        </a:srgbClr>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1300922"/>
                  </a:ext>
                </a:extLst>
              </a:tr>
            </a:tbl>
          </a:graphicData>
        </a:graphic>
      </p:graphicFrame>
      <p:sp>
        <p:nvSpPr>
          <p:cNvPr id="7" name="Left-Right Arrow 6">
            <a:extLst>
              <a:ext uri="{FF2B5EF4-FFF2-40B4-BE49-F238E27FC236}">
                <a16:creationId xmlns:a16="http://schemas.microsoft.com/office/drawing/2014/main" id="{8AD62CB6-377E-E89B-4510-8AED8DEBC6F0}"/>
              </a:ext>
            </a:extLst>
          </p:cNvPr>
          <p:cNvSpPr/>
          <p:nvPr/>
        </p:nvSpPr>
        <p:spPr>
          <a:xfrm>
            <a:off x="7026032" y="3498615"/>
            <a:ext cx="621432" cy="223024"/>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Left-Right Arrow 7">
            <a:extLst>
              <a:ext uri="{FF2B5EF4-FFF2-40B4-BE49-F238E27FC236}">
                <a16:creationId xmlns:a16="http://schemas.microsoft.com/office/drawing/2014/main" id="{A025928B-9EF6-45E7-ABA0-3849BE876421}"/>
              </a:ext>
            </a:extLst>
          </p:cNvPr>
          <p:cNvSpPr/>
          <p:nvPr/>
        </p:nvSpPr>
        <p:spPr>
          <a:xfrm rot="19759083">
            <a:off x="3247987" y="2842083"/>
            <a:ext cx="1099949" cy="242447"/>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Left-Right Arrow 8">
            <a:extLst>
              <a:ext uri="{FF2B5EF4-FFF2-40B4-BE49-F238E27FC236}">
                <a16:creationId xmlns:a16="http://schemas.microsoft.com/office/drawing/2014/main" id="{D3695D65-A1D0-FD70-33AF-187D48948F1D}"/>
              </a:ext>
            </a:extLst>
          </p:cNvPr>
          <p:cNvSpPr/>
          <p:nvPr/>
        </p:nvSpPr>
        <p:spPr>
          <a:xfrm rot="574971" flipV="1">
            <a:off x="5616687" y="2917244"/>
            <a:ext cx="3506857" cy="256445"/>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Left-Right Arrow 9">
            <a:extLst>
              <a:ext uri="{FF2B5EF4-FFF2-40B4-BE49-F238E27FC236}">
                <a16:creationId xmlns:a16="http://schemas.microsoft.com/office/drawing/2014/main" id="{84E2D0F7-2CCD-CF3B-D552-0B69042BD6F9}"/>
              </a:ext>
            </a:extLst>
          </p:cNvPr>
          <p:cNvSpPr/>
          <p:nvPr/>
        </p:nvSpPr>
        <p:spPr>
          <a:xfrm>
            <a:off x="8193819" y="2578417"/>
            <a:ext cx="832200" cy="258543"/>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Left-Right Arrow 10">
            <a:extLst>
              <a:ext uri="{FF2B5EF4-FFF2-40B4-BE49-F238E27FC236}">
                <a16:creationId xmlns:a16="http://schemas.microsoft.com/office/drawing/2014/main" id="{D5440E4E-E8CD-E359-2EF4-235D65AF36AC}"/>
              </a:ext>
            </a:extLst>
          </p:cNvPr>
          <p:cNvSpPr/>
          <p:nvPr/>
        </p:nvSpPr>
        <p:spPr>
          <a:xfrm>
            <a:off x="5796071" y="1939897"/>
            <a:ext cx="818297" cy="231474"/>
          </a:xfrm>
          <a:prstGeom prst="lef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1232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A76DE-349B-F48E-73C7-D18CDC69D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DA822-FA73-B6B5-BCA2-09EC8653B5AF}"/>
              </a:ext>
            </a:extLst>
          </p:cNvPr>
          <p:cNvSpPr>
            <a:spLocks noGrp="1"/>
          </p:cNvSpPr>
          <p:nvPr>
            <p:ph type="title"/>
          </p:nvPr>
        </p:nvSpPr>
        <p:spPr/>
        <p:txBody>
          <a:bodyPr/>
          <a:lstStyle/>
          <a:p>
            <a:r>
              <a:rPr lang="en-US"/>
              <a:t>Linking Mechanisms - Cube View</a:t>
            </a:r>
          </a:p>
        </p:txBody>
      </p:sp>
      <p:sp>
        <p:nvSpPr>
          <p:cNvPr id="5" name="AutoShape 19">
            <a:extLst>
              <a:ext uri="{FF2B5EF4-FFF2-40B4-BE49-F238E27FC236}">
                <a16:creationId xmlns:a16="http://schemas.microsoft.com/office/drawing/2014/main" id="{AC85E464-37B3-A57C-35A2-591FF62969D6}"/>
              </a:ext>
            </a:extLst>
          </p:cNvPr>
          <p:cNvSpPr>
            <a:spLocks noChangeArrowheads="1"/>
          </p:cNvSpPr>
          <p:nvPr/>
        </p:nvSpPr>
        <p:spPr bwMode="auto">
          <a:xfrm>
            <a:off x="7579378" y="1357132"/>
            <a:ext cx="4271906" cy="2844570"/>
          </a:xfrm>
          <a:prstGeom prst="roundRect">
            <a:avLst>
              <a:gd name="adj" fmla="val 34167"/>
            </a:avLst>
          </a:prstGeom>
          <a:noFill/>
          <a:ln w="9525">
            <a:noFill/>
            <a:round/>
            <a:headEnd/>
            <a:tailEnd/>
          </a:ln>
          <a:effectLst/>
        </p:spPr>
        <p:txBody>
          <a:bodyPr wrap="square" lIns="0" tIns="0" rIns="0" bIns="0" anchor="ctr"/>
          <a:lstStyle/>
          <a:p>
            <a:pPr eaLnBrk="0" hangingPunct="0">
              <a:lnSpc>
                <a:spcPct val="85000"/>
              </a:lnSpc>
              <a:spcAft>
                <a:spcPts val="400"/>
              </a:spcAft>
            </a:pPr>
            <a:r>
              <a:rPr lang="en-AU" altLang="en-US" sz="1864" b="1">
                <a:solidFill>
                  <a:schemeClr val="accent4"/>
                </a:solidFill>
                <a:latin typeface="Arial" panose="020B0604020202020204" pitchFamily="34" charset="0"/>
                <a:cs typeface="Arial" panose="020B0604020202020204" pitchFamily="34" charset="0"/>
              </a:rPr>
              <a:t>B. Structure and Governance</a:t>
            </a:r>
          </a:p>
          <a:p>
            <a:r>
              <a:rPr lang="en-US" sz="1332" b="1"/>
              <a:t>Informal Contacts / Co-location </a:t>
            </a:r>
          </a:p>
          <a:p>
            <a:pPr marL="228389" indent="-228389">
              <a:buFont typeface="Arial" panose="020B0604020202020204" pitchFamily="34" charset="0"/>
              <a:buChar char="•"/>
            </a:pPr>
            <a:r>
              <a:rPr lang="en-US" sz="1332"/>
              <a:t>Lunch chats, open offices, and spontaneous talks foster teamwork beyond formal structures.</a:t>
            </a:r>
            <a:endParaRPr lang="en-US" sz="1332" b="1"/>
          </a:p>
          <a:p>
            <a:r>
              <a:rPr lang="en-US" sz="1332" b="1"/>
              <a:t>Teams / Committees / Forums / Meetings</a:t>
            </a:r>
          </a:p>
          <a:p>
            <a:pPr marL="228389" indent="-228389">
              <a:buFont typeface="Arial" panose="020B0604020202020204" pitchFamily="34" charset="0"/>
              <a:buChar char="•"/>
            </a:pPr>
            <a:r>
              <a:rPr lang="en-US" sz="1332"/>
              <a:t>Committees, stand-ups, and cross-functional teams drive structured collaboration.</a:t>
            </a:r>
            <a:endParaRPr lang="en-US" sz="1332" b="1"/>
          </a:p>
          <a:p>
            <a:r>
              <a:rPr lang="en-US" sz="1332" b="1"/>
              <a:t>Dual Reporting / Matrix</a:t>
            </a:r>
          </a:p>
          <a:p>
            <a:pPr marL="228389" indent="-228389">
              <a:buFont typeface="Arial" panose="020B0604020202020204" pitchFamily="34" charset="0"/>
              <a:buChar char="•"/>
            </a:pPr>
            <a:r>
              <a:rPr lang="en-US" sz="1332"/>
              <a:t>Dual reporting structures, like matrix management, formally connect employees across functions, regions, and projects for greater collaboration. They are difficult to implement but very effective when done well.</a:t>
            </a:r>
          </a:p>
          <a:p>
            <a:pPr marL="228389" indent="-228389">
              <a:buFont typeface="Arial" panose="020B0604020202020204" pitchFamily="34" charset="0"/>
              <a:buChar char="•"/>
            </a:pPr>
            <a:endParaRPr lang="en-US" sz="1332"/>
          </a:p>
        </p:txBody>
      </p:sp>
      <p:sp>
        <p:nvSpPr>
          <p:cNvPr id="6" name="AutoShape 19">
            <a:extLst>
              <a:ext uri="{FF2B5EF4-FFF2-40B4-BE49-F238E27FC236}">
                <a16:creationId xmlns:a16="http://schemas.microsoft.com/office/drawing/2014/main" id="{39E2D97E-9952-C6EE-DB7B-A132D3B2249A}"/>
              </a:ext>
            </a:extLst>
          </p:cNvPr>
          <p:cNvSpPr>
            <a:spLocks noChangeArrowheads="1"/>
          </p:cNvSpPr>
          <p:nvPr/>
        </p:nvSpPr>
        <p:spPr bwMode="auto">
          <a:xfrm>
            <a:off x="3862109" y="5206212"/>
            <a:ext cx="4271906" cy="1189467"/>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4" b="1">
                <a:solidFill>
                  <a:schemeClr val="accent2"/>
                </a:solidFill>
                <a:effectLst>
                  <a:innerShdw blurRad="114300">
                    <a:prstClr val="black">
                      <a:alpha val="75000"/>
                    </a:prstClr>
                  </a:innerShdw>
                </a:effectLst>
                <a:latin typeface="Arial" panose="020B0604020202020204" pitchFamily="34" charset="0"/>
                <a:cs typeface="Arial" panose="020B0604020202020204" pitchFamily="34" charset="0"/>
              </a:rPr>
              <a:t>D. People and Rewards</a:t>
            </a:r>
          </a:p>
          <a:p>
            <a:pPr marL="160718"/>
            <a:r>
              <a:rPr lang="en-US" sz="1332" b="1"/>
              <a:t>Job expectations and career paths</a:t>
            </a:r>
          </a:p>
          <a:p>
            <a:pPr marL="389106" indent="-228389">
              <a:buFont typeface="Arial" panose="020B0604020202020204" pitchFamily="34" charset="0"/>
              <a:buChar char="•"/>
            </a:pPr>
            <a:r>
              <a:rPr lang="en-US" sz="1332"/>
              <a:t>Liaison roles, job rotation, and horizontal career paths create shared experiences  and mutual understanding</a:t>
            </a:r>
          </a:p>
          <a:p>
            <a:pPr marL="160718"/>
            <a:r>
              <a:rPr lang="en-US" sz="1332" b="1"/>
              <a:t>Learning &amp; Knowledge Management</a:t>
            </a:r>
          </a:p>
          <a:p>
            <a:pPr marL="384877" indent="-224159">
              <a:buFont typeface="Arial" panose="020B0604020202020204" pitchFamily="34" charset="0"/>
              <a:buChar char="•"/>
            </a:pPr>
            <a:r>
              <a:rPr lang="en-US" sz="1332"/>
              <a:t>Training, Wikis, and mentorship drive knowledge sharing and continuous learning.</a:t>
            </a:r>
          </a:p>
          <a:p>
            <a:pPr marL="160718"/>
            <a:endParaRPr lang="en-US" sz="1332"/>
          </a:p>
        </p:txBody>
      </p:sp>
      <p:sp>
        <p:nvSpPr>
          <p:cNvPr id="7" name="AutoShape 19">
            <a:extLst>
              <a:ext uri="{FF2B5EF4-FFF2-40B4-BE49-F238E27FC236}">
                <a16:creationId xmlns:a16="http://schemas.microsoft.com/office/drawing/2014/main" id="{0AA46CAD-CBCB-D285-D980-DE95AC77E725}"/>
              </a:ext>
            </a:extLst>
          </p:cNvPr>
          <p:cNvSpPr>
            <a:spLocks noChangeArrowheads="1"/>
          </p:cNvSpPr>
          <p:nvPr/>
        </p:nvSpPr>
        <p:spPr bwMode="auto">
          <a:xfrm>
            <a:off x="7811133" y="4261879"/>
            <a:ext cx="3733167" cy="1465190"/>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defRPr/>
            </a:pPr>
            <a:r>
              <a:rPr lang="en-AU" sz="1864" b="1">
                <a:solidFill>
                  <a:schemeClr val="accent1"/>
                </a:solidFill>
                <a:latin typeface="Arial" panose="020B0604020202020204" pitchFamily="34" charset="0"/>
                <a:cs typeface="Arial" panose="020B0604020202020204" pitchFamily="34" charset="0"/>
              </a:rPr>
              <a:t>C. Information and Metrics</a:t>
            </a:r>
          </a:p>
          <a:p>
            <a:pPr>
              <a:lnSpc>
                <a:spcPct val="85000"/>
              </a:lnSpc>
              <a:spcAft>
                <a:spcPts val="400"/>
              </a:spcAft>
              <a:defRPr/>
            </a:pPr>
            <a:r>
              <a:rPr lang="en-US" sz="1331" b="1">
                <a:latin typeface="Arial" panose="020B0604020202020204" pitchFamily="34" charset="0"/>
                <a:cs typeface="Arial" panose="020B0604020202020204" pitchFamily="34" charset="0"/>
              </a:rPr>
              <a:t>Shared Goals and Metrics</a:t>
            </a:r>
          </a:p>
          <a:p>
            <a:pPr marL="228389" indent="-228389">
              <a:buFont typeface="Arial" panose="020B0604020202020204" pitchFamily="34" charset="0"/>
              <a:buChar char="•"/>
            </a:pPr>
            <a:r>
              <a:rPr lang="en-US" sz="1332"/>
              <a:t>OKRs, dashboards, and shared goals align teams through measurable performance metrics.</a:t>
            </a:r>
          </a:p>
          <a:p>
            <a:pPr marL="228178" indent="-228178">
              <a:lnSpc>
                <a:spcPct val="85000"/>
              </a:lnSpc>
              <a:spcAft>
                <a:spcPts val="400"/>
              </a:spcAft>
              <a:buFont typeface="Arial" panose="020B0604020202020204" pitchFamily="34" charset="0"/>
              <a:buChar char="•"/>
              <a:defRPr/>
            </a:pPr>
            <a:endParaRPr lang="en-US" sz="1331">
              <a:latin typeface="Arial" panose="020B0604020202020204" pitchFamily="34" charset="0"/>
              <a:cs typeface="Arial" panose="020B0604020202020204" pitchFamily="34" charset="0"/>
            </a:endParaRPr>
          </a:p>
        </p:txBody>
      </p:sp>
      <p:sp>
        <p:nvSpPr>
          <p:cNvPr id="8" name="AutoShape 19">
            <a:extLst>
              <a:ext uri="{FF2B5EF4-FFF2-40B4-BE49-F238E27FC236}">
                <a16:creationId xmlns:a16="http://schemas.microsoft.com/office/drawing/2014/main" id="{20958E2C-234F-14B4-9664-09D1C3716414}"/>
              </a:ext>
            </a:extLst>
          </p:cNvPr>
          <p:cNvSpPr>
            <a:spLocks noChangeArrowheads="1"/>
          </p:cNvSpPr>
          <p:nvPr/>
        </p:nvSpPr>
        <p:spPr bwMode="auto">
          <a:xfrm>
            <a:off x="585403" y="1981797"/>
            <a:ext cx="4048485" cy="1683584"/>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pPr>
            <a:r>
              <a:rPr lang="en-AU" altLang="en-US" sz="1864" b="1">
                <a:solidFill>
                  <a:schemeClr val="accent6"/>
                </a:solidFill>
                <a:latin typeface="Arial" panose="020B0604020202020204" pitchFamily="34" charset="0"/>
                <a:cs typeface="Arial" panose="020B0604020202020204" pitchFamily="34" charset="0"/>
              </a:rPr>
              <a:t>F. Leadership and Culture</a:t>
            </a:r>
          </a:p>
          <a:p>
            <a:pPr marL="228389" indent="-228389">
              <a:buFont typeface="Arial" panose="020B0604020202020204" pitchFamily="34" charset="0"/>
              <a:buChar char="•"/>
            </a:pPr>
            <a:r>
              <a:rPr lang="en-US" sz="1332">
                <a:latin typeface="Arial" panose="020B0604020202020204" pitchFamily="34" charset="0"/>
                <a:cs typeface="Arial" panose="020B0604020202020204" pitchFamily="34" charset="0"/>
              </a:rPr>
              <a:t>Values, operating principles, and norms can be among the most effective informal linking forces but are difficult to change.</a:t>
            </a:r>
          </a:p>
          <a:p>
            <a:pPr marL="228389" indent="-228389">
              <a:buFont typeface="Arial" panose="020B0604020202020204" pitchFamily="34" charset="0"/>
              <a:buChar char="•"/>
            </a:pPr>
            <a:r>
              <a:rPr lang="en-US" sz="1332">
                <a:latin typeface="Arial" panose="020B0604020202020204" pitchFamily="34" charset="0"/>
                <a:cs typeface="Arial" panose="020B0604020202020204" pitchFamily="34" charset="0"/>
              </a:rPr>
              <a:t>Leadership alignment workshops foster shared understanding in executive teams</a:t>
            </a:r>
          </a:p>
          <a:p>
            <a:pPr marL="228389" indent="-228389">
              <a:buFont typeface="Arial" panose="020B0604020202020204" pitchFamily="34" charset="0"/>
              <a:buChar char="•"/>
            </a:pPr>
            <a:endParaRPr lang="en-AU" altLang="en-US" sz="1331">
              <a:latin typeface="Arial" panose="020B0604020202020204" pitchFamily="34" charset="0"/>
              <a:cs typeface="Arial" panose="020B0604020202020204" pitchFamily="34" charset="0"/>
            </a:endParaRPr>
          </a:p>
        </p:txBody>
      </p:sp>
      <p:sp>
        <p:nvSpPr>
          <p:cNvPr id="9" name="AutoShape 19">
            <a:extLst>
              <a:ext uri="{FF2B5EF4-FFF2-40B4-BE49-F238E27FC236}">
                <a16:creationId xmlns:a16="http://schemas.microsoft.com/office/drawing/2014/main" id="{77DB1D66-5309-BF54-748C-8BBEF6E3199D}"/>
              </a:ext>
            </a:extLst>
          </p:cNvPr>
          <p:cNvSpPr>
            <a:spLocks noChangeArrowheads="1"/>
          </p:cNvSpPr>
          <p:nvPr/>
        </p:nvSpPr>
        <p:spPr bwMode="auto">
          <a:xfrm>
            <a:off x="585401" y="3691183"/>
            <a:ext cx="4048483" cy="1449980"/>
          </a:xfrm>
          <a:prstGeom prst="roundRect">
            <a:avLst>
              <a:gd name="adj" fmla="val 34167"/>
            </a:avLst>
          </a:prstGeom>
          <a:noFill/>
          <a:ln w="9525">
            <a:noFill/>
            <a:round/>
            <a:headEnd/>
            <a:tailEnd/>
          </a:ln>
          <a:effectLst/>
        </p:spPr>
        <p:txBody>
          <a:bodyPr wrap="square" lIns="0" tIns="0" rIns="0" bIns="0" anchor="ctr"/>
          <a:lstStyle/>
          <a:p>
            <a:pPr>
              <a:lnSpc>
                <a:spcPct val="85000"/>
              </a:lnSpc>
              <a:spcAft>
                <a:spcPts val="400"/>
              </a:spcAft>
            </a:pPr>
            <a:r>
              <a:rPr lang="en-AU" altLang="en-US" sz="1864" b="1">
                <a:solidFill>
                  <a:schemeClr val="accent5"/>
                </a:solidFill>
                <a:cs typeface="Arial"/>
              </a:rPr>
              <a:t>E. Continuous Alignment</a:t>
            </a:r>
            <a:endParaRPr lang="en-AU" altLang="en-US" sz="1864" b="1">
              <a:solidFill>
                <a:schemeClr val="accent5"/>
              </a:solidFill>
              <a:cs typeface="Arial" panose="020B0604020202020204" pitchFamily="34" charset="0"/>
            </a:endParaRPr>
          </a:p>
          <a:p>
            <a:pPr eaLnBrk="0" hangingPunct="0">
              <a:lnSpc>
                <a:spcPct val="85000"/>
              </a:lnSpc>
              <a:spcAft>
                <a:spcPts val="400"/>
              </a:spcAft>
            </a:pPr>
            <a:r>
              <a:rPr lang="en-US" altLang="en-US" sz="1331" b="1">
                <a:cs typeface="Arial" panose="020B0604020202020204" pitchFamily="34" charset="0"/>
              </a:rPr>
              <a:t>Feedback loops</a:t>
            </a:r>
          </a:p>
          <a:p>
            <a:pPr marL="228178" indent="-228178" eaLnBrk="0" hangingPunct="0">
              <a:lnSpc>
                <a:spcPct val="85000"/>
              </a:lnSpc>
              <a:spcAft>
                <a:spcPts val="400"/>
              </a:spcAft>
              <a:buFont typeface="Arial" panose="020B0604020202020204" pitchFamily="34" charset="0"/>
              <a:buChar char="•"/>
            </a:pPr>
            <a:r>
              <a:rPr lang="en-AU" altLang="en-US" sz="1331">
                <a:cs typeface="Arial" panose="020B0604020202020204" pitchFamily="34" charset="0"/>
              </a:rPr>
              <a:t>Supplier scorecards, </a:t>
            </a:r>
            <a:r>
              <a:rPr lang="en-US" sz="1332"/>
              <a:t>pulse surveys </a:t>
            </a:r>
            <a:r>
              <a:rPr lang="en-AU" altLang="en-US" sz="1331">
                <a:cs typeface="Arial" panose="020B0604020202020204" pitchFamily="34" charset="0"/>
              </a:rPr>
              <a:t>feedback analytics, project reviews, and Gemba walks enhance continuous improvement through real-time insights.</a:t>
            </a:r>
          </a:p>
        </p:txBody>
      </p:sp>
      <p:sp>
        <p:nvSpPr>
          <p:cNvPr id="11" name="AutoShape 19">
            <a:extLst>
              <a:ext uri="{FF2B5EF4-FFF2-40B4-BE49-F238E27FC236}">
                <a16:creationId xmlns:a16="http://schemas.microsoft.com/office/drawing/2014/main" id="{B87D8186-A343-57DC-74D9-AF345B8A1193}"/>
              </a:ext>
            </a:extLst>
          </p:cNvPr>
          <p:cNvSpPr>
            <a:spLocks noChangeArrowheads="1"/>
          </p:cNvSpPr>
          <p:nvPr/>
        </p:nvSpPr>
        <p:spPr bwMode="auto">
          <a:xfrm>
            <a:off x="4416746" y="711603"/>
            <a:ext cx="3500030" cy="1683584"/>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4" b="1">
                <a:latin typeface="Arial" panose="020B0604020202020204" pitchFamily="34" charset="0"/>
                <a:cs typeface="Arial" panose="020B0604020202020204" pitchFamily="34" charset="0"/>
              </a:rPr>
              <a:t>A. Work</a:t>
            </a:r>
          </a:p>
          <a:p>
            <a:r>
              <a:rPr lang="en-US" sz="1332" b="1"/>
              <a:t>Process / Technology / Policies</a:t>
            </a:r>
          </a:p>
          <a:p>
            <a:pPr marL="228389" indent="-228389">
              <a:buFont typeface="Arial" panose="020B0604020202020204" pitchFamily="34" charset="0"/>
              <a:buChar char="•"/>
            </a:pPr>
            <a:r>
              <a:rPr lang="en-US" sz="1332"/>
              <a:t>SOPs, workflow improvements, and automation connect teams across organizational silos</a:t>
            </a:r>
          </a:p>
        </p:txBody>
      </p:sp>
      <p:pic>
        <p:nvPicPr>
          <p:cNvPr id="13" name="Picture 12">
            <a:extLst>
              <a:ext uri="{FF2B5EF4-FFF2-40B4-BE49-F238E27FC236}">
                <a16:creationId xmlns:a16="http://schemas.microsoft.com/office/drawing/2014/main" id="{F1D8D636-F751-1B0F-9731-2D171B2613E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16746" y="2252434"/>
            <a:ext cx="3162632" cy="2530301"/>
          </a:xfrm>
          <a:prstGeom prst="rect">
            <a:avLst/>
          </a:prstGeom>
        </p:spPr>
      </p:pic>
    </p:spTree>
    <p:extLst>
      <p:ext uri="{BB962C8B-B14F-4D97-AF65-F5344CB8AC3E}">
        <p14:creationId xmlns:p14="http://schemas.microsoft.com/office/powerpoint/2010/main" val="143096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30401-D82E-A37D-4310-672DAA6FD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D4746-443A-67AB-2F4D-B3A94D704FE7}"/>
              </a:ext>
            </a:extLst>
          </p:cNvPr>
          <p:cNvSpPr>
            <a:spLocks noGrp="1"/>
          </p:cNvSpPr>
          <p:nvPr>
            <p:ph type="title"/>
          </p:nvPr>
        </p:nvSpPr>
        <p:spPr/>
        <p:txBody>
          <a:bodyPr/>
          <a:lstStyle/>
          <a:p>
            <a:r>
              <a:rPr lang="en-US"/>
              <a:t>Linking Mechanisms – List view</a:t>
            </a:r>
          </a:p>
        </p:txBody>
      </p:sp>
      <p:graphicFrame>
        <p:nvGraphicFramePr>
          <p:cNvPr id="33" name="Table 32">
            <a:extLst>
              <a:ext uri="{FF2B5EF4-FFF2-40B4-BE49-F238E27FC236}">
                <a16:creationId xmlns:a16="http://schemas.microsoft.com/office/drawing/2014/main" id="{61D78272-F78E-773A-FC97-1F40353DAEAB}"/>
              </a:ext>
            </a:extLst>
          </p:cNvPr>
          <p:cNvGraphicFramePr>
            <a:graphicFrameLocks noGrp="1"/>
          </p:cNvGraphicFramePr>
          <p:nvPr>
            <p:extLst>
              <p:ext uri="{D42A27DB-BD31-4B8C-83A1-F6EECF244321}">
                <p14:modId xmlns:p14="http://schemas.microsoft.com/office/powerpoint/2010/main" val="3270570223"/>
              </p:ext>
            </p:extLst>
          </p:nvPr>
        </p:nvGraphicFramePr>
        <p:xfrm>
          <a:off x="1356363" y="967274"/>
          <a:ext cx="10187937" cy="5521521"/>
        </p:xfrm>
        <a:graphic>
          <a:graphicData uri="http://schemas.openxmlformats.org/drawingml/2006/table">
            <a:tbl>
              <a:tblPr firstRow="1" bandRow="1">
                <a:tableStyleId>{5C22544A-7EE6-4342-B048-85BDC9FD1C3A}</a:tableStyleId>
              </a:tblPr>
              <a:tblGrid>
                <a:gridCol w="1533455">
                  <a:extLst>
                    <a:ext uri="{9D8B030D-6E8A-4147-A177-3AD203B41FA5}">
                      <a16:colId xmlns:a16="http://schemas.microsoft.com/office/drawing/2014/main" val="20000"/>
                    </a:ext>
                  </a:extLst>
                </a:gridCol>
                <a:gridCol w="5095123">
                  <a:extLst>
                    <a:ext uri="{9D8B030D-6E8A-4147-A177-3AD203B41FA5}">
                      <a16:colId xmlns:a16="http://schemas.microsoft.com/office/drawing/2014/main" val="20001"/>
                    </a:ext>
                  </a:extLst>
                </a:gridCol>
                <a:gridCol w="3559359">
                  <a:extLst>
                    <a:ext uri="{9D8B030D-6E8A-4147-A177-3AD203B41FA5}">
                      <a16:colId xmlns:a16="http://schemas.microsoft.com/office/drawing/2014/main" val="20002"/>
                    </a:ext>
                  </a:extLst>
                </a:gridCol>
              </a:tblGrid>
              <a:tr h="236581">
                <a:tc>
                  <a:txBody>
                    <a:bodyPr/>
                    <a:lstStyle/>
                    <a:p>
                      <a:r>
                        <a:rPr sz="1000">
                          <a:latin typeface="+mn-lt"/>
                        </a:rPr>
                        <a:t>Linkage Type</a:t>
                      </a:r>
                    </a:p>
                  </a:txBody>
                  <a:tcPr marL="121807" marR="121807" marT="60904" marB="60904"/>
                </a:tc>
                <a:tc>
                  <a:txBody>
                    <a:bodyPr/>
                    <a:lstStyle/>
                    <a:p>
                      <a:r>
                        <a:rPr sz="1000">
                          <a:latin typeface="+mn-lt"/>
                        </a:rPr>
                        <a:t>How </a:t>
                      </a:r>
                      <a:r>
                        <a:rPr lang="en-US" sz="1000">
                          <a:latin typeface="+mn-lt"/>
                        </a:rPr>
                        <a:t>They Reduce the Risk of Silos and Foster Connection </a:t>
                      </a:r>
                      <a:endParaRPr sz="1000">
                        <a:latin typeface="+mn-lt"/>
                      </a:endParaRPr>
                    </a:p>
                  </a:txBody>
                  <a:tcPr marL="121807" marR="121807" marT="60904" marB="60904"/>
                </a:tc>
                <a:tc>
                  <a:txBody>
                    <a:bodyPr/>
                    <a:lstStyle/>
                    <a:p>
                      <a:r>
                        <a:rPr sz="1000">
                          <a:latin typeface="+mn-lt"/>
                        </a:rPr>
                        <a:t>Examples</a:t>
                      </a:r>
                    </a:p>
                  </a:txBody>
                  <a:tcPr marL="121807" marR="121807" marT="60904" marB="60904"/>
                </a:tc>
                <a:extLst>
                  <a:ext uri="{0D108BD9-81ED-4DB2-BD59-A6C34878D82A}">
                    <a16:rowId xmlns:a16="http://schemas.microsoft.com/office/drawing/2014/main" val="10000"/>
                  </a:ext>
                </a:extLst>
              </a:tr>
              <a:tr h="354915">
                <a:tc>
                  <a:txBody>
                    <a:bodyPr/>
                    <a:lstStyle/>
                    <a:p>
                      <a:r>
                        <a:rPr sz="1000">
                          <a:latin typeface="Arial" panose="020B0604020202020204" pitchFamily="34" charset="0"/>
                          <a:cs typeface="Arial" panose="020B0604020202020204" pitchFamily="34" charset="0"/>
                        </a:rPr>
                        <a:t>Informal Contacts / </a:t>
                      </a:r>
                      <a:endParaRPr lang="en-US" sz="1000">
                        <a:latin typeface="Arial" panose="020B0604020202020204" pitchFamily="34" charset="0"/>
                        <a:cs typeface="Arial" panose="020B0604020202020204" pitchFamily="34" charset="0"/>
                      </a:endParaRPr>
                    </a:p>
                    <a:p>
                      <a:r>
                        <a:rPr sz="1000">
                          <a:latin typeface="Arial" panose="020B0604020202020204" pitchFamily="34" charset="0"/>
                          <a:cs typeface="Arial" panose="020B0604020202020204" pitchFamily="34" charset="0"/>
                        </a:rPr>
                        <a:t>Co-location</a:t>
                      </a:r>
                    </a:p>
                  </a:txBody>
                  <a:tcPr marL="121807" marR="121807" marT="60904" marB="60904"/>
                </a:tc>
                <a:tc>
                  <a:txBody>
                    <a:bodyPr/>
                    <a:lstStyle/>
                    <a:p>
                      <a:r>
                        <a:rPr sz="1000">
                          <a:latin typeface="Arial" panose="020B0604020202020204" pitchFamily="34" charset="0"/>
                          <a:cs typeface="Arial" panose="020B0604020202020204" pitchFamily="34" charset="0"/>
                        </a:rPr>
                        <a:t>Encourages spontaneous collaboration and knowledge sharing, reducing reliance on rigid processes.</a:t>
                      </a:r>
                    </a:p>
                  </a:txBody>
                  <a:tcPr marL="121807" marR="121807" marT="60904" marB="60904"/>
                </a:tc>
                <a:tc>
                  <a:txBody>
                    <a:bodyPr/>
                    <a:lstStyle/>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Employees collaborating over lunch</a:t>
                      </a:r>
                    </a:p>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Spontaneous problem-solving chats</a:t>
                      </a:r>
                    </a:p>
                  </a:txBody>
                  <a:tcPr marL="121807" marR="121807" marT="60904" marB="60904"/>
                </a:tc>
                <a:extLst>
                  <a:ext uri="{0D108BD9-81ED-4DB2-BD59-A6C34878D82A}">
                    <a16:rowId xmlns:a16="http://schemas.microsoft.com/office/drawing/2014/main" val="10001"/>
                  </a:ext>
                </a:extLst>
              </a:tr>
              <a:tr h="485082">
                <a:tc>
                  <a:txBody>
                    <a:bodyPr/>
                    <a:lstStyle/>
                    <a:p>
                      <a:r>
                        <a:rPr lang="en-US" sz="1000">
                          <a:latin typeface="Arial" panose="020B0604020202020204" pitchFamily="34" charset="0"/>
                          <a:cs typeface="Arial" panose="020B0604020202020204" pitchFamily="34" charset="0"/>
                        </a:rPr>
                        <a:t>Learning &amp; </a:t>
                      </a:r>
                      <a:r>
                        <a:rPr sz="1000">
                          <a:latin typeface="Arial" panose="020B0604020202020204" pitchFamily="34" charset="0"/>
                          <a:cs typeface="Arial" panose="020B0604020202020204" pitchFamily="34" charset="0"/>
                        </a:rPr>
                        <a:t>Knowledge Managemen</a:t>
                      </a:r>
                      <a:r>
                        <a:rPr lang="en-US" sz="1000">
                          <a:latin typeface="Arial" panose="020B0604020202020204" pitchFamily="34" charset="0"/>
                          <a:cs typeface="Arial" panose="020B0604020202020204" pitchFamily="34" charset="0"/>
                        </a:rPr>
                        <a:t>t</a:t>
                      </a:r>
                      <a:endParaRPr sz="1000">
                        <a:latin typeface="Arial" panose="020B0604020202020204" pitchFamily="34" charset="0"/>
                        <a:cs typeface="Arial" panose="020B0604020202020204" pitchFamily="34" charset="0"/>
                      </a:endParaRPr>
                    </a:p>
                  </a:txBody>
                  <a:tcPr marL="121807" marR="121807" marT="60904" marB="60904"/>
                </a:tc>
                <a:tc>
                  <a:txBody>
                    <a:bodyPr/>
                    <a:lstStyle/>
                    <a:p>
                      <a:r>
                        <a:rPr lang="en-US" sz="1000">
                          <a:latin typeface="Arial" panose="020B0604020202020204" pitchFamily="34" charset="0"/>
                          <a:cs typeface="Arial" panose="020B0604020202020204" pitchFamily="34" charset="0"/>
                        </a:rPr>
                        <a:t>Training conveys knowledge of new processes, skills, customer requirements, and more. Mentorship nurtures know-how. Knowledge management c</a:t>
                      </a:r>
                      <a:r>
                        <a:rPr sz="1000">
                          <a:latin typeface="Arial" panose="020B0604020202020204" pitchFamily="34" charset="0"/>
                          <a:cs typeface="Arial" panose="020B0604020202020204" pitchFamily="34" charset="0"/>
                        </a:rPr>
                        <a:t>aptures institutional knowledge, preventing repeated mistakes and knowledge loss during restructuring.</a:t>
                      </a:r>
                    </a:p>
                  </a:txBody>
                  <a:tcPr marL="121807" marR="121807" marT="60904" marB="60904"/>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Process and skills training</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Internal knowledge wikis</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Mentorship programs</a:t>
                      </a:r>
                    </a:p>
                  </a:txBody>
                  <a:tcPr marL="121807" marR="121807" marT="60904" marB="60904"/>
                </a:tc>
                <a:extLst>
                  <a:ext uri="{0D108BD9-81ED-4DB2-BD59-A6C34878D82A}">
                    <a16:rowId xmlns:a16="http://schemas.microsoft.com/office/drawing/2014/main" val="3469046225"/>
                  </a:ext>
                </a:extLst>
              </a:tr>
              <a:tr h="615249">
                <a:tc>
                  <a:txBody>
                    <a:bodyPr/>
                    <a:lstStyle/>
                    <a:p>
                      <a:r>
                        <a:rPr lang="en-US" sz="1000">
                          <a:latin typeface="Arial" panose="020B0604020202020204" pitchFamily="34" charset="0"/>
                          <a:cs typeface="Arial" panose="020B0604020202020204" pitchFamily="34" charset="0"/>
                        </a:rPr>
                        <a:t>Process / Technology </a:t>
                      </a:r>
                      <a:endParaRPr sz="1000">
                        <a:latin typeface="Arial" panose="020B0604020202020204" pitchFamily="34" charset="0"/>
                        <a:cs typeface="Arial" panose="020B0604020202020204" pitchFamily="34" charset="0"/>
                      </a:endParaRPr>
                    </a:p>
                  </a:txBody>
                  <a:tcPr marL="121807" marR="121807" marT="60904" marB="60904"/>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Workflow improvements and automation connect teams across organizational silos. Automation can enhance</a:t>
                      </a:r>
                      <a:r>
                        <a:rPr sz="1000">
                          <a:latin typeface="Arial" panose="020B0604020202020204" pitchFamily="34" charset="0"/>
                          <a:cs typeface="Arial" panose="020B0604020202020204" pitchFamily="34" charset="0"/>
                        </a:rPr>
                        <a:t> collaboration</a:t>
                      </a:r>
                      <a:r>
                        <a:rPr lang="en-US" sz="1000">
                          <a:latin typeface="Arial" panose="020B0604020202020204" pitchFamily="34" charset="0"/>
                          <a:cs typeface="Arial" panose="020B0604020202020204" pitchFamily="34" charset="0"/>
                        </a:rPr>
                        <a:t> </a:t>
                      </a:r>
                      <a:r>
                        <a:rPr sz="1000">
                          <a:latin typeface="Arial" panose="020B0604020202020204" pitchFamily="34" charset="0"/>
                          <a:cs typeface="Arial" panose="020B0604020202020204" pitchFamily="34" charset="0"/>
                        </a:rPr>
                        <a:t>and ensure data consistency</a:t>
                      </a:r>
                      <a:r>
                        <a:rPr lang="en-US" sz="1000">
                          <a:latin typeface="Arial" panose="020B0604020202020204" pitchFamily="34" charset="0"/>
                          <a:cs typeface="Arial" panose="020B0604020202020204" pitchFamily="34" charset="0"/>
                        </a:rPr>
                        <a:t> across the organization. </a:t>
                      </a:r>
                      <a:endParaRPr lang="en-US" sz="1000">
                        <a:solidFill>
                          <a:schemeClr val="tx1"/>
                        </a:solidFill>
                        <a:highlight>
                          <a:srgbClr val="FFFF00"/>
                        </a:highlight>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Workflow maps and SOPs</a:t>
                      </a:r>
                    </a:p>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Cloud-based ERP systems</a:t>
                      </a:r>
                      <a:r>
                        <a:rPr lang="en-US" sz="1000">
                          <a:latin typeface="Arial" panose="020B0604020202020204" pitchFamily="34" charset="0"/>
                          <a:cs typeface="Arial" panose="020B0604020202020204" pitchFamily="34" charset="0"/>
                        </a:rPr>
                        <a:t>, integrated CRM platforms</a:t>
                      </a:r>
                      <a:endParaRPr sz="10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AI-driven dashboards</a:t>
                      </a:r>
                    </a:p>
                  </a:txBody>
                  <a:tcPr marL="121807" marR="121807" marT="60904" marB="60904"/>
                </a:tc>
                <a:extLst>
                  <a:ext uri="{0D108BD9-81ED-4DB2-BD59-A6C34878D82A}">
                    <a16:rowId xmlns:a16="http://schemas.microsoft.com/office/drawing/2014/main" val="188169234"/>
                  </a:ext>
                </a:extLst>
              </a:tr>
              <a:tr h="6152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en-US" sz="1000" b="0">
                          <a:latin typeface="Arial" panose="020B0604020202020204" pitchFamily="34" charset="0"/>
                          <a:cs typeface="Arial" panose="020B0604020202020204" pitchFamily="34" charset="0"/>
                        </a:rPr>
                        <a:t>Feedback loops</a:t>
                      </a:r>
                    </a:p>
                  </a:txBody>
                  <a:tcPr marL="121807" marR="121807" marT="60904" marB="60904"/>
                </a:tc>
                <a:tc>
                  <a:txBody>
                    <a:bodyPr/>
                    <a:lstStyle/>
                    <a:p>
                      <a:pPr marL="0" indent="0" eaLnBrk="0" hangingPunct="0">
                        <a:lnSpc>
                          <a:spcPct val="85000"/>
                        </a:lnSpc>
                        <a:spcAft>
                          <a:spcPts val="300"/>
                        </a:spcAft>
                        <a:buFont typeface="Arial" panose="020B0604020202020204" pitchFamily="34" charset="0"/>
                        <a:buNone/>
                      </a:pPr>
                      <a:r>
                        <a:rPr lang="en-US" sz="1000" kern="1200">
                          <a:solidFill>
                            <a:schemeClr val="dk1"/>
                          </a:solidFill>
                          <a:latin typeface="Arial" panose="020B0604020202020204" pitchFamily="34" charset="0"/>
                          <a:ea typeface="+mn-ea"/>
                          <a:cs typeface="Arial" panose="020B0604020202020204" pitchFamily="34" charset="0"/>
                        </a:rPr>
                        <a:t>By embedding continuous improvement linkages, companies create a culture where improvement is a natural and ongoing part of operations.</a:t>
                      </a:r>
                      <a:endParaRPr lang="en-AU" altLang="en-US" sz="1000" kern="1200">
                        <a:solidFill>
                          <a:schemeClr val="dk1"/>
                        </a:solidFill>
                        <a:latin typeface="Arial" panose="020B0604020202020204" pitchFamily="34" charset="0"/>
                        <a:ea typeface="+mn-ea"/>
                        <a:cs typeface="Arial" panose="020B0604020202020204" pitchFamily="34" charset="0"/>
                      </a:endParaRPr>
                    </a:p>
                  </a:txBody>
                  <a:tcPr marL="121807" marR="121807" marT="60904" marB="60904"/>
                </a:tc>
                <a:tc>
                  <a:txBody>
                    <a:bodyPr/>
                    <a:lstStyle/>
                    <a:p>
                      <a:pPr marL="171450" indent="-171450" algn="l" defTabSz="685800" rtl="0" eaLnBrk="1" latinLnBrk="0" hangingPunct="1">
                        <a:lnSpc>
                          <a:spcPct val="100000"/>
                        </a:lnSpc>
                        <a:spcBef>
                          <a:spcPts val="0"/>
                        </a:spcBef>
                        <a:spcAft>
                          <a:spcPts val="0"/>
                        </a:spcAft>
                        <a:buFont typeface="Arial" panose="020B0604020202020204" pitchFamily="34" charset="0"/>
                        <a:buChar char="•"/>
                      </a:pPr>
                      <a:r>
                        <a:rPr lang="en-AU" altLang="en-US" sz="1000" kern="1200">
                          <a:solidFill>
                            <a:schemeClr val="dk1"/>
                          </a:solidFill>
                          <a:latin typeface="Arial" panose="020B0604020202020204" pitchFamily="34" charset="0"/>
                          <a:ea typeface="+mn-ea"/>
                          <a:cs typeface="Arial" panose="020B0604020202020204" pitchFamily="34" charset="0"/>
                        </a:rPr>
                        <a:t>Gemba walks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a:solidFill>
                            <a:schemeClr val="dk1"/>
                          </a:solidFill>
                          <a:latin typeface="Arial" panose="020B0604020202020204" pitchFamily="34" charset="0"/>
                          <a:ea typeface="+mn-ea"/>
                          <a:cs typeface="Arial" panose="020B0604020202020204" pitchFamily="34" charset="0"/>
                        </a:rPr>
                        <a:t>After-action project reviews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000" kern="1200">
                          <a:solidFill>
                            <a:schemeClr val="dk1"/>
                          </a:solidFill>
                          <a:latin typeface="Arial" panose="020B0604020202020204" pitchFamily="34" charset="0"/>
                          <a:ea typeface="+mn-ea"/>
                          <a:cs typeface="Arial" panose="020B0604020202020204" pitchFamily="34" charset="0"/>
                        </a:rPr>
                        <a:t>Customer, supplier, and employee feedback analytics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000" kern="1200">
                          <a:solidFill>
                            <a:schemeClr val="dk1"/>
                          </a:solidFill>
                          <a:latin typeface="Arial" panose="020B0604020202020204" pitchFamily="34" charset="0"/>
                          <a:ea typeface="+mn-ea"/>
                          <a:cs typeface="Arial" panose="020B0604020202020204" pitchFamily="34" charset="0"/>
                        </a:rPr>
                        <a:t>Organizational alignment surveys</a:t>
                      </a:r>
                    </a:p>
                  </a:txBody>
                  <a:tcPr marL="121807" marR="121807" marT="60904" marB="60904"/>
                </a:tc>
                <a:extLst>
                  <a:ext uri="{0D108BD9-81ED-4DB2-BD59-A6C34878D82A}">
                    <a16:rowId xmlns:a16="http://schemas.microsoft.com/office/drawing/2014/main" val="1387491630"/>
                  </a:ext>
                </a:extLst>
              </a:tr>
              <a:tr h="485082">
                <a:tc>
                  <a:txBody>
                    <a:bodyPr/>
                    <a:lstStyle/>
                    <a:p>
                      <a:r>
                        <a:rPr sz="1000">
                          <a:latin typeface="Arial" panose="020B0604020202020204" pitchFamily="34" charset="0"/>
                          <a:cs typeface="Arial" panose="020B0604020202020204" pitchFamily="34" charset="0"/>
                        </a:rPr>
                        <a:t>Shared Goals / Metrics</a:t>
                      </a:r>
                      <a:r>
                        <a:rPr lang="en-US" sz="1000">
                          <a:latin typeface="Arial" panose="020B0604020202020204" pitchFamily="34" charset="0"/>
                          <a:cs typeface="Arial" panose="020B0604020202020204" pitchFamily="34" charset="0"/>
                        </a:rPr>
                        <a:t> / SLAs</a:t>
                      </a:r>
                      <a:endParaRPr sz="1000">
                        <a:latin typeface="Arial" panose="020B0604020202020204" pitchFamily="34" charset="0"/>
                        <a:cs typeface="Arial" panose="020B0604020202020204" pitchFamily="34" charset="0"/>
                      </a:endParaRPr>
                    </a:p>
                  </a:txBody>
                  <a:tcPr marL="121807" marR="121807" marT="60904" marB="60904"/>
                </a:tc>
                <a:tc>
                  <a:txBody>
                    <a:bodyPr/>
                    <a:lstStyle/>
                    <a:p>
                      <a:r>
                        <a:rPr sz="1000">
                          <a:latin typeface="Arial" panose="020B0604020202020204" pitchFamily="34" charset="0"/>
                          <a:cs typeface="Arial" panose="020B0604020202020204" pitchFamily="34" charset="0"/>
                        </a:rPr>
                        <a:t>Create alignment across teams and departments, ensuring consistency in objectives</a:t>
                      </a:r>
                      <a:r>
                        <a:rPr lang="en-US" sz="1000">
                          <a:latin typeface="Arial" panose="020B0604020202020204" pitchFamily="34" charset="0"/>
                          <a:cs typeface="Arial" panose="020B0604020202020204" pitchFamily="34" charset="0"/>
                        </a:rPr>
                        <a:t>, policies</a:t>
                      </a:r>
                      <a:r>
                        <a:rPr sz="1000">
                          <a:latin typeface="Arial" panose="020B0604020202020204" pitchFamily="34" charset="0"/>
                          <a:cs typeface="Arial" panose="020B0604020202020204" pitchFamily="34" charset="0"/>
                        </a:rPr>
                        <a:t> and performance.</a:t>
                      </a:r>
                    </a:p>
                  </a:txBody>
                  <a:tcPr marL="121807" marR="121807" marT="60904" marB="60904"/>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OKRs (Objectives &amp; Key Results)</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Performance dashboards and scorecards</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Shared performance goals</a:t>
                      </a:r>
                    </a:p>
                  </a:txBody>
                  <a:tcPr marL="121807" marR="121807" marT="60904" marB="60904"/>
                </a:tc>
                <a:extLst>
                  <a:ext uri="{0D108BD9-81ED-4DB2-BD59-A6C34878D82A}">
                    <a16:rowId xmlns:a16="http://schemas.microsoft.com/office/drawing/2014/main" val="135760979"/>
                  </a:ext>
                </a:extLst>
              </a:tr>
              <a:tr h="48508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latin typeface="Arial" panose="020B0604020202020204" pitchFamily="34" charset="0"/>
                          <a:cs typeface="Arial" panose="020B0604020202020204" pitchFamily="34" charset="0"/>
                        </a:rPr>
                        <a:t>Job expectations and career paths</a:t>
                      </a:r>
                    </a:p>
                  </a:txBody>
                  <a:tcPr marL="121807" marR="121807" marT="60904" marB="60904"/>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Job and career path design foster mutual understanding when they embed formal responsibility for working and </a:t>
                      </a:r>
                      <a:r>
                        <a:rPr lang="en-US" sz="1000" b="0" i="0" kern="1200">
                          <a:solidFill>
                            <a:schemeClr val="dk1"/>
                          </a:solidFill>
                          <a:effectLst/>
                          <a:latin typeface="Arial" panose="020B0604020202020204" pitchFamily="34" charset="0"/>
                          <a:ea typeface="+mn-ea"/>
                          <a:cs typeface="Arial" panose="020B0604020202020204" pitchFamily="34" charset="0"/>
                        </a:rPr>
                        <a:t>sharing experiences across the organization.</a:t>
                      </a:r>
                      <a:endPar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txBody>
                  <a:tcPr marL="121807" marR="121807" marT="60904" marB="60904"/>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Liaison roles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Job rotation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Horizontal career tracks</a:t>
                      </a:r>
                    </a:p>
                  </a:txBody>
                  <a:tcPr marL="121807" marR="121807" marT="60904" marB="60904"/>
                </a:tc>
                <a:extLst>
                  <a:ext uri="{0D108BD9-81ED-4DB2-BD59-A6C34878D82A}">
                    <a16:rowId xmlns:a16="http://schemas.microsoft.com/office/drawing/2014/main" val="1883174393"/>
                  </a:ext>
                </a:extLst>
              </a:tr>
              <a:tr h="6152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sz="1000">
                          <a:latin typeface="Arial" panose="020B0604020202020204" pitchFamily="34" charset="0"/>
                          <a:cs typeface="Arial" panose="020B0604020202020204" pitchFamily="34" charset="0"/>
                        </a:rPr>
                        <a:t>Forums / Meetings</a:t>
                      </a:r>
                      <a:r>
                        <a:rPr lang="en-US" sz="1000">
                          <a:latin typeface="Arial" panose="020B0604020202020204" pitchFamily="34" charset="0"/>
                          <a:cs typeface="Arial" panose="020B0604020202020204" pitchFamily="34" charset="0"/>
                        </a:rPr>
                        <a:t> / Teams / Committees</a:t>
                      </a:r>
                    </a:p>
                  </a:txBody>
                  <a:tcPr marL="121807" marR="121807" marT="60904" marB="60904"/>
                </a:tc>
                <a:tc>
                  <a:txBody>
                    <a:bodyPr/>
                    <a:lstStyle/>
                    <a:p>
                      <a:r>
                        <a:rPr sz="1000">
                          <a:latin typeface="Arial" panose="020B0604020202020204" pitchFamily="34" charset="0"/>
                          <a:cs typeface="Arial" panose="020B0604020202020204" pitchFamily="34" charset="0"/>
                        </a:rPr>
                        <a:t>Provides structured discussions to align cross-functional teams and resolve issues quickly.</a:t>
                      </a:r>
                      <a:r>
                        <a:rPr lang="en-US" sz="1000">
                          <a:latin typeface="Arial" panose="020B0604020202020204" pitchFamily="34" charset="0"/>
                          <a:cs typeface="Arial" panose="020B0604020202020204" pitchFamily="34" charset="0"/>
                        </a:rPr>
                        <a:t> Avoid relying on meetings to solve all linking needs as they are time-consuming.</a:t>
                      </a:r>
                      <a:endParaRPr sz="1000">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Weekly stand-up meetings</a:t>
                      </a:r>
                    </a:p>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Cross-functional task forces</a:t>
                      </a:r>
                      <a:endParaRPr lang="en-US" sz="10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Process management teams</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Communities of practice</a:t>
                      </a:r>
                      <a:endParaRPr sz="1000">
                        <a:latin typeface="Arial" panose="020B0604020202020204" pitchFamily="34" charset="0"/>
                        <a:cs typeface="Arial" panose="020B0604020202020204" pitchFamily="34" charset="0"/>
                      </a:endParaRPr>
                    </a:p>
                  </a:txBody>
                  <a:tcPr marL="121807" marR="121807" marT="60904" marB="60904"/>
                </a:tc>
                <a:extLst>
                  <a:ext uri="{0D108BD9-81ED-4DB2-BD59-A6C34878D82A}">
                    <a16:rowId xmlns:a16="http://schemas.microsoft.com/office/drawing/2014/main" val="10002"/>
                  </a:ext>
                </a:extLst>
              </a:tr>
              <a:tr h="485082">
                <a:tc>
                  <a:txBody>
                    <a:bodyPr/>
                    <a:lstStyle/>
                    <a:p>
                      <a:r>
                        <a:rPr sz="1000">
                          <a:latin typeface="Arial" panose="020B0604020202020204" pitchFamily="34" charset="0"/>
                          <a:cs typeface="Arial" panose="020B0604020202020204" pitchFamily="34" charset="0"/>
                        </a:rPr>
                        <a:t>Dual-reporting (Matrix)</a:t>
                      </a:r>
                      <a:r>
                        <a:rPr lang="en-US" sz="1000">
                          <a:latin typeface="Arial" panose="020B0604020202020204" pitchFamily="34" charset="0"/>
                          <a:cs typeface="Arial" panose="020B0604020202020204" pitchFamily="34" charset="0"/>
                        </a:rPr>
                        <a:t> </a:t>
                      </a:r>
                      <a:endParaRPr sz="1000">
                        <a:latin typeface="Arial" panose="020B0604020202020204" pitchFamily="34" charset="0"/>
                        <a:cs typeface="Arial" panose="020B0604020202020204" pitchFamily="34" charset="0"/>
                      </a:endParaRPr>
                    </a:p>
                  </a:txBody>
                  <a:tcPr marL="121807" marR="121807" marT="60904" marB="60904"/>
                </a:tc>
                <a:tc>
                  <a:txBody>
                    <a:bodyPr/>
                    <a:lstStyle/>
                    <a:p>
                      <a:r>
                        <a:rPr sz="1000">
                          <a:latin typeface="Arial" panose="020B0604020202020204" pitchFamily="34" charset="0"/>
                          <a:cs typeface="Arial" panose="020B0604020202020204" pitchFamily="34" charset="0"/>
                        </a:rPr>
                        <a:t>Enhances flexibility in decision</a:t>
                      </a:r>
                      <a:r>
                        <a:rPr lang="en-US" sz="1000">
                          <a:latin typeface="Arial" panose="020B0604020202020204" pitchFamily="34" charset="0"/>
                          <a:cs typeface="Arial" panose="020B0604020202020204" pitchFamily="34" charset="0"/>
                        </a:rPr>
                        <a:t> making but</a:t>
                      </a:r>
                      <a:r>
                        <a:rPr sz="1000">
                          <a:latin typeface="Arial" panose="020B0604020202020204" pitchFamily="34" charset="0"/>
                          <a:cs typeface="Arial" panose="020B0604020202020204" pitchFamily="34" charset="0"/>
                        </a:rPr>
                        <a:t> requires clear accountability</a:t>
                      </a:r>
                    </a:p>
                  </a:txBody>
                  <a:tcPr marL="121807" marR="121807" marT="60904" marB="60904"/>
                </a:tc>
                <a:tc>
                  <a:txBody>
                    <a:bodyPr/>
                    <a:lstStyle/>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Product managers reporting to marketing &amp; R&amp;D</a:t>
                      </a:r>
                    </a:p>
                    <a:p>
                      <a:pPr marL="171450" indent="-171450">
                        <a:buFont typeface="Arial" panose="020B0604020202020204" pitchFamily="34" charset="0"/>
                        <a:buChar char="•"/>
                      </a:pPr>
                      <a:r>
                        <a:rPr sz="1000">
                          <a:latin typeface="Arial" panose="020B0604020202020204" pitchFamily="34" charset="0"/>
                          <a:cs typeface="Arial" panose="020B0604020202020204" pitchFamily="34" charset="0"/>
                        </a:rPr>
                        <a:t>Regional and functional reporting structures</a:t>
                      </a:r>
                    </a:p>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Employees</a:t>
                      </a:r>
                      <a:r>
                        <a:rPr sz="1000">
                          <a:latin typeface="Arial" panose="020B0604020202020204" pitchFamily="34" charset="0"/>
                          <a:cs typeface="Arial" panose="020B0604020202020204" pitchFamily="34" charset="0"/>
                        </a:rPr>
                        <a:t> assigned to multiple projects</a:t>
                      </a:r>
                    </a:p>
                  </a:txBody>
                  <a:tcPr marL="121807" marR="121807" marT="60904" marB="60904"/>
                </a:tc>
                <a:extLst>
                  <a:ext uri="{0D108BD9-81ED-4DB2-BD59-A6C34878D82A}">
                    <a16:rowId xmlns:a16="http://schemas.microsoft.com/office/drawing/2014/main" val="10006"/>
                  </a:ext>
                </a:extLst>
              </a:tr>
              <a:tr h="354915">
                <a:tc>
                  <a:txBody>
                    <a:bodyPr/>
                    <a:lstStyle/>
                    <a:p>
                      <a:r>
                        <a:rPr sz="1000">
                          <a:latin typeface="Arial" panose="020B0604020202020204" pitchFamily="34" charset="0"/>
                          <a:cs typeface="Arial" panose="020B0604020202020204" pitchFamily="34" charset="0"/>
                        </a:rPr>
                        <a:t>Cultur</a:t>
                      </a:r>
                      <a:r>
                        <a:rPr lang="en-US" sz="1000">
                          <a:latin typeface="Arial" panose="020B0604020202020204" pitchFamily="34" charset="0"/>
                          <a:cs typeface="Arial" panose="020B0604020202020204" pitchFamily="34" charset="0"/>
                        </a:rPr>
                        <a:t>e</a:t>
                      </a:r>
                      <a:endParaRPr sz="1000">
                        <a:latin typeface="Arial" panose="020B0604020202020204" pitchFamily="34" charset="0"/>
                        <a:cs typeface="Arial" panose="020B0604020202020204" pitchFamily="34" charset="0"/>
                      </a:endParaRPr>
                    </a:p>
                  </a:txBody>
                  <a:tcPr marL="121807" marR="121807" marT="60904" marB="60904"/>
                </a:tc>
                <a:tc>
                  <a:txBody>
                    <a:bodyPr/>
                    <a:lstStyle/>
                    <a:p>
                      <a:r>
                        <a:rPr lang="en-US" sz="1000">
                          <a:latin typeface="Arial" panose="020B0604020202020204" pitchFamily="34" charset="0"/>
                          <a:cs typeface="Arial" panose="020B0604020202020204" pitchFamily="34" charset="0"/>
                        </a:rPr>
                        <a:t>Fosters alignment and shared understanding. Culture can a powerful linking force, but when it impedes the right linkages, it is difficult to change.</a:t>
                      </a:r>
                      <a:endParaRPr sz="1000">
                        <a:latin typeface="Arial" panose="020B0604020202020204" pitchFamily="34" charset="0"/>
                        <a:cs typeface="Arial" panose="020B0604020202020204" pitchFamily="34" charset="0"/>
                      </a:endParaRPr>
                    </a:p>
                  </a:txBody>
                  <a:tcPr marL="121807" marR="121807" marT="60904" marB="60904"/>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Values, operating principles, norms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latin typeface="Arial" panose="020B0604020202020204" pitchFamily="34" charset="0"/>
                          <a:cs typeface="Arial" panose="020B0604020202020204" pitchFamily="34" charset="0"/>
                        </a:rPr>
                        <a:t>Leadership alignment workshops</a:t>
                      </a:r>
                    </a:p>
                  </a:txBody>
                  <a:tcPr marL="121807" marR="121807" marT="60904" marB="60904"/>
                </a:tc>
                <a:extLst>
                  <a:ext uri="{0D108BD9-81ED-4DB2-BD59-A6C34878D82A}">
                    <a16:rowId xmlns:a16="http://schemas.microsoft.com/office/drawing/2014/main" val="10011"/>
                  </a:ext>
                </a:extLst>
              </a:tr>
            </a:tbl>
          </a:graphicData>
        </a:graphic>
      </p:graphicFrame>
      <p:sp>
        <p:nvSpPr>
          <p:cNvPr id="4" name="TextBox 3">
            <a:extLst>
              <a:ext uri="{FF2B5EF4-FFF2-40B4-BE49-F238E27FC236}">
                <a16:creationId xmlns:a16="http://schemas.microsoft.com/office/drawing/2014/main" id="{914E75B1-2D49-D523-13A1-3169F9B446C8}"/>
              </a:ext>
            </a:extLst>
          </p:cNvPr>
          <p:cNvSpPr txBox="1"/>
          <p:nvPr/>
        </p:nvSpPr>
        <p:spPr>
          <a:xfrm>
            <a:off x="647700" y="2630348"/>
            <a:ext cx="471668" cy="2335448"/>
          </a:xfrm>
          <a:prstGeom prst="rect">
            <a:avLst/>
          </a:prstGeom>
          <a:noFill/>
        </p:spPr>
        <p:txBody>
          <a:bodyPr vert="vert270" wrap="none" rtlCol="0">
            <a:spAutoFit/>
          </a:bodyPr>
          <a:lstStyle/>
          <a:p>
            <a:r>
              <a:rPr lang="en-US" sz="1865">
                <a:solidFill>
                  <a:schemeClr val="tx2"/>
                </a:solidFill>
                <a:latin typeface="Arial" panose="020B0604020202020204" pitchFamily="34" charset="0"/>
                <a:cs typeface="Arial" panose="020B0604020202020204" pitchFamily="34" charset="0"/>
              </a:rPr>
              <a:t>Linking Effectiveness</a:t>
            </a:r>
          </a:p>
        </p:txBody>
      </p:sp>
      <p:cxnSp>
        <p:nvCxnSpPr>
          <p:cNvPr id="7" name="Straight Arrow Connector 6">
            <a:extLst>
              <a:ext uri="{FF2B5EF4-FFF2-40B4-BE49-F238E27FC236}">
                <a16:creationId xmlns:a16="http://schemas.microsoft.com/office/drawing/2014/main" id="{C4B22BF2-7605-FCC4-0DA0-60686F142E13}"/>
              </a:ext>
            </a:extLst>
          </p:cNvPr>
          <p:cNvCxnSpPr>
            <a:cxnSpLocks/>
          </p:cNvCxnSpPr>
          <p:nvPr/>
        </p:nvCxnSpPr>
        <p:spPr>
          <a:xfrm>
            <a:off x="1183484" y="1261822"/>
            <a:ext cx="0" cy="5226973"/>
          </a:xfrm>
          <a:prstGeom prst="straightConnector1">
            <a:avLst/>
          </a:prstGeom>
          <a:ln w="57150">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61039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07B25-FF97-9B46-2CAA-EF6377F51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F0E29-DC83-DB9A-9612-88BBDD8C3D32}"/>
              </a:ext>
            </a:extLst>
          </p:cNvPr>
          <p:cNvSpPr>
            <a:spLocks noGrp="1"/>
          </p:cNvSpPr>
          <p:nvPr>
            <p:ph type="title"/>
          </p:nvPr>
        </p:nvSpPr>
        <p:spPr/>
        <p:txBody>
          <a:bodyPr/>
          <a:lstStyle/>
          <a:p>
            <a:r>
              <a:rPr lang="en-US" sz="2800"/>
              <a:t>Internal Interdependencies</a:t>
            </a:r>
            <a:endParaRPr lang="en-US"/>
          </a:p>
        </p:txBody>
      </p:sp>
      <p:sp>
        <p:nvSpPr>
          <p:cNvPr id="4" name="Text Placeholder 3">
            <a:extLst>
              <a:ext uri="{FF2B5EF4-FFF2-40B4-BE49-F238E27FC236}">
                <a16:creationId xmlns:a16="http://schemas.microsoft.com/office/drawing/2014/main" id="{090E673A-53CB-682D-98C8-281EB82F93D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23E7B9A3-5D2B-3F4A-BD59-E376540C47D0}"/>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b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br>
            <a:endPar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algn="ctr"/>
            <a:r>
              <a:rPr lang="en-US" sz="1600" b="0">
                <a:latin typeface="Arial" panose="020B0604020202020204" pitchFamily="34" charset="0"/>
                <a:cs typeface="Arial" panose="020B0604020202020204" pitchFamily="34" charset="0"/>
              </a:rPr>
              <a:t>Identify key interdependencies </a:t>
            </a:r>
          </a:p>
          <a:p>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Internal refers to groups inside of the group we are redesigning, not to the enterprise.</a:t>
            </a:r>
          </a:p>
        </p:txBody>
      </p:sp>
    </p:spTree>
    <p:extLst>
      <p:ext uri="{BB962C8B-B14F-4D97-AF65-F5344CB8AC3E}">
        <p14:creationId xmlns:p14="http://schemas.microsoft.com/office/powerpoint/2010/main" val="2807968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056BA-BA14-22FF-2608-974E426F4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DD8A5-3FE8-E41E-4900-6953D2A11D89}"/>
              </a:ext>
            </a:extLst>
          </p:cNvPr>
          <p:cNvSpPr>
            <a:spLocks noGrp="1"/>
          </p:cNvSpPr>
          <p:nvPr>
            <p:ph type="title"/>
          </p:nvPr>
        </p:nvSpPr>
        <p:spPr/>
        <p:txBody>
          <a:bodyPr/>
          <a:lstStyle/>
          <a:p>
            <a:r>
              <a:rPr lang="en-US" sz="2800"/>
              <a:t>Internal Interdependencies</a:t>
            </a:r>
            <a:endParaRPr lang="en-US"/>
          </a:p>
        </p:txBody>
      </p:sp>
      <p:sp>
        <p:nvSpPr>
          <p:cNvPr id="4" name="Text Placeholder 3">
            <a:extLst>
              <a:ext uri="{FF2B5EF4-FFF2-40B4-BE49-F238E27FC236}">
                <a16:creationId xmlns:a16="http://schemas.microsoft.com/office/drawing/2014/main" id="{CB0BCEB3-A0E1-C4A4-4665-6F0F15A5A454}"/>
              </a:ext>
            </a:extLst>
          </p:cNvPr>
          <p:cNvSpPr>
            <a:spLocks noGrp="1"/>
          </p:cNvSpPr>
          <p:nvPr>
            <p:ph type="body" sz="quarter" idx="11"/>
          </p:nvPr>
        </p:nvSpPr>
        <p:spPr/>
        <p:txBody>
          <a:bodyPr/>
          <a:lstStyle/>
          <a:p>
            <a:endParaRPr lang="en-US"/>
          </a:p>
        </p:txBody>
      </p:sp>
      <p:graphicFrame>
        <p:nvGraphicFramePr>
          <p:cNvPr id="8" name="Content Placeholder 20">
            <a:extLst>
              <a:ext uri="{FF2B5EF4-FFF2-40B4-BE49-F238E27FC236}">
                <a16:creationId xmlns:a16="http://schemas.microsoft.com/office/drawing/2014/main" id="{3E9A0CA8-B553-C80B-12F3-A139B0736B03}"/>
              </a:ext>
            </a:extLst>
          </p:cNvPr>
          <p:cNvGraphicFramePr>
            <a:graphicFrameLocks/>
          </p:cNvGraphicFramePr>
          <p:nvPr>
            <p:extLst>
              <p:ext uri="{D42A27DB-BD31-4B8C-83A1-F6EECF244321}">
                <p14:modId xmlns:p14="http://schemas.microsoft.com/office/powerpoint/2010/main" val="2847649958"/>
              </p:ext>
            </p:extLst>
          </p:nvPr>
        </p:nvGraphicFramePr>
        <p:xfrm>
          <a:off x="876300" y="1257300"/>
          <a:ext cx="10652760" cy="4844415"/>
        </p:xfrm>
        <a:graphic>
          <a:graphicData uri="http://schemas.openxmlformats.org/drawingml/2006/table">
            <a:tbl>
              <a:tblPr firstRow="1" bandRow="1">
                <a:tableStyleId>{5940675A-B579-460E-94D1-54222C63F5DA}</a:tableStyleId>
              </a:tblPr>
              <a:tblGrid>
                <a:gridCol w="502490">
                  <a:extLst>
                    <a:ext uri="{9D8B030D-6E8A-4147-A177-3AD203B41FA5}">
                      <a16:colId xmlns:a16="http://schemas.microsoft.com/office/drawing/2014/main" val="20000"/>
                    </a:ext>
                  </a:extLst>
                </a:gridCol>
                <a:gridCol w="1306472">
                  <a:extLst>
                    <a:ext uri="{9D8B030D-6E8A-4147-A177-3AD203B41FA5}">
                      <a16:colId xmlns:a16="http://schemas.microsoft.com/office/drawing/2014/main" val="20001"/>
                    </a:ext>
                  </a:extLst>
                </a:gridCol>
                <a:gridCol w="1507465">
                  <a:extLst>
                    <a:ext uri="{9D8B030D-6E8A-4147-A177-3AD203B41FA5}">
                      <a16:colId xmlns:a16="http://schemas.microsoft.com/office/drawing/2014/main" val="20002"/>
                    </a:ext>
                  </a:extLst>
                </a:gridCol>
                <a:gridCol w="1507465">
                  <a:extLst>
                    <a:ext uri="{9D8B030D-6E8A-4147-A177-3AD203B41FA5}">
                      <a16:colId xmlns:a16="http://schemas.microsoft.com/office/drawing/2014/main" val="20003"/>
                    </a:ext>
                  </a:extLst>
                </a:gridCol>
                <a:gridCol w="1406969">
                  <a:extLst>
                    <a:ext uri="{9D8B030D-6E8A-4147-A177-3AD203B41FA5}">
                      <a16:colId xmlns:a16="http://schemas.microsoft.com/office/drawing/2014/main" val="20004"/>
                    </a:ext>
                  </a:extLst>
                </a:gridCol>
                <a:gridCol w="1507465">
                  <a:extLst>
                    <a:ext uri="{9D8B030D-6E8A-4147-A177-3AD203B41FA5}">
                      <a16:colId xmlns:a16="http://schemas.microsoft.com/office/drawing/2014/main" val="20005"/>
                    </a:ext>
                  </a:extLst>
                </a:gridCol>
                <a:gridCol w="1507465">
                  <a:extLst>
                    <a:ext uri="{9D8B030D-6E8A-4147-A177-3AD203B41FA5}">
                      <a16:colId xmlns:a16="http://schemas.microsoft.com/office/drawing/2014/main" val="20006"/>
                    </a:ext>
                  </a:extLst>
                </a:gridCol>
                <a:gridCol w="1406969">
                  <a:extLst>
                    <a:ext uri="{9D8B030D-6E8A-4147-A177-3AD203B41FA5}">
                      <a16:colId xmlns:a16="http://schemas.microsoft.com/office/drawing/2014/main" val="20007"/>
                    </a:ext>
                  </a:extLst>
                </a:gridCol>
              </a:tblGrid>
              <a:tr h="419820">
                <a:tc rowSpan="2" gridSpan="2">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1"/>
                    </a:solidFill>
                  </a:tcPr>
                </a:tc>
                <a:tc gridSpan="6">
                  <a:txBody>
                    <a:bodyPr/>
                    <a:lstStyle/>
                    <a:p>
                      <a:pPr algn="ct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Giving Group</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1612">
                <a:tc gridSpan="2" vMerge="1">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vert="vert27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rgbClr val="E6E6E6"/>
                    </a:solidFill>
                  </a:tcPr>
                </a:tc>
                <a:tc hMerge="1" v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rgbClr val="FFFFFF"/>
                          </a:solidFill>
                          <a:latin typeface="Arial" panose="020B0604020202020204" pitchFamily="34" charset="0"/>
                          <a:cs typeface="Arial" panose="020B0604020202020204" pitchFamily="34" charset="0"/>
                        </a:rPr>
                        <a:t>Group A</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400">
                          <a:solidFill>
                            <a:srgbClr val="FFFFFF"/>
                          </a:solidFill>
                          <a:latin typeface="Arial" panose="020B0604020202020204" pitchFamily="34" charset="0"/>
                          <a:cs typeface="Arial" panose="020B0604020202020204" pitchFamily="34" charset="0"/>
                        </a:rPr>
                        <a:t>Group B</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400">
                          <a:solidFill>
                            <a:srgbClr val="FFFFFF"/>
                          </a:solidFill>
                          <a:latin typeface="Arial" panose="020B0604020202020204" pitchFamily="34" charset="0"/>
                          <a:cs typeface="Arial" panose="020B0604020202020204" pitchFamily="34" charset="0"/>
                        </a:rPr>
                        <a:t>Group C</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400">
                          <a:solidFill>
                            <a:srgbClr val="FFFFFF"/>
                          </a:solidFill>
                          <a:latin typeface="Arial" panose="020B0604020202020204" pitchFamily="34" charset="0"/>
                          <a:cs typeface="Arial" panose="020B0604020202020204" pitchFamily="34" charset="0"/>
                        </a:rPr>
                        <a:t>Group D</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400">
                          <a:solidFill>
                            <a:srgbClr val="FFFFFF"/>
                          </a:solidFill>
                          <a:latin typeface="Arial" panose="020B0604020202020204" pitchFamily="34" charset="0"/>
                          <a:cs typeface="Arial" panose="020B0604020202020204" pitchFamily="34" charset="0"/>
                        </a:rPr>
                        <a:t>Group E</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400">
                          <a:solidFill>
                            <a:srgbClr val="FFFFFF"/>
                          </a:solidFill>
                          <a:latin typeface="Arial" panose="020B0604020202020204" pitchFamily="34" charset="0"/>
                          <a:cs typeface="Arial" panose="020B0604020202020204" pitchFamily="34" charset="0"/>
                        </a:rPr>
                        <a:t>Group F</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704077">
                <a:tc rowSpan="6">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Receiving Group</a:t>
                      </a:r>
                    </a:p>
                  </a:txBody>
                  <a:tcPr marL="94904" marR="94904" marT="47450" marB="4745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r>
                        <a:rPr lang="en-US" sz="1400">
                          <a:solidFill>
                            <a:schemeClr val="bg1"/>
                          </a:solidFill>
                          <a:latin typeface="Arial" panose="020B0604020202020204" pitchFamily="34" charset="0"/>
                          <a:cs typeface="Arial" panose="020B0604020202020204" pitchFamily="34" charset="0"/>
                        </a:rPr>
                        <a:t>Group A</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0482">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chemeClr val="bg1"/>
                          </a:solidFill>
                          <a:latin typeface="Arial" panose="020B0604020202020204" pitchFamily="34" charset="0"/>
                          <a:cs typeface="Arial" panose="020B0604020202020204" pitchFamily="34" charset="0"/>
                        </a:rPr>
                        <a:t>Group B</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40571">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chemeClr val="bg1"/>
                          </a:solidFill>
                          <a:latin typeface="Arial" panose="020B0604020202020204" pitchFamily="34" charset="0"/>
                          <a:cs typeface="Arial" panose="020B0604020202020204" pitchFamily="34" charset="0"/>
                        </a:rPr>
                        <a:t>Group C</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51582">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chemeClr val="bg1"/>
                          </a:solidFill>
                          <a:latin typeface="Arial" panose="020B0604020202020204" pitchFamily="34" charset="0"/>
                          <a:cs typeface="Arial" panose="020B0604020202020204" pitchFamily="34" charset="0"/>
                        </a:rPr>
                        <a:t>Group D</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47988">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chemeClr val="bg1"/>
                          </a:solidFill>
                          <a:latin typeface="Arial" panose="020B0604020202020204" pitchFamily="34" charset="0"/>
                          <a:cs typeface="Arial" panose="020B0604020202020204" pitchFamily="34" charset="0"/>
                        </a:rPr>
                        <a:t>Group E</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638283">
                <a:tc vMerge="1">
                  <a:txBody>
                    <a:bodyPr/>
                    <a:lstStyle/>
                    <a:p>
                      <a:endParaRPr lang="en-US" sz="1400"/>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a:txBody>
                    <a:bodyPr/>
                    <a:lstStyle/>
                    <a:p>
                      <a:r>
                        <a:rPr lang="en-US" sz="1400">
                          <a:solidFill>
                            <a:schemeClr val="bg1"/>
                          </a:solidFill>
                          <a:latin typeface="Arial" panose="020B0604020202020204" pitchFamily="34" charset="0"/>
                          <a:cs typeface="Arial" panose="020B0604020202020204" pitchFamily="34" charset="0"/>
                        </a:rPr>
                        <a:t>Group F</a:t>
                      </a: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a:latin typeface="Arial" panose="020B0604020202020204" pitchFamily="34" charset="0"/>
                        <a:cs typeface="Arial" panose="020B0604020202020204" pitchFamily="34" charset="0"/>
                      </a:endParaRPr>
                    </a:p>
                  </a:txBody>
                  <a:tcPr marL="94904" marR="94904" marT="47450" marB="47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962694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851E7-F67A-173B-4655-85C8DD07C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BA502-3359-A28A-CFC7-C7624D70F0EE}"/>
              </a:ext>
            </a:extLst>
          </p:cNvPr>
          <p:cNvSpPr>
            <a:spLocks noGrp="1"/>
          </p:cNvSpPr>
          <p:nvPr>
            <p:ph type="title"/>
          </p:nvPr>
        </p:nvSpPr>
        <p:spPr/>
        <p:txBody>
          <a:bodyPr/>
          <a:lstStyle/>
          <a:p>
            <a:r>
              <a:rPr lang="en-US" sz="2800"/>
              <a:t>External Interdependencies</a:t>
            </a:r>
            <a:endParaRPr lang="en-US"/>
          </a:p>
        </p:txBody>
      </p:sp>
      <p:sp>
        <p:nvSpPr>
          <p:cNvPr id="4" name="Text Placeholder 3">
            <a:extLst>
              <a:ext uri="{FF2B5EF4-FFF2-40B4-BE49-F238E27FC236}">
                <a16:creationId xmlns:a16="http://schemas.microsoft.com/office/drawing/2014/main" id="{57D94CC2-312E-F255-7651-60F79A54E76C}"/>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C3397B00-54DF-1A6A-70EE-C0B8D0FF94AD}"/>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b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br>
            <a:endPar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algn="ctr"/>
            <a:r>
              <a:rPr lang="en-US" sz="1600" b="0">
                <a:latin typeface="Arial" panose="020B0604020202020204" pitchFamily="34" charset="0"/>
                <a:cs typeface="Arial" panose="020B0604020202020204" pitchFamily="34" charset="0"/>
              </a:rPr>
              <a:t>Identify key interdependencies </a:t>
            </a:r>
          </a:p>
          <a:p>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indent="-285750">
              <a:buFont typeface="Arial" panose="020B0604020202020204" pitchFamily="34" charset="0"/>
              <a:buChar char="•"/>
            </a:pPr>
            <a:r>
              <a:rPr lang="en-US" altLang="en-US" sz="1600" b="0"/>
              <a:t>External refers to groups outside of the group we are redesigning</a:t>
            </a:r>
          </a:p>
        </p:txBody>
      </p:sp>
    </p:spTree>
    <p:extLst>
      <p:ext uri="{BB962C8B-B14F-4D97-AF65-F5344CB8AC3E}">
        <p14:creationId xmlns:p14="http://schemas.microsoft.com/office/powerpoint/2010/main" val="30562122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C191-CF69-D9F2-C77B-AFC6646C2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DF974-1F34-CDEA-0B7C-9EF56B87EC80}"/>
              </a:ext>
            </a:extLst>
          </p:cNvPr>
          <p:cNvSpPr>
            <a:spLocks noGrp="1"/>
          </p:cNvSpPr>
          <p:nvPr>
            <p:ph type="title"/>
          </p:nvPr>
        </p:nvSpPr>
        <p:spPr/>
        <p:txBody>
          <a:bodyPr/>
          <a:lstStyle/>
          <a:p>
            <a:r>
              <a:rPr lang="en-US" sz="2800"/>
              <a:t>External Interdependencies</a:t>
            </a:r>
            <a:endParaRPr lang="en-US"/>
          </a:p>
        </p:txBody>
      </p:sp>
      <p:sp>
        <p:nvSpPr>
          <p:cNvPr id="4" name="Text Placeholder 3">
            <a:extLst>
              <a:ext uri="{FF2B5EF4-FFF2-40B4-BE49-F238E27FC236}">
                <a16:creationId xmlns:a16="http://schemas.microsoft.com/office/drawing/2014/main" id="{DB1FBF6A-FF50-3EF4-78C5-49693EBEF5AC}"/>
              </a:ext>
            </a:extLst>
          </p:cNvPr>
          <p:cNvSpPr>
            <a:spLocks noGrp="1"/>
          </p:cNvSpPr>
          <p:nvPr>
            <p:ph type="body" sz="quarter" idx="11"/>
          </p:nvPr>
        </p:nvSpPr>
        <p:spPr/>
        <p:txBody>
          <a:bodyPr/>
          <a:lstStyle/>
          <a:p>
            <a:endParaRPr lang="en-US"/>
          </a:p>
        </p:txBody>
      </p:sp>
      <p:graphicFrame>
        <p:nvGraphicFramePr>
          <p:cNvPr id="6" name="Content Placeholder 21">
            <a:extLst>
              <a:ext uri="{FF2B5EF4-FFF2-40B4-BE49-F238E27FC236}">
                <a16:creationId xmlns:a16="http://schemas.microsoft.com/office/drawing/2014/main" id="{EB00BE71-93B9-F6FB-CE45-2E12E59C7789}"/>
              </a:ext>
            </a:extLst>
          </p:cNvPr>
          <p:cNvGraphicFramePr>
            <a:graphicFrameLocks/>
          </p:cNvGraphicFramePr>
          <p:nvPr/>
        </p:nvGraphicFramePr>
        <p:xfrm>
          <a:off x="876300" y="1257300"/>
          <a:ext cx="10652758" cy="4844415"/>
        </p:xfrm>
        <a:graphic>
          <a:graphicData uri="http://schemas.openxmlformats.org/drawingml/2006/table">
            <a:tbl>
              <a:tblPr firstRow="1" bandRow="1">
                <a:tableStyleId>{5940675A-B579-460E-94D1-54222C63F5DA}</a:tableStyleId>
              </a:tblPr>
              <a:tblGrid>
                <a:gridCol w="803983">
                  <a:extLst>
                    <a:ext uri="{9D8B030D-6E8A-4147-A177-3AD203B41FA5}">
                      <a16:colId xmlns:a16="http://schemas.microsoft.com/office/drawing/2014/main" val="20000"/>
                    </a:ext>
                  </a:extLst>
                </a:gridCol>
                <a:gridCol w="1969755">
                  <a:extLst>
                    <a:ext uri="{9D8B030D-6E8A-4147-A177-3AD203B41FA5}">
                      <a16:colId xmlns:a16="http://schemas.microsoft.com/office/drawing/2014/main" val="20001"/>
                    </a:ext>
                  </a:extLst>
                </a:gridCol>
                <a:gridCol w="1969755">
                  <a:extLst>
                    <a:ext uri="{9D8B030D-6E8A-4147-A177-3AD203B41FA5}">
                      <a16:colId xmlns:a16="http://schemas.microsoft.com/office/drawing/2014/main" val="20002"/>
                    </a:ext>
                  </a:extLst>
                </a:gridCol>
                <a:gridCol w="1969755">
                  <a:extLst>
                    <a:ext uri="{9D8B030D-6E8A-4147-A177-3AD203B41FA5}">
                      <a16:colId xmlns:a16="http://schemas.microsoft.com/office/drawing/2014/main" val="20003"/>
                    </a:ext>
                  </a:extLst>
                </a:gridCol>
                <a:gridCol w="1969755">
                  <a:extLst>
                    <a:ext uri="{9D8B030D-6E8A-4147-A177-3AD203B41FA5}">
                      <a16:colId xmlns:a16="http://schemas.microsoft.com/office/drawing/2014/main" val="20004"/>
                    </a:ext>
                  </a:extLst>
                </a:gridCol>
                <a:gridCol w="1969755">
                  <a:extLst>
                    <a:ext uri="{9D8B030D-6E8A-4147-A177-3AD203B41FA5}">
                      <a16:colId xmlns:a16="http://schemas.microsoft.com/office/drawing/2014/main" val="20005"/>
                    </a:ext>
                  </a:extLst>
                </a:gridCol>
              </a:tblGrid>
              <a:tr h="344771">
                <a:tc rowSpan="2">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600" b="0"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ctr"/>
                      <a:r>
                        <a:rPr kumimoji="0" lang="en-US" sz="1600" b="1" i="0" u="none" strike="noStrike" kern="1200" cap="none" normalizeH="0" baseline="0">
                          <a:ln>
                            <a:noFill/>
                          </a:ln>
                          <a:solidFill>
                            <a:schemeClr val="tx1"/>
                          </a:solidFill>
                          <a:effectLst/>
                          <a:latin typeface="Arial" panose="020B0604020202020204" pitchFamily="34" charset="0"/>
                          <a:ea typeface="+mn-ea"/>
                          <a:cs typeface="Arial" panose="020B0604020202020204" pitchFamily="34" charset="0"/>
                        </a:rPr>
                        <a:t>Stakeholders</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3539">
                <a:tc vMerge="1">
                  <a:txBody>
                    <a:bodyPr/>
                    <a:lstStyle/>
                    <a:p>
                      <a:pPr marL="0" marR="0" lvl="0" indent="0" algn="ctr" defTabSz="977900" rtl="0" eaLnBrk="1" fontAlgn="base" latinLnBrk="0" hangingPunct="1">
                        <a:lnSpc>
                          <a:spcPct val="100000"/>
                        </a:lnSpc>
                        <a:spcBef>
                          <a:spcPct val="20000"/>
                        </a:spcBef>
                        <a:spcAft>
                          <a:spcPct val="0"/>
                        </a:spcAft>
                        <a:buClrTx/>
                        <a:buSzTx/>
                        <a:buFontTx/>
                        <a:buNone/>
                        <a:tabLst/>
                      </a:pPr>
                      <a:endParaRPr kumimoji="0" lang="en-US" sz="1800" b="0" i="0" u="none" strike="noStrike" kern="1200" cap="none" normalizeH="0" baseline="0">
                        <a:ln>
                          <a:noFill/>
                        </a:ln>
                        <a:solidFill>
                          <a:schemeClr val="tx1"/>
                        </a:solidFill>
                        <a:effectLst/>
                        <a:latin typeface="+mn-lt"/>
                        <a:ea typeface="+mn-ea"/>
                        <a:cs typeface="Century Gothic"/>
                      </a:endParaRPr>
                    </a:p>
                  </a:txBody>
                  <a:tcPr marL="94904" marR="94904" marT="47450" marB="47450" vert="vert270">
                    <a:lnL w="12700" cap="flat" cmpd="sng" algn="ctr">
                      <a:solidFill>
                        <a:srgbClr val="EE2E24">
                          <a:lumMod val="50000"/>
                        </a:srgbClr>
                      </a:solidFill>
                      <a:prstDash val="solid"/>
                      <a:round/>
                      <a:headEnd type="none" w="med" len="med"/>
                      <a:tailEnd type="none" w="med" len="med"/>
                    </a:lnL>
                    <a:lnR w="12700" cap="flat" cmpd="sng" algn="ctr">
                      <a:solidFill>
                        <a:srgbClr val="EE2E24">
                          <a:lumMod val="50000"/>
                        </a:srgbClr>
                      </a:solidFill>
                      <a:prstDash val="solid"/>
                      <a:round/>
                      <a:headEnd type="none" w="med" len="med"/>
                      <a:tailEnd type="none" w="med" len="med"/>
                    </a:lnR>
                    <a:lnT w="12700" cap="flat" cmpd="sng" algn="ctr">
                      <a:solidFill>
                        <a:srgbClr val="EE2E24">
                          <a:lumMod val="50000"/>
                        </a:srgbClr>
                      </a:solidFill>
                      <a:prstDash val="solid"/>
                      <a:round/>
                      <a:headEnd type="none" w="med" len="med"/>
                      <a:tailEnd type="none" w="med" len="med"/>
                    </a:lnT>
                    <a:lnB w="12700" cap="flat" cmpd="sng" algn="ctr">
                      <a:solidFill>
                        <a:srgbClr val="EE2E24">
                          <a:lumMod val="50000"/>
                        </a:srgbClr>
                      </a:solidFill>
                      <a:prstDash val="solid"/>
                      <a:round/>
                      <a:headEnd type="none" w="med" len="med"/>
                      <a:tailEnd type="none" w="med" len="med"/>
                    </a:lnB>
                    <a:solidFill>
                      <a:srgbClr val="E6E6E6"/>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1</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2</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3</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4</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kumimoji="0" lang="en-US" sz="1600" b="0" i="0" u="none" strike="noStrike" kern="1200" cap="none" normalizeH="0" baseline="0">
                          <a:ln>
                            <a:noFill/>
                          </a:ln>
                          <a:solidFill>
                            <a:srgbClr val="FFFFFF"/>
                          </a:solidFill>
                          <a:effectLst/>
                          <a:latin typeface="Arial" panose="020B0604020202020204" pitchFamily="34" charset="0"/>
                          <a:ea typeface="+mn-ea"/>
                          <a:cs typeface="Arial" panose="020B0604020202020204" pitchFamily="34" charset="0"/>
                        </a:rPr>
                        <a:t>External Group 5</a:t>
                      </a: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3996105">
                <a:tc>
                  <a:txBody>
                    <a:bodyPr/>
                    <a:lstStyle/>
                    <a:p>
                      <a:pPr algn="ctr"/>
                      <a:r>
                        <a:rPr lang="en-US" sz="1600" b="1">
                          <a:solidFill>
                            <a:srgbClr val="FFFFFF"/>
                          </a:solidFill>
                          <a:latin typeface="Arial" panose="020B0604020202020204" pitchFamily="34" charset="0"/>
                          <a:cs typeface="Arial" panose="020B0604020202020204" pitchFamily="34" charset="0"/>
                        </a:rPr>
                        <a:t>Our Organization</a:t>
                      </a:r>
                    </a:p>
                  </a:txBody>
                  <a:tcPr marL="71178" marR="71178" marT="35588" marB="3558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600">
                        <a:solidFill>
                          <a:schemeClr val="tx1"/>
                        </a:solidFill>
                        <a:latin typeface="Arial" panose="020B0604020202020204" pitchFamily="34" charset="0"/>
                        <a:cs typeface="Arial" panose="020B0604020202020204" pitchFamily="34" charset="0"/>
                      </a:endParaRPr>
                    </a:p>
                  </a:txBody>
                  <a:tcPr marL="71178" marR="71178" marT="35588" marB="355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880868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78770-4FD1-3A38-D4D1-65FE214A6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3A5B0-CCB9-C2EC-CAF5-CB58E7FCCF3C}"/>
              </a:ext>
            </a:extLst>
          </p:cNvPr>
          <p:cNvSpPr>
            <a:spLocks noGrp="1"/>
          </p:cNvSpPr>
          <p:nvPr>
            <p:ph type="title"/>
          </p:nvPr>
        </p:nvSpPr>
        <p:spPr/>
        <p:txBody>
          <a:bodyPr/>
          <a:lstStyle/>
          <a:p>
            <a:r>
              <a:rPr lang="en-US" sz="2800"/>
              <a:t>Linkage Capture</a:t>
            </a:r>
            <a:endParaRPr lang="en-US"/>
          </a:p>
        </p:txBody>
      </p:sp>
      <p:sp>
        <p:nvSpPr>
          <p:cNvPr id="4" name="Text Placeholder 3">
            <a:extLst>
              <a:ext uri="{FF2B5EF4-FFF2-40B4-BE49-F238E27FC236}">
                <a16:creationId xmlns:a16="http://schemas.microsoft.com/office/drawing/2014/main" id="{6539F5E3-03F2-80D3-9E4C-FB9D5CCE21C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01F19F7-9C6F-1613-34CA-80A53632DFDA}"/>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b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br>
            <a:endPar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a:ea typeface="ＭＳ Ｐゴシック"/>
                <a:cs typeface="Arial"/>
              </a:rPr>
              <a:t>Begin planning how to address the linkage needs you’ve identified by filling out the template on the next slide.</a:t>
            </a:r>
          </a:p>
          <a:p>
            <a:endParaRPr lang="en-US" altLang="en-US" sz="1600" b="1">
              <a:latin typeface="+mn-lt"/>
              <a:ea typeface="ＭＳ Ｐゴシック" pitchFamily="34" charset="-128"/>
            </a:endParaRPr>
          </a:p>
          <a:p>
            <a:pPr marL="0" indent="0">
              <a:buClr>
                <a:schemeClr val="tx2"/>
              </a:buClr>
              <a:buNone/>
            </a:pPr>
            <a:r>
              <a:rPr lang="en-US" sz="1600" b="1">
                <a:latin typeface="+mn-lt"/>
              </a:rPr>
              <a:t>Things to keep in mind</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Use the completed org rationale to identify the risk of breaking critical links or interdependencies between groups or individuals.​</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Copy your linkage needs into the first column. If needed, prioritize to identify the critical few. ​</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Select the appropriate linking mechanism and write it in the second column.​</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Add additional notes about resources or support needed from other groups for each linking mechanism.​</a:t>
            </a:r>
          </a:p>
          <a:p>
            <a:pPr marL="285750" lvl="1" indent="-285750" defTabSz="733425">
              <a:buClr>
                <a:schemeClr val="tx1"/>
              </a:buClr>
              <a:buFont typeface="Arial" panose="020B0604020202020204" pitchFamily="34" charset="0"/>
              <a:buChar char="•"/>
            </a:pPr>
            <a:r>
              <a:rPr lang="en-US" altLang="en-US" sz="1600">
                <a:ea typeface="ＭＳ Ｐゴシック" pitchFamily="34" charset="-128"/>
              </a:rPr>
              <a:t>Linkage details will be created later in micro design or during activation by appropriate teams.​</a:t>
            </a:r>
          </a:p>
        </p:txBody>
      </p:sp>
    </p:spTree>
    <p:extLst>
      <p:ext uri="{BB962C8B-B14F-4D97-AF65-F5344CB8AC3E}">
        <p14:creationId xmlns:p14="http://schemas.microsoft.com/office/powerpoint/2010/main" val="31971504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4F5F-F43B-7F04-9810-E7778227A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EB87F-65EA-C286-444A-7E780477B820}"/>
              </a:ext>
            </a:extLst>
          </p:cNvPr>
          <p:cNvSpPr>
            <a:spLocks noGrp="1"/>
          </p:cNvSpPr>
          <p:nvPr>
            <p:ph type="title"/>
          </p:nvPr>
        </p:nvSpPr>
        <p:spPr/>
        <p:txBody>
          <a:bodyPr/>
          <a:lstStyle/>
          <a:p>
            <a:r>
              <a:rPr lang="en-US"/>
              <a:t>Linkage Capture – Macro Design</a:t>
            </a:r>
          </a:p>
        </p:txBody>
      </p:sp>
      <p:sp>
        <p:nvSpPr>
          <p:cNvPr id="4" name="Text Placeholder 3">
            <a:extLst>
              <a:ext uri="{FF2B5EF4-FFF2-40B4-BE49-F238E27FC236}">
                <a16:creationId xmlns:a16="http://schemas.microsoft.com/office/drawing/2014/main" id="{8D51945C-5F4A-6C79-90D2-D094CC006A1B}"/>
              </a:ext>
            </a:extLst>
          </p:cNvPr>
          <p:cNvSpPr>
            <a:spLocks noGrp="1"/>
          </p:cNvSpPr>
          <p:nvPr>
            <p:ph type="body" sz="quarter" idx="11"/>
          </p:nvPr>
        </p:nvSpPr>
        <p:spPr/>
        <p:txBody>
          <a:bodyPr/>
          <a:lstStyle/>
          <a:p>
            <a:r>
              <a:rPr lang="en-US"/>
              <a:t>Risks Created by the Organization Structure</a:t>
            </a:r>
          </a:p>
        </p:txBody>
      </p:sp>
      <p:graphicFrame>
        <p:nvGraphicFramePr>
          <p:cNvPr id="6" name="Group 110">
            <a:extLst>
              <a:ext uri="{FF2B5EF4-FFF2-40B4-BE49-F238E27FC236}">
                <a16:creationId xmlns:a16="http://schemas.microsoft.com/office/drawing/2014/main" id="{726C6916-6597-46C5-DDEF-C902C75A405A}"/>
              </a:ext>
            </a:extLst>
          </p:cNvPr>
          <p:cNvGraphicFramePr>
            <a:graphicFrameLocks/>
          </p:cNvGraphicFramePr>
          <p:nvPr>
            <p:extLst>
              <p:ext uri="{D42A27DB-BD31-4B8C-83A1-F6EECF244321}">
                <p14:modId xmlns:p14="http://schemas.microsoft.com/office/powerpoint/2010/main" val="2566275616"/>
              </p:ext>
            </p:extLst>
          </p:nvPr>
        </p:nvGraphicFramePr>
        <p:xfrm>
          <a:off x="883356" y="1293876"/>
          <a:ext cx="10621931" cy="2956372"/>
        </p:xfrm>
        <a:graphic>
          <a:graphicData uri="http://schemas.openxmlformats.org/drawingml/2006/table">
            <a:tbl>
              <a:tblPr firstRow="1" firstCol="1"/>
              <a:tblGrid>
                <a:gridCol w="2668457">
                  <a:extLst>
                    <a:ext uri="{9D8B030D-6E8A-4147-A177-3AD203B41FA5}">
                      <a16:colId xmlns:a16="http://schemas.microsoft.com/office/drawing/2014/main" val="20000"/>
                    </a:ext>
                  </a:extLst>
                </a:gridCol>
                <a:gridCol w="4358399">
                  <a:extLst>
                    <a:ext uri="{9D8B030D-6E8A-4147-A177-3AD203B41FA5}">
                      <a16:colId xmlns:a16="http://schemas.microsoft.com/office/drawing/2014/main" val="20001"/>
                    </a:ext>
                  </a:extLst>
                </a:gridCol>
                <a:gridCol w="3595075">
                  <a:extLst>
                    <a:ext uri="{9D8B030D-6E8A-4147-A177-3AD203B41FA5}">
                      <a16:colId xmlns:a16="http://schemas.microsoft.com/office/drawing/2014/main" val="1542203904"/>
                    </a:ext>
                  </a:extLst>
                </a:gridCol>
              </a:tblGrid>
              <a:tr h="791248">
                <a:tc>
                  <a:txBody>
                    <a:bodyPr/>
                    <a:lstStyle/>
                    <a:p>
                      <a:pPr marL="0" marR="0" lvl="0" indent="0" algn="ctr" rtl="0" eaLnBrk="1" fontAlgn="base" latinLnBrk="0" hangingPunct="1">
                        <a:lnSpc>
                          <a:spcPct val="100000"/>
                        </a:lnSpc>
                        <a:spcBef>
                          <a:spcPct val="20000"/>
                        </a:spcBef>
                        <a:spcAft>
                          <a:spcPct val="0"/>
                        </a:spcAft>
                        <a:buFontTx/>
                        <a:buNone/>
                      </a:pPr>
                      <a:r>
                        <a:rPr kumimoji="0" lang="en-GB" sz="1600" b="1" i="0" u="none" strike="noStrike" cap="none" normalizeH="0" baseline="0">
                          <a:ln>
                            <a:noFill/>
                          </a:ln>
                          <a:solidFill>
                            <a:schemeClr val="bg1"/>
                          </a:solidFill>
                          <a:effectLst/>
                          <a:latin typeface="+mj-lt"/>
                          <a:cs typeface="Arial" panose="020B0604020202020204" pitchFamily="34" charset="0"/>
                        </a:rPr>
                        <a:t>Organizing Rationale Risk</a:t>
                      </a:r>
                      <a:endParaRPr kumimoji="0" lang="en-US" sz="1600">
                        <a:latin typeface="+mj-lt"/>
                        <a:cs typeface="Arial" panose="020B0604020202020204" pitchFamily="34" charset="0"/>
                      </a:endParaRPr>
                    </a:p>
                  </a:txBody>
                  <a:tcPr marL="84626" marR="84626" marT="41571" marB="415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j-lt"/>
                          <a:cs typeface="Arial"/>
                        </a:rPr>
                        <a:t>Recommended Linking Mechanism</a:t>
                      </a:r>
                    </a:p>
                  </a:txBody>
                  <a:tcPr marL="84626" marR="84626" marT="41571" marB="415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bg1"/>
                          </a:solidFill>
                          <a:effectLst/>
                          <a:latin typeface="+mj-lt"/>
                          <a:cs typeface="Arial" panose="020B0604020202020204" pitchFamily="34" charset="0"/>
                        </a:rPr>
                        <a:t>Additional Comments</a:t>
                      </a:r>
                    </a:p>
                  </a:txBody>
                  <a:tcPr marL="84626" marR="84626" marT="41571" marB="415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866888">
                <a:tc>
                  <a:txBody>
                    <a:bodyPr/>
                    <a:lstStyle/>
                    <a:p>
                      <a:pPr marL="0" marR="0" lvl="0" indent="0" algn="l" defTabSz="9779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ＭＳ Ｐゴシック"/>
                          <a:cs typeface="Arial" panose="020B0604020202020204" pitchFamily="34" charset="0"/>
                        </a:rPr>
                        <a:t>Similar work is done by two different teams, but the work needs to be done the same way</a:t>
                      </a:r>
                      <a:endParaRPr kumimoji="0" lang="en-US" sz="1400" b="0">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r>
                        <a:rPr lang="en-US" sz="1400">
                          <a:latin typeface="+mn-lt"/>
                        </a:rPr>
                        <a:t>Process / Technology – Workflow improvements</a:t>
                      </a: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mn-lt"/>
                          <a:cs typeface="Arial" panose="020B0604020202020204" pitchFamily="34" charset="0"/>
                        </a:rPr>
                        <a:t>Can be done after go live</a:t>
                      </a: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514">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514">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9514">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779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84626" marR="84626" marT="41571" marB="4157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 name="Content Placeholder 2">
            <a:extLst>
              <a:ext uri="{FF2B5EF4-FFF2-40B4-BE49-F238E27FC236}">
                <a16:creationId xmlns:a16="http://schemas.microsoft.com/office/drawing/2014/main" id="{5E2671D1-5EE9-981B-9A2B-504734999F5D}"/>
              </a:ext>
            </a:extLst>
          </p:cNvPr>
          <p:cNvSpPr>
            <a:spLocks noGrp="1"/>
          </p:cNvSpPr>
          <p:nvPr>
            <p:ph idx="1"/>
          </p:nvPr>
        </p:nvSpPr>
        <p:spPr>
          <a:xfrm>
            <a:off x="862382" y="4604418"/>
            <a:ext cx="10642905" cy="1567782"/>
          </a:xfrm>
        </p:spPr>
        <p:txBody>
          <a:bodyPr/>
          <a:lstStyle/>
          <a:p>
            <a:pPr>
              <a:buClr>
                <a:schemeClr val="tx1"/>
              </a:buClr>
              <a:defRPr/>
            </a:pPr>
            <a:r>
              <a:rPr lang="en-US" altLang="en-US" sz="1600" b="0">
                <a:latin typeface="+mn-lt"/>
              </a:rPr>
              <a:t>Tips</a:t>
            </a:r>
          </a:p>
          <a:p>
            <a:pPr marL="285750" indent="-285750">
              <a:buClr>
                <a:schemeClr val="tx1"/>
              </a:buClr>
              <a:buFont typeface="Arial" panose="020B0604020202020204" pitchFamily="34" charset="0"/>
              <a:buChar char="•"/>
              <a:defRPr/>
            </a:pPr>
            <a:r>
              <a:rPr lang="en-US" altLang="en-US" sz="1600" b="0">
                <a:latin typeface="+mn-lt"/>
              </a:rPr>
              <a:t>Linkage risks should be discussed as part of the organizing rationale discussion</a:t>
            </a:r>
          </a:p>
          <a:p>
            <a:pPr marL="285750" indent="-285750">
              <a:buClr>
                <a:schemeClr val="tx1"/>
              </a:buClr>
              <a:buFont typeface="Arial" panose="020B0604020202020204" pitchFamily="34" charset="0"/>
              <a:buChar char="•"/>
              <a:defRPr/>
            </a:pPr>
            <a:r>
              <a:rPr lang="en-US" altLang="en-US" sz="1600" b="0">
                <a:latin typeface="+mn-lt"/>
              </a:rPr>
              <a:t>It is critical to carefully consider and articulate benefits and risks before completing this template</a:t>
            </a:r>
          </a:p>
          <a:p>
            <a:pPr marL="285750" indent="-285750">
              <a:buClr>
                <a:schemeClr val="tx1"/>
              </a:buClr>
              <a:buFont typeface="Arial" panose="020B0604020202020204" pitchFamily="34" charset="0"/>
              <a:buChar char="•"/>
              <a:defRPr/>
            </a:pPr>
            <a:r>
              <a:rPr lang="en-US" altLang="en-US" sz="1600" b="0">
                <a:latin typeface="+mn-lt"/>
              </a:rPr>
              <a:t>Use this template to align on the most critical risks and then capture high-level recommendations</a:t>
            </a:r>
          </a:p>
        </p:txBody>
      </p:sp>
    </p:spTree>
    <p:extLst>
      <p:ext uri="{BB962C8B-B14F-4D97-AF65-F5344CB8AC3E}">
        <p14:creationId xmlns:p14="http://schemas.microsoft.com/office/powerpoint/2010/main" val="25309529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339E-C7A9-2991-DC57-FD74266958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3ED4F-F6C2-7FAD-E17E-A9A4A9EC9E62}"/>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68A21903-73AE-AF50-B860-2532BB3BD77A}"/>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A56858CB-A83C-100F-BF7E-CEB912F149EE}"/>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90813944-5032-2081-5C19-8779CD708BE7}"/>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D293ABFA-4CD6-BE55-C8C9-A22118A3D8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70CC81AB-D81B-16D6-CAB2-88D515F9F7F7}"/>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DFDA8251-5F5B-47EE-BE57-1C6D1F54047F}"/>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436E40B7-B609-F3BA-4686-A115BD302FCD}"/>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816CD3A7-BEAE-45D7-6A98-65652AFF8F9F}"/>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9330F907-39E3-EE6E-4ECB-50C3E1F9D7F0}"/>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653A1325-A3E0-1A75-F7E1-D27D3AE24305}"/>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EF58F1C5-5319-EEAB-117A-7E0E131694F0}"/>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066E41B1-4DB7-E33A-74CF-51C51B9BEA17}"/>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C6257332-D175-D15D-12DF-F4DA0B818555}"/>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0D77C4A5-EA81-E802-505B-E0C33B5471D1}"/>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E1549C9C-2ACE-159D-25E8-B5643FDE8959}"/>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F9B0AA1A-91C8-F1FD-E86D-9878CEF64C74}"/>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1990DA96-779A-13E6-AACA-4CEA441FB6F7}"/>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7C484B20-8648-4C56-3126-334EE2356458}"/>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48CEFAC9-6E38-7413-C230-B4D083F18B5A}"/>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73DFE4DE-531E-4F1D-1CD5-F4394008C7F5}"/>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992E7A57-4C63-D128-8B4B-0734ABAFC6B5}"/>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5AE2BA31-7835-7B7A-B056-24127D8C120E}"/>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86EAC1AC-0D15-1AA8-84B8-81B35E737BA4}"/>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086DE602-B134-1EDF-90BB-21A834589E48}"/>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DBAAFC9F-A8B1-E178-F8D0-2FA866BCBA21}"/>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DA7AED34-98C4-A769-7600-5F0C784E4252}"/>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0D208574-358C-0F4B-662D-2904FEC4D27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39710720-6CE2-89DF-F4A4-D92B04A82D1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pic>
        <p:nvPicPr>
          <p:cNvPr id="31" name="Graphic 7">
            <a:extLst>
              <a:ext uri="{FF2B5EF4-FFF2-40B4-BE49-F238E27FC236}">
                <a16:creationId xmlns:a16="http://schemas.microsoft.com/office/drawing/2014/main" id="{06512A0E-768D-00BA-B1EE-204F6BFD452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2845" y="3412728"/>
            <a:ext cx="507219" cy="502920"/>
          </a:xfrm>
          <a:prstGeom prst="rect">
            <a:avLst/>
          </a:prstGeom>
        </p:spPr>
      </p:pic>
    </p:spTree>
    <p:extLst>
      <p:ext uri="{BB962C8B-B14F-4D97-AF65-F5344CB8AC3E}">
        <p14:creationId xmlns:p14="http://schemas.microsoft.com/office/powerpoint/2010/main" val="4974779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58278-D5E4-0B55-59CE-09E6133FB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12A8B0-60E9-CEE6-8D94-CD363F68182F}"/>
              </a:ext>
            </a:extLst>
          </p:cNvPr>
          <p:cNvSpPr>
            <a:spLocks noGrp="1"/>
          </p:cNvSpPr>
          <p:nvPr>
            <p:ph type="title"/>
          </p:nvPr>
        </p:nvSpPr>
        <p:spPr/>
        <p:txBody>
          <a:bodyPr/>
          <a:lstStyle/>
          <a:p>
            <a:r>
              <a:rPr lang="en-US"/>
              <a:t>Decision Rights (RACI)</a:t>
            </a:r>
          </a:p>
        </p:txBody>
      </p:sp>
      <p:sp>
        <p:nvSpPr>
          <p:cNvPr id="3" name="Content Placeholder 2">
            <a:extLst>
              <a:ext uri="{FF2B5EF4-FFF2-40B4-BE49-F238E27FC236}">
                <a16:creationId xmlns:a16="http://schemas.microsoft.com/office/drawing/2014/main" id="{9DFD4926-D0D6-9B2A-306B-0294C9EFAE54}"/>
              </a:ext>
            </a:extLst>
          </p:cNvPr>
          <p:cNvSpPr>
            <a:spLocks noGrp="1"/>
          </p:cNvSpPr>
          <p:nvPr>
            <p:ph idx="1"/>
          </p:nvPr>
        </p:nvSpPr>
        <p:spPr/>
        <p:txBody>
          <a:bodyPr/>
          <a:lstStyle/>
          <a:p>
            <a:pPr marL="0" indent="0">
              <a:buNone/>
              <a:defRPr/>
            </a:pPr>
            <a:r>
              <a:rPr lang="en-US" sz="1600" b="1">
                <a:solidFill>
                  <a:schemeClr val="accent1"/>
                </a:solidFill>
                <a:latin typeface="Arial"/>
                <a:cs typeface="Arial"/>
              </a:rPr>
              <a:t>Responsible:</a:t>
            </a:r>
            <a:r>
              <a:rPr lang="en-US" sz="1600">
                <a:solidFill>
                  <a:schemeClr val="accent1"/>
                </a:solidFill>
                <a:latin typeface="Arial"/>
                <a:cs typeface="Arial"/>
              </a:rPr>
              <a:t> </a:t>
            </a:r>
            <a:r>
              <a:rPr lang="en-US" sz="1600" b="0">
                <a:latin typeface="Arial"/>
                <a:cs typeface="Arial"/>
              </a:rPr>
              <a:t>Person who performs an activity or and is accountable for delivery.</a:t>
            </a:r>
          </a:p>
          <a:p>
            <a:pPr marL="0" indent="0">
              <a:buNone/>
              <a:defRPr/>
            </a:pPr>
            <a:r>
              <a:rPr lang="en-US" sz="1600" b="1">
                <a:solidFill>
                  <a:schemeClr val="accent4"/>
                </a:solidFill>
                <a:latin typeface="Arial"/>
                <a:cs typeface="Arial"/>
              </a:rPr>
              <a:t>Approval:</a:t>
            </a:r>
            <a:r>
              <a:rPr lang="en-US" sz="1600">
                <a:solidFill>
                  <a:schemeClr val="accent4"/>
                </a:solidFill>
                <a:latin typeface="Arial"/>
                <a:cs typeface="Arial"/>
              </a:rPr>
              <a:t> </a:t>
            </a:r>
            <a:r>
              <a:rPr lang="en-US" sz="1600" b="0">
                <a:latin typeface="Arial"/>
                <a:cs typeface="Arial"/>
              </a:rPr>
              <a:t>Person who approves under certain thresholds and has Yes/No/Veto.</a:t>
            </a:r>
          </a:p>
          <a:p>
            <a:pPr marL="0" indent="0">
              <a:buNone/>
              <a:defRPr/>
            </a:pPr>
            <a:r>
              <a:rPr lang="en-US" sz="1600" b="1">
                <a:solidFill>
                  <a:schemeClr val="accent5"/>
                </a:solidFill>
                <a:latin typeface="Arial"/>
                <a:cs typeface="Arial"/>
              </a:rPr>
              <a:t>Consulted:</a:t>
            </a:r>
            <a:r>
              <a:rPr lang="en-US" sz="1600">
                <a:solidFill>
                  <a:schemeClr val="accent5"/>
                </a:solidFill>
                <a:latin typeface="Arial"/>
                <a:cs typeface="Arial"/>
              </a:rPr>
              <a:t> </a:t>
            </a:r>
            <a:r>
              <a:rPr lang="en-US" sz="1600" b="0">
                <a:latin typeface="Arial"/>
                <a:cs typeface="Arial"/>
              </a:rPr>
              <a:t>Person who needs to provide feedback and contribute to the activity.</a:t>
            </a:r>
          </a:p>
          <a:p>
            <a:pPr marL="0" indent="0">
              <a:buNone/>
              <a:defRPr/>
            </a:pPr>
            <a:r>
              <a:rPr lang="en-US" sz="1600" b="1">
                <a:solidFill>
                  <a:schemeClr val="tx2"/>
                </a:solidFill>
                <a:latin typeface="Arial"/>
                <a:cs typeface="Arial"/>
              </a:rPr>
              <a:t>Informed:</a:t>
            </a:r>
            <a:r>
              <a:rPr lang="en-US" sz="1600">
                <a:solidFill>
                  <a:schemeClr val="tx2"/>
                </a:solidFill>
                <a:latin typeface="Arial"/>
                <a:cs typeface="Arial"/>
              </a:rPr>
              <a:t> </a:t>
            </a:r>
            <a:r>
              <a:rPr lang="en-US" sz="1600" b="0">
                <a:latin typeface="Arial"/>
                <a:cs typeface="Arial"/>
              </a:rPr>
              <a:t>Person who needs to know of the decision or action.</a:t>
            </a:r>
          </a:p>
        </p:txBody>
      </p:sp>
      <p:sp>
        <p:nvSpPr>
          <p:cNvPr id="4" name="Text Placeholder 3">
            <a:extLst>
              <a:ext uri="{FF2B5EF4-FFF2-40B4-BE49-F238E27FC236}">
                <a16:creationId xmlns:a16="http://schemas.microsoft.com/office/drawing/2014/main" id="{69EF94D0-A121-2156-F122-0BF61E9ECBE2}"/>
              </a:ext>
            </a:extLst>
          </p:cNvPr>
          <p:cNvSpPr>
            <a:spLocks noGrp="1"/>
          </p:cNvSpPr>
          <p:nvPr>
            <p:ph type="body" sz="quarter" idx="11"/>
          </p:nvPr>
        </p:nvSpPr>
        <p:spPr/>
        <p:txBody>
          <a:bodyPr/>
          <a:lstStyle/>
          <a:p>
            <a:r>
              <a:rPr lang="en-US"/>
              <a:t>Example</a:t>
            </a:r>
          </a:p>
        </p:txBody>
      </p:sp>
      <p:pic>
        <p:nvPicPr>
          <p:cNvPr id="6" name="Picture 5" descr="A close up of a logo&#10;&#10;Description automatically generated">
            <a:extLst>
              <a:ext uri="{FF2B5EF4-FFF2-40B4-BE49-F238E27FC236}">
                <a16:creationId xmlns:a16="http://schemas.microsoft.com/office/drawing/2014/main" id="{7EE1CC84-9D1B-B634-3040-D3ED4DA0835B}"/>
              </a:ext>
            </a:extLst>
          </p:cNvPr>
          <p:cNvPicPr>
            <a:picLocks noChangeAspect="1"/>
          </p:cNvPicPr>
          <p:nvPr/>
        </p:nvPicPr>
        <p:blipFill>
          <a:blip r:embed="rId2">
            <a:duotone>
              <a:prstClr val="black"/>
              <a:schemeClr val="tx2">
                <a:tint val="45000"/>
                <a:satMod val="400000"/>
              </a:schemeClr>
            </a:duotone>
          </a:blip>
          <a:stretch>
            <a:fillRect/>
          </a:stretch>
        </p:blipFill>
        <p:spPr>
          <a:xfrm>
            <a:off x="9610111" y="2144755"/>
            <a:ext cx="1285226" cy="842718"/>
          </a:xfrm>
          <a:prstGeom prst="rect">
            <a:avLst/>
          </a:prstGeom>
        </p:spPr>
      </p:pic>
      <p:sp>
        <p:nvSpPr>
          <p:cNvPr id="7" name="TextBox 6">
            <a:extLst>
              <a:ext uri="{FF2B5EF4-FFF2-40B4-BE49-F238E27FC236}">
                <a16:creationId xmlns:a16="http://schemas.microsoft.com/office/drawing/2014/main" id="{70F98D59-A93D-552A-EF10-D94241041759}"/>
              </a:ext>
            </a:extLst>
          </p:cNvPr>
          <p:cNvSpPr txBox="1"/>
          <p:nvPr/>
        </p:nvSpPr>
        <p:spPr>
          <a:xfrm>
            <a:off x="9610110" y="2277573"/>
            <a:ext cx="1285226" cy="415498"/>
          </a:xfrm>
          <a:prstGeom prst="rect">
            <a:avLst/>
          </a:prstGeom>
          <a:noFill/>
        </p:spPr>
        <p:txBody>
          <a:bodyPr wrap="square" rtlCol="0">
            <a:spAutoFit/>
          </a:bodyPr>
          <a:lstStyle/>
          <a:p>
            <a:pPr algn="ctr"/>
            <a:r>
              <a:rPr lang="en-US" sz="1050">
                <a:latin typeface="Arial" panose="020B0604020202020204" pitchFamily="34" charset="0"/>
                <a:cs typeface="Arial" panose="020B0604020202020204" pitchFamily="34" charset="0"/>
              </a:rPr>
              <a:t>Record assumptions</a:t>
            </a:r>
          </a:p>
        </p:txBody>
      </p:sp>
      <p:graphicFrame>
        <p:nvGraphicFramePr>
          <p:cNvPr id="9" name="Group 2">
            <a:extLst>
              <a:ext uri="{FF2B5EF4-FFF2-40B4-BE49-F238E27FC236}">
                <a16:creationId xmlns:a16="http://schemas.microsoft.com/office/drawing/2014/main" id="{7B1C9F38-3F25-B787-317C-8828F98ED37C}"/>
              </a:ext>
            </a:extLst>
          </p:cNvPr>
          <p:cNvGraphicFramePr>
            <a:graphicFrameLocks noGrp="1"/>
          </p:cNvGraphicFramePr>
          <p:nvPr>
            <p:extLst>
              <p:ext uri="{D42A27DB-BD31-4B8C-83A1-F6EECF244321}">
                <p14:modId xmlns:p14="http://schemas.microsoft.com/office/powerpoint/2010/main" val="3016376918"/>
              </p:ext>
            </p:extLst>
          </p:nvPr>
        </p:nvGraphicFramePr>
        <p:xfrm>
          <a:off x="876299" y="3231717"/>
          <a:ext cx="10652760" cy="2877709"/>
        </p:xfrm>
        <a:graphic>
          <a:graphicData uri="http://schemas.openxmlformats.org/drawingml/2006/table">
            <a:tbl>
              <a:tblPr/>
              <a:tblGrid>
                <a:gridCol w="2568493">
                  <a:extLst>
                    <a:ext uri="{9D8B030D-6E8A-4147-A177-3AD203B41FA5}">
                      <a16:colId xmlns:a16="http://schemas.microsoft.com/office/drawing/2014/main" val="20000"/>
                    </a:ext>
                  </a:extLst>
                </a:gridCol>
                <a:gridCol w="1136635">
                  <a:extLst>
                    <a:ext uri="{9D8B030D-6E8A-4147-A177-3AD203B41FA5}">
                      <a16:colId xmlns:a16="http://schemas.microsoft.com/office/drawing/2014/main" val="20001"/>
                    </a:ext>
                  </a:extLst>
                </a:gridCol>
                <a:gridCol w="1151393">
                  <a:extLst>
                    <a:ext uri="{9D8B030D-6E8A-4147-A177-3AD203B41FA5}">
                      <a16:colId xmlns:a16="http://schemas.microsoft.com/office/drawing/2014/main" val="20002"/>
                    </a:ext>
                  </a:extLst>
                </a:gridCol>
                <a:gridCol w="1175903">
                  <a:extLst>
                    <a:ext uri="{9D8B030D-6E8A-4147-A177-3AD203B41FA5}">
                      <a16:colId xmlns:a16="http://schemas.microsoft.com/office/drawing/2014/main" val="20003"/>
                    </a:ext>
                  </a:extLst>
                </a:gridCol>
                <a:gridCol w="1175903">
                  <a:extLst>
                    <a:ext uri="{9D8B030D-6E8A-4147-A177-3AD203B41FA5}">
                      <a16:colId xmlns:a16="http://schemas.microsoft.com/office/drawing/2014/main" val="20004"/>
                    </a:ext>
                  </a:extLst>
                </a:gridCol>
                <a:gridCol w="3444433">
                  <a:extLst>
                    <a:ext uri="{9D8B030D-6E8A-4147-A177-3AD203B41FA5}">
                      <a16:colId xmlns:a16="http://schemas.microsoft.com/office/drawing/2014/main" val="20005"/>
                    </a:ext>
                  </a:extLst>
                </a:gridCol>
              </a:tblGrid>
              <a:tr h="612858">
                <a:tc>
                  <a:txBody>
                    <a:bodyPr/>
                    <a:lstStyle/>
                    <a:p>
                      <a:pPr marL="0" marR="0" lvl="0" indent="0" algn="ctr" rtl="0" eaLnBrk="1" fontAlgn="base" latinLnBrk="0" hangingPunct="1">
                        <a:lnSpc>
                          <a:spcPct val="100000"/>
                        </a:lnSpc>
                        <a:spcBef>
                          <a:spcPct val="30000"/>
                        </a:spcBef>
                        <a:spcAft>
                          <a:spcPct val="30000"/>
                        </a:spcAft>
                        <a:buClrTx/>
                        <a:buSzTx/>
                        <a:buFontTx/>
                        <a:buNone/>
                      </a:pPr>
                      <a:r>
                        <a:rPr kumimoji="0" lang="en-US" sz="1400" b="1" i="0" u="none" strike="noStrike" cap="none" normalizeH="0" baseline="0">
                          <a:ln>
                            <a:noFill/>
                          </a:ln>
                          <a:solidFill>
                            <a:schemeClr val="bg1"/>
                          </a:solidFill>
                          <a:effectLst/>
                          <a:latin typeface="Arial"/>
                          <a:cs typeface="Arial"/>
                        </a:rPr>
                        <a:t>Decision</a:t>
                      </a:r>
                      <a:r>
                        <a:rPr lang="en-US" sz="1400" b="1" i="0" u="none" strike="noStrike" cap="none" normalizeH="0" baseline="0">
                          <a:ln>
                            <a:noFill/>
                          </a:ln>
                          <a:solidFill>
                            <a:schemeClr val="bg1"/>
                          </a:solidFill>
                          <a:effectLst/>
                          <a:latin typeface="Arial"/>
                          <a:cs typeface="Arial"/>
                        </a:rPr>
                        <a:t> </a:t>
                      </a:r>
                      <a:r>
                        <a:rPr kumimoji="0" lang="en-US" sz="1400" b="1" i="0" u="none" strike="noStrike" cap="none" normalizeH="0" baseline="0">
                          <a:ln>
                            <a:noFill/>
                          </a:ln>
                          <a:solidFill>
                            <a:schemeClr val="bg1"/>
                          </a:solidFill>
                          <a:effectLst/>
                          <a:latin typeface="Arial"/>
                          <a:cs typeface="Arial"/>
                        </a:rPr>
                        <a:t>/ Responsibility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Business Leader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a:cs typeface="Arial"/>
                        </a:rPr>
                        <a:t>Process Owner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Functional Leader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Manager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1" i="0" u="none" strike="noStrike" cap="none" normalizeH="0" baseline="0">
                          <a:ln>
                            <a:noFill/>
                          </a:ln>
                          <a:solidFill>
                            <a:schemeClr val="bg1"/>
                          </a:solidFill>
                          <a:effectLst/>
                          <a:latin typeface="Arial" panose="020B0604020202020204" pitchFamily="34" charset="0"/>
                          <a:cs typeface="Arial" panose="020B0604020202020204" pitchFamily="34" charset="0"/>
                        </a:rPr>
                        <a:t>Assumptions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7887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Develop budgets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 A</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Functional leaders will have at least two weeks to consult</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61563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Establish performance goals</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Business leaders will cascade goals to individual contributor level</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47887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Establish pricing strategy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 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I</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Pricing strategy must achieve no less than 10% ROI</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683763">
                <a:tc>
                  <a:txBody>
                    <a:bodyPr/>
                    <a:lstStyle/>
                    <a:p>
                      <a:pPr marL="0" marR="0" lvl="0" indent="0" algn="l"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Execute pricing strategy</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A, 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R</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7F7C6"/>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r>
                        <a:rPr kumimoji="0" lang="en-US" sz="1400" b="0" i="0" u="none" strike="noStrike" cap="none" normalizeH="0" baseline="0">
                          <a:ln>
                            <a:noFill/>
                          </a:ln>
                          <a:solidFill>
                            <a:schemeClr val="tx1"/>
                          </a:solidFill>
                          <a:effectLst/>
                          <a:latin typeface="Arial"/>
                          <a:cs typeface="Arial"/>
                        </a:rPr>
                        <a:t>C</a:t>
                      </a: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77900" rtl="0" eaLnBrk="1" fontAlgn="base" latinLnBrk="0" hangingPunct="1">
                        <a:lnSpc>
                          <a:spcPct val="100000"/>
                        </a:lnSpc>
                        <a:spcBef>
                          <a:spcPct val="30000"/>
                        </a:spcBef>
                        <a:spcAft>
                          <a:spcPct val="3000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rtl="0" eaLnBrk="1" fontAlgn="base" latinLnBrk="0" hangingPunct="1">
                        <a:lnSpc>
                          <a:spcPct val="100000"/>
                        </a:lnSpc>
                        <a:spcBef>
                          <a:spcPct val="30000"/>
                        </a:spcBef>
                        <a:spcAft>
                          <a:spcPct val="30000"/>
                        </a:spcAft>
                        <a:buFontTx/>
                        <a:buNone/>
                      </a:pPr>
                      <a:r>
                        <a:rPr kumimoji="0" lang="en-US" sz="1400" b="0" i="0" u="none" strike="noStrike" cap="none" normalizeH="0" baseline="0">
                          <a:ln>
                            <a:noFill/>
                          </a:ln>
                          <a:solidFill>
                            <a:schemeClr val="tx1"/>
                          </a:solidFill>
                          <a:effectLst/>
                          <a:latin typeface="Arial"/>
                          <a:cs typeface="Arial"/>
                        </a:rPr>
                        <a:t>Process owner may adjust pricing without permission as long as it is within 5% of target</a:t>
                      </a:r>
                      <a:r>
                        <a:rPr lang="en-US" sz="1400" b="0" i="0" u="none" strike="noStrike" cap="none" normalizeH="0" baseline="0">
                          <a:ln>
                            <a:noFill/>
                          </a:ln>
                          <a:solidFill>
                            <a:schemeClr val="tx1"/>
                          </a:solidFill>
                          <a:effectLst/>
                          <a:latin typeface="Arial"/>
                          <a:cs typeface="Arial"/>
                        </a:rPr>
                        <a:t>.  </a:t>
                      </a: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25711" marR="25711" marT="25696" marB="256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6292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E12A-8567-C8FA-7CE4-32242EF63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5A2CB-32B4-C4C2-EBA7-BC34F8ED57EC}"/>
              </a:ext>
            </a:extLst>
          </p:cNvPr>
          <p:cNvSpPr>
            <a:spLocks noGrp="1"/>
          </p:cNvSpPr>
          <p:nvPr>
            <p:ph type="title"/>
          </p:nvPr>
        </p:nvSpPr>
        <p:spPr/>
        <p:txBody>
          <a:bodyPr/>
          <a:lstStyle/>
          <a:p>
            <a:r>
              <a:rPr lang="en-US"/>
              <a:t>Decision Rights</a:t>
            </a:r>
            <a:r>
              <a:rPr lang="en-US" sz="2800"/>
              <a:t> (RACI)</a:t>
            </a:r>
            <a:endParaRPr lang="en-US"/>
          </a:p>
        </p:txBody>
      </p:sp>
      <p:sp>
        <p:nvSpPr>
          <p:cNvPr id="4" name="Text Placeholder 3">
            <a:extLst>
              <a:ext uri="{FF2B5EF4-FFF2-40B4-BE49-F238E27FC236}">
                <a16:creationId xmlns:a16="http://schemas.microsoft.com/office/drawing/2014/main" id="{2EE942D9-0184-55AF-19D5-D92C520AABE4}"/>
              </a:ext>
            </a:extLst>
          </p:cNvPr>
          <p:cNvSpPr>
            <a:spLocks noGrp="1"/>
          </p:cNvSpPr>
          <p:nvPr>
            <p:ph type="body" sz="quarter" idx="11"/>
          </p:nvPr>
        </p:nvSpPr>
        <p:spPr/>
        <p:txBody>
          <a:bodyPr/>
          <a:lstStyle/>
          <a:p>
            <a:r>
              <a:rPr lang="en-US"/>
              <a:t>Example</a:t>
            </a:r>
          </a:p>
        </p:txBody>
      </p:sp>
      <p:graphicFrame>
        <p:nvGraphicFramePr>
          <p:cNvPr id="6" name="Content Placeholder 6">
            <a:extLst>
              <a:ext uri="{FF2B5EF4-FFF2-40B4-BE49-F238E27FC236}">
                <a16:creationId xmlns:a16="http://schemas.microsoft.com/office/drawing/2014/main" id="{7EB36277-B761-2DE3-8891-09804FE2BB37}"/>
              </a:ext>
            </a:extLst>
          </p:cNvPr>
          <p:cNvGraphicFramePr>
            <a:graphicFrameLocks/>
          </p:cNvGraphicFramePr>
          <p:nvPr/>
        </p:nvGraphicFramePr>
        <p:xfrm>
          <a:off x="876300" y="1257300"/>
          <a:ext cx="10652755" cy="4859333"/>
        </p:xfrm>
        <a:graphic>
          <a:graphicData uri="http://schemas.openxmlformats.org/drawingml/2006/table">
            <a:tbl>
              <a:tblPr/>
              <a:tblGrid>
                <a:gridCol w="1714958">
                  <a:extLst>
                    <a:ext uri="{9D8B030D-6E8A-4147-A177-3AD203B41FA5}">
                      <a16:colId xmlns:a16="http://schemas.microsoft.com/office/drawing/2014/main" val="20000"/>
                    </a:ext>
                  </a:extLst>
                </a:gridCol>
                <a:gridCol w="812527">
                  <a:extLst>
                    <a:ext uri="{9D8B030D-6E8A-4147-A177-3AD203B41FA5}">
                      <a16:colId xmlns:a16="http://schemas.microsoft.com/office/drawing/2014/main" val="20001"/>
                    </a:ext>
                  </a:extLst>
                </a:gridCol>
                <a:gridCol w="812527">
                  <a:extLst>
                    <a:ext uri="{9D8B030D-6E8A-4147-A177-3AD203B41FA5}">
                      <a16:colId xmlns:a16="http://schemas.microsoft.com/office/drawing/2014/main" val="20002"/>
                    </a:ext>
                  </a:extLst>
                </a:gridCol>
                <a:gridCol w="812527">
                  <a:extLst>
                    <a:ext uri="{9D8B030D-6E8A-4147-A177-3AD203B41FA5}">
                      <a16:colId xmlns:a16="http://schemas.microsoft.com/office/drawing/2014/main" val="20003"/>
                    </a:ext>
                  </a:extLst>
                </a:gridCol>
                <a:gridCol w="812527">
                  <a:extLst>
                    <a:ext uri="{9D8B030D-6E8A-4147-A177-3AD203B41FA5}">
                      <a16:colId xmlns:a16="http://schemas.microsoft.com/office/drawing/2014/main" val="20004"/>
                    </a:ext>
                  </a:extLst>
                </a:gridCol>
                <a:gridCol w="812527">
                  <a:extLst>
                    <a:ext uri="{9D8B030D-6E8A-4147-A177-3AD203B41FA5}">
                      <a16:colId xmlns:a16="http://schemas.microsoft.com/office/drawing/2014/main" val="20005"/>
                    </a:ext>
                  </a:extLst>
                </a:gridCol>
                <a:gridCol w="812527">
                  <a:extLst>
                    <a:ext uri="{9D8B030D-6E8A-4147-A177-3AD203B41FA5}">
                      <a16:colId xmlns:a16="http://schemas.microsoft.com/office/drawing/2014/main" val="20006"/>
                    </a:ext>
                  </a:extLst>
                </a:gridCol>
                <a:gridCol w="812527">
                  <a:extLst>
                    <a:ext uri="{9D8B030D-6E8A-4147-A177-3AD203B41FA5}">
                      <a16:colId xmlns:a16="http://schemas.microsoft.com/office/drawing/2014/main" val="20007"/>
                    </a:ext>
                  </a:extLst>
                </a:gridCol>
                <a:gridCol w="812527">
                  <a:extLst>
                    <a:ext uri="{9D8B030D-6E8A-4147-A177-3AD203B41FA5}">
                      <a16:colId xmlns:a16="http://schemas.microsoft.com/office/drawing/2014/main" val="20008"/>
                    </a:ext>
                  </a:extLst>
                </a:gridCol>
                <a:gridCol w="812527">
                  <a:extLst>
                    <a:ext uri="{9D8B030D-6E8A-4147-A177-3AD203B41FA5}">
                      <a16:colId xmlns:a16="http://schemas.microsoft.com/office/drawing/2014/main" val="20009"/>
                    </a:ext>
                  </a:extLst>
                </a:gridCol>
                <a:gridCol w="812527">
                  <a:extLst>
                    <a:ext uri="{9D8B030D-6E8A-4147-A177-3AD203B41FA5}">
                      <a16:colId xmlns:a16="http://schemas.microsoft.com/office/drawing/2014/main" val="20010"/>
                    </a:ext>
                  </a:extLst>
                </a:gridCol>
                <a:gridCol w="812527">
                  <a:extLst>
                    <a:ext uri="{9D8B030D-6E8A-4147-A177-3AD203B41FA5}">
                      <a16:colId xmlns:a16="http://schemas.microsoft.com/office/drawing/2014/main" val="20011"/>
                    </a:ext>
                  </a:extLst>
                </a:gridCol>
              </a:tblGrid>
              <a:tr h="233739">
                <a:tc>
                  <a:txBody>
                    <a:bodyPr/>
                    <a:lstStyle/>
                    <a:p>
                      <a:pPr algn="l" fontAlgn="b"/>
                      <a:endParaRPr lang="en-US" sz="1000" b="0" i="0" u="none" strike="noStrike">
                        <a:solidFill>
                          <a:schemeClr val="tx1"/>
                        </a:solidFill>
                        <a:effectLst/>
                        <a:latin typeface="+mn-lt"/>
                        <a:ea typeface="Arial Narrow" charset="0"/>
                        <a:cs typeface="Arial Narrow" charset="0"/>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gridSpan="11">
                  <a:txBody>
                    <a:bodyPr/>
                    <a:lstStyle/>
                    <a:p>
                      <a:pPr algn="l" fontAlgn="b"/>
                      <a:r>
                        <a:rPr lang="en-US" sz="1400" b="1" i="0" u="none" strike="noStrike">
                          <a:solidFill>
                            <a:schemeClr val="tx1"/>
                          </a:solidFill>
                          <a:effectLst/>
                          <a:latin typeface="+mn-lt"/>
                          <a:ea typeface="Arial Narrow" charset="0"/>
                          <a:cs typeface="Arial Narrow" charset="0"/>
                        </a:rPr>
                        <a:t>Roles</a:t>
                      </a:r>
                      <a:r>
                        <a:rPr lang="en-US" sz="1000" b="1" i="0" u="none" strike="noStrike">
                          <a:solidFill>
                            <a:schemeClr val="tx1"/>
                          </a:solidFill>
                          <a:effectLst/>
                          <a:latin typeface="+mn-lt"/>
                          <a:ea typeface="Arial Narrow" charset="0"/>
                          <a:cs typeface="Arial Narrow" charset="0"/>
                        </a:rPr>
                        <a:t>:</a:t>
                      </a: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hMerge="1">
                  <a:txBody>
                    <a:bodyPr/>
                    <a:lstStyle/>
                    <a:p>
                      <a:pPr algn="l" fontAlgn="b"/>
                      <a:endParaRPr lang="en-US" sz="800" b="0" i="0" u="none" strike="noStrike">
                        <a:solidFill>
                          <a:srgbClr val="000000"/>
                        </a:solidFill>
                        <a:effectLst/>
                        <a:latin typeface="+mn-lt"/>
                      </a:endParaRPr>
                    </a:p>
                  </a:txBody>
                  <a:tcPr marL="6902" marR="6902" marT="6902" marB="0" anchor="b">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0"/>
                  </a:ext>
                </a:extLst>
              </a:tr>
              <a:tr h="479665">
                <a:tc>
                  <a:txBody>
                    <a:bodyPr/>
                    <a:lstStyle/>
                    <a:p>
                      <a:pPr algn="l" fontAlgn="b">
                        <a:lnSpc>
                          <a:spcPct val="90000"/>
                        </a:lnSpc>
                      </a:pPr>
                      <a:r>
                        <a:rPr lang="en-US" sz="1400" b="1" i="0" u="none" strike="noStrike">
                          <a:solidFill>
                            <a:schemeClr val="bg1"/>
                          </a:solidFill>
                          <a:effectLst/>
                          <a:latin typeface="Arial" panose="020B0604020202020204" pitchFamily="34" charset="0"/>
                          <a:ea typeface="Arial Narrow" charset="0"/>
                          <a:cs typeface="Arial" panose="020B0604020202020204" pitchFamily="34" charset="0"/>
                        </a:rPr>
                        <a:t>Decision: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US Quality Operations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Analytical Operations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Corporate Quality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New Product and Technical Support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Head of Quality Business Planning and Programs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SVP of Quality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QLT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EQLT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Finance</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Supply Chain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fontAlgn="b"/>
                      <a:r>
                        <a:rPr lang="en-US" sz="800" b="0" i="0" u="none" strike="noStrike">
                          <a:solidFill>
                            <a:schemeClr val="tx1"/>
                          </a:solidFill>
                          <a:effectLst/>
                          <a:latin typeface="Arial"/>
                          <a:ea typeface="Arial Narrow" charset="0"/>
                          <a:cs typeface="Arial"/>
                        </a:rPr>
                        <a:t>IT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001"/>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Assure GMPs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Disposition decision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Define/decide system for KM/data management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Define and manage global directives (regulatory interpretation)</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Utilization of global budget</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Set quality strategy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Facilitate strategic planning process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Defining goals and priorities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A</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Set expectation for data availability</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42990">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External vs. internal testing</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New technology implementation strategy (Device)</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48034">
                <a:tc>
                  <a:txBody>
                    <a:bodyPr/>
                    <a:lstStyle/>
                    <a:p>
                      <a:pPr algn="l" fontAlgn="b">
                        <a:lnSpc>
                          <a:spcPct val="90000"/>
                        </a:lnSpc>
                      </a:pPr>
                      <a:r>
                        <a:rPr lang="en-US" sz="800" b="1" i="0" u="none" strike="noStrike">
                          <a:solidFill>
                            <a:schemeClr val="tx1"/>
                          </a:solidFill>
                          <a:effectLst/>
                          <a:latin typeface="Arial" panose="020B0604020202020204" pitchFamily="34" charset="0"/>
                          <a:ea typeface="Arial Narrow" charset="0"/>
                          <a:cs typeface="Arial" panose="020B0604020202020204" pitchFamily="34" charset="0"/>
                        </a:rPr>
                        <a:t>New technology implementation strategy (Process)</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C</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R</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5">
                        <a:lumMod val="20000"/>
                        <a:lumOff val="80000"/>
                      </a:schemeClr>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solidFill>
                          <a:effectLst/>
                          <a:latin typeface="Arial"/>
                          <a:ea typeface="Arial Narrow" charset="0"/>
                          <a:cs typeface="Arial"/>
                        </a:rPr>
                        <a:t>I</a:t>
                      </a: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fontAlgn="ctr"/>
                      <a:endParaRPr lang="en-US" sz="800" b="0" i="0" u="none" strike="noStrike">
                        <a:solidFill>
                          <a:schemeClr val="tx1"/>
                        </a:solidFill>
                        <a:effectLst/>
                        <a:latin typeface="Arial" panose="020B0604020202020204" pitchFamily="34" charset="0"/>
                        <a:ea typeface="Arial Narrow" charset="0"/>
                        <a:cs typeface="Arial" panose="020B0604020202020204" pitchFamily="34" charset="0"/>
                      </a:endParaRPr>
                    </a:p>
                  </a:txBody>
                  <a:tcPr marL="6902" marR="6902" marT="6902"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7" name="Text Box 9">
            <a:extLst>
              <a:ext uri="{FF2B5EF4-FFF2-40B4-BE49-F238E27FC236}">
                <a16:creationId xmlns:a16="http://schemas.microsoft.com/office/drawing/2014/main" id="{99ED5C8B-EFF7-2815-3242-D53CFF09D4A7}"/>
              </a:ext>
            </a:extLst>
          </p:cNvPr>
          <p:cNvSpPr txBox="1">
            <a:spLocks noChangeArrowheads="1"/>
          </p:cNvSpPr>
          <p:nvPr/>
        </p:nvSpPr>
        <p:spPr bwMode="auto">
          <a:xfrm>
            <a:off x="2174867" y="6172200"/>
            <a:ext cx="8070865" cy="26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20360" tIns="20360" rIns="20360" bIns="20360"/>
          <a:lstStyle>
            <a:lvl1pPr marL="228600" indent="-228600" defTabSz="977900" eaLnBrk="0" hangingPunct="0">
              <a:spcBef>
                <a:spcPct val="20000"/>
              </a:spcBef>
              <a:defRPr sz="1400">
                <a:solidFill>
                  <a:schemeClr val="tx1"/>
                </a:solidFill>
                <a:latin typeface="Arial" charset="0"/>
                <a:ea typeface="ＭＳ Ｐゴシック" charset="-128"/>
              </a:defRPr>
            </a:lvl1pPr>
            <a:lvl2pPr marL="37931725" indent="-37474525" defTabSz="977900" eaLnBrk="0" hangingPunct="0">
              <a:spcBef>
                <a:spcPct val="20000"/>
              </a:spcBef>
              <a:defRPr sz="1200">
                <a:solidFill>
                  <a:schemeClr val="tx1"/>
                </a:solidFill>
                <a:latin typeface="Arial" charset="0"/>
                <a:ea typeface="ＭＳ Ｐゴシック" charset="-128"/>
              </a:defRPr>
            </a:lvl2pPr>
            <a:lvl3pPr marL="1143000" indent="-228600" defTabSz="977900" eaLnBrk="0" hangingPunct="0">
              <a:spcBef>
                <a:spcPct val="20000"/>
              </a:spcBef>
              <a:defRPr sz="1000">
                <a:solidFill>
                  <a:schemeClr val="tx1"/>
                </a:solidFill>
                <a:latin typeface="Arial" charset="0"/>
                <a:ea typeface="ＭＳ Ｐゴシック" charset="-128"/>
              </a:defRPr>
            </a:lvl3pPr>
            <a:lvl4pPr marL="1600200" indent="-228600" defTabSz="977900" eaLnBrk="0" hangingPunct="0">
              <a:spcBef>
                <a:spcPct val="20000"/>
              </a:spcBef>
              <a:defRPr sz="900">
                <a:solidFill>
                  <a:schemeClr val="tx1"/>
                </a:solidFill>
                <a:latin typeface="Arial" charset="0"/>
                <a:ea typeface="ＭＳ Ｐゴシック" charset="-128"/>
              </a:defRPr>
            </a:lvl4pPr>
            <a:lvl5pPr marL="2057400" indent="-228600" defTabSz="977900" eaLnBrk="0" hangingPunct="0">
              <a:spcBef>
                <a:spcPct val="20000"/>
              </a:spcBef>
              <a:defRPr sz="900">
                <a:solidFill>
                  <a:schemeClr val="tx1"/>
                </a:solidFill>
                <a:latin typeface="Arial" charset="0"/>
                <a:ea typeface="ＭＳ Ｐゴシック" charset="-128"/>
              </a:defRPr>
            </a:lvl5pPr>
            <a:lvl6pPr marL="2514600" indent="-228600" defTabSz="977900" eaLnBrk="0" fontAlgn="base" hangingPunct="0">
              <a:spcBef>
                <a:spcPct val="20000"/>
              </a:spcBef>
              <a:spcAft>
                <a:spcPct val="0"/>
              </a:spcAft>
              <a:defRPr sz="900">
                <a:solidFill>
                  <a:schemeClr val="tx1"/>
                </a:solidFill>
                <a:latin typeface="Arial" charset="0"/>
                <a:ea typeface="ＭＳ Ｐゴシック" charset="-128"/>
              </a:defRPr>
            </a:lvl6pPr>
            <a:lvl7pPr marL="2971800" indent="-228600" defTabSz="977900" eaLnBrk="0" fontAlgn="base" hangingPunct="0">
              <a:spcBef>
                <a:spcPct val="20000"/>
              </a:spcBef>
              <a:spcAft>
                <a:spcPct val="0"/>
              </a:spcAft>
              <a:defRPr sz="900">
                <a:solidFill>
                  <a:schemeClr val="tx1"/>
                </a:solidFill>
                <a:latin typeface="Arial" charset="0"/>
                <a:ea typeface="ＭＳ Ｐゴシック" charset="-128"/>
              </a:defRPr>
            </a:lvl7pPr>
            <a:lvl8pPr marL="3429000" indent="-228600" defTabSz="977900" eaLnBrk="0" fontAlgn="base" hangingPunct="0">
              <a:spcBef>
                <a:spcPct val="20000"/>
              </a:spcBef>
              <a:spcAft>
                <a:spcPct val="0"/>
              </a:spcAft>
              <a:defRPr sz="900">
                <a:solidFill>
                  <a:schemeClr val="tx1"/>
                </a:solidFill>
                <a:latin typeface="Arial" charset="0"/>
                <a:ea typeface="ＭＳ Ｐゴシック" charset="-128"/>
              </a:defRPr>
            </a:lvl8pPr>
            <a:lvl9pPr marL="3886200" indent="-228600" defTabSz="977900" eaLnBrk="0" fontAlgn="base" hangingPunct="0">
              <a:spcBef>
                <a:spcPct val="20000"/>
              </a:spcBef>
              <a:spcAft>
                <a:spcPct val="0"/>
              </a:spcAft>
              <a:defRPr sz="900">
                <a:solidFill>
                  <a:schemeClr val="tx1"/>
                </a:solidFill>
                <a:latin typeface="Arial" charset="0"/>
                <a:ea typeface="ＭＳ Ｐゴシック" charset="-128"/>
              </a:defRPr>
            </a:lvl9pPr>
          </a:lstStyle>
          <a:p>
            <a:pPr marL="171450" indent="-171450" algn="ctr" defTabSz="733425">
              <a:spcBef>
                <a:spcPct val="60000"/>
              </a:spcBef>
              <a:spcAft>
                <a:spcPct val="20000"/>
              </a:spcAft>
              <a:buClr>
                <a:srgbClr val="FA3F05"/>
              </a:buClr>
            </a:pPr>
            <a:r>
              <a:rPr lang="en-US" altLang="en-US" sz="1600"/>
              <a:t>R = Responsible               A = Approve                C = Consulted               I = Informed  </a:t>
            </a:r>
          </a:p>
        </p:txBody>
      </p:sp>
    </p:spTree>
    <p:extLst>
      <p:ext uri="{BB962C8B-B14F-4D97-AF65-F5344CB8AC3E}">
        <p14:creationId xmlns:p14="http://schemas.microsoft.com/office/powerpoint/2010/main" val="38513213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24CB-FE63-368A-3454-059F70608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41B88-2A38-B448-250E-A41B69444C1A}"/>
              </a:ext>
            </a:extLst>
          </p:cNvPr>
          <p:cNvSpPr>
            <a:spLocks noGrp="1"/>
          </p:cNvSpPr>
          <p:nvPr>
            <p:ph type="title"/>
          </p:nvPr>
        </p:nvSpPr>
        <p:spPr/>
        <p:txBody>
          <a:bodyPr/>
          <a:lstStyle/>
          <a:p>
            <a:r>
              <a:rPr lang="en-US" sz="2800"/>
              <a:t>Decision Rights (RACI)</a:t>
            </a:r>
            <a:endParaRPr lang="en-US"/>
          </a:p>
        </p:txBody>
      </p:sp>
      <p:sp>
        <p:nvSpPr>
          <p:cNvPr id="4" name="Text Placeholder 3">
            <a:extLst>
              <a:ext uri="{FF2B5EF4-FFF2-40B4-BE49-F238E27FC236}">
                <a16:creationId xmlns:a16="http://schemas.microsoft.com/office/drawing/2014/main" id="{4D73951A-C224-BDB3-23A0-35D343EADCE6}"/>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10A278BB-A5E6-37C0-8065-26FB748C490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panose="020B0604020202020204" pitchFamily="34" charset="0"/>
                <a:ea typeface="ＭＳ Ｐゴシック" pitchFamily="34" charset="-128"/>
                <a:cs typeface="Arial" panose="020B0604020202020204" pitchFamily="34" charset="0"/>
              </a:rPr>
              <a:t>Define work process roles and responsibilities or in defining decision rights by identifying a scenario, key steps, decisions and roles and then determine responsibilities.</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285750" indent="-285750">
              <a:buFont typeface="Arial" panose="020B0604020202020204" pitchFamily="34" charset="0"/>
              <a:buChar char="•"/>
              <a:defRPr/>
            </a:pPr>
            <a:r>
              <a:rPr lang="en-US" sz="1600" b="1">
                <a:solidFill>
                  <a:schemeClr val="accent1"/>
                </a:solidFill>
                <a:latin typeface="Arial"/>
                <a:cs typeface="Arial"/>
              </a:rPr>
              <a:t>Responsible:</a:t>
            </a:r>
            <a:r>
              <a:rPr lang="en-US" sz="1600">
                <a:solidFill>
                  <a:schemeClr val="accent1"/>
                </a:solidFill>
                <a:latin typeface="Arial"/>
                <a:cs typeface="Arial"/>
              </a:rPr>
              <a:t> </a:t>
            </a:r>
            <a:r>
              <a:rPr lang="en-US" sz="1600" b="0">
                <a:latin typeface="Arial"/>
                <a:cs typeface="Arial"/>
              </a:rPr>
              <a:t>person who performs an activity or does the work.</a:t>
            </a:r>
          </a:p>
          <a:p>
            <a:pPr marL="285750" indent="-285750">
              <a:buFont typeface="Arial" panose="020B0604020202020204" pitchFamily="34" charset="0"/>
              <a:buChar char="•"/>
              <a:defRPr/>
            </a:pPr>
            <a:r>
              <a:rPr lang="en-US" sz="1600" b="1">
                <a:solidFill>
                  <a:schemeClr val="accent4"/>
                </a:solidFill>
                <a:latin typeface="Arial"/>
                <a:cs typeface="Arial"/>
              </a:rPr>
              <a:t>Approval:</a:t>
            </a:r>
            <a:r>
              <a:rPr lang="en-US" sz="1600">
                <a:solidFill>
                  <a:schemeClr val="accent3"/>
                </a:solidFill>
                <a:latin typeface="Arial"/>
                <a:cs typeface="Arial"/>
              </a:rPr>
              <a:t> </a:t>
            </a:r>
            <a:r>
              <a:rPr lang="en-US" sz="1600" b="0">
                <a:latin typeface="Arial"/>
                <a:cs typeface="Arial"/>
              </a:rPr>
              <a:t>person who is ultimately accountable and has Yes/No/Veto.</a:t>
            </a:r>
          </a:p>
          <a:p>
            <a:pPr marL="285750" indent="-285750">
              <a:buFont typeface="Arial" panose="020B0604020202020204" pitchFamily="34" charset="0"/>
              <a:buChar char="•"/>
              <a:defRPr/>
            </a:pPr>
            <a:r>
              <a:rPr lang="en-US" sz="1600" b="1">
                <a:solidFill>
                  <a:schemeClr val="accent5"/>
                </a:solidFill>
                <a:latin typeface="Arial"/>
                <a:cs typeface="Arial"/>
              </a:rPr>
              <a:t>Consulted:</a:t>
            </a:r>
            <a:r>
              <a:rPr lang="en-US" sz="1600">
                <a:solidFill>
                  <a:schemeClr val="accent4"/>
                </a:solidFill>
                <a:latin typeface="Arial"/>
                <a:cs typeface="Arial"/>
              </a:rPr>
              <a:t> </a:t>
            </a:r>
            <a:r>
              <a:rPr lang="en-US" sz="1600" b="0">
                <a:latin typeface="Arial"/>
                <a:cs typeface="Arial"/>
              </a:rPr>
              <a:t>person that needs to feedback and contribute to the activity.</a:t>
            </a:r>
          </a:p>
          <a:p>
            <a:pPr marL="285750" indent="-285750">
              <a:buFont typeface="Arial" panose="020B0604020202020204" pitchFamily="34" charset="0"/>
              <a:buChar char="•"/>
              <a:defRPr/>
            </a:pPr>
            <a:r>
              <a:rPr lang="en-US" sz="1600" b="1">
                <a:solidFill>
                  <a:schemeClr val="tx2"/>
                </a:solidFill>
                <a:latin typeface="Arial"/>
                <a:cs typeface="Arial"/>
              </a:rPr>
              <a:t>Informed:</a:t>
            </a:r>
            <a:r>
              <a:rPr lang="en-US" sz="1600">
                <a:solidFill>
                  <a:schemeClr val="tx2"/>
                </a:solidFill>
                <a:latin typeface="Arial"/>
                <a:cs typeface="Arial"/>
              </a:rPr>
              <a:t> </a:t>
            </a:r>
            <a:r>
              <a:rPr lang="en-US" sz="1600" b="0">
                <a:latin typeface="Arial"/>
                <a:cs typeface="Arial"/>
              </a:rPr>
              <a:t>person that needs to know of the decision or action.</a:t>
            </a:r>
          </a:p>
        </p:txBody>
      </p:sp>
    </p:spTree>
    <p:extLst>
      <p:ext uri="{BB962C8B-B14F-4D97-AF65-F5344CB8AC3E}">
        <p14:creationId xmlns:p14="http://schemas.microsoft.com/office/powerpoint/2010/main" val="331605835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B8795-D6C2-CE52-B962-C797AB3D8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EADBC-2FDA-4CFE-E1C7-8360EBD3855C}"/>
              </a:ext>
            </a:extLst>
          </p:cNvPr>
          <p:cNvSpPr>
            <a:spLocks noGrp="1"/>
          </p:cNvSpPr>
          <p:nvPr>
            <p:ph type="title"/>
          </p:nvPr>
        </p:nvSpPr>
        <p:spPr/>
        <p:txBody>
          <a:bodyPr/>
          <a:lstStyle/>
          <a:p>
            <a:r>
              <a:rPr lang="en-US" sz="3600"/>
              <a:t>Information and Metrics</a:t>
            </a:r>
          </a:p>
        </p:txBody>
      </p:sp>
      <p:sp>
        <p:nvSpPr>
          <p:cNvPr id="3" name="Text Placeholder 2">
            <a:extLst>
              <a:ext uri="{FF2B5EF4-FFF2-40B4-BE49-F238E27FC236}">
                <a16:creationId xmlns:a16="http://schemas.microsoft.com/office/drawing/2014/main" id="{C712967D-66A1-E953-4BC6-179CB406824B}"/>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5223172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D5DC-C308-B429-D2EA-9176FE3D6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467C5-921B-A0AD-4F7E-90B4ECE957D9}"/>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57341D41-B6BF-AD15-CC27-846F69C33D15}"/>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A6F35D5C-8B22-705E-A193-54998F4954D5}"/>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F2FCC8CD-F77A-869B-C5A8-EAB7F99781A1}"/>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39E4DACF-E6A4-72C5-C94B-551D0230A9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9777608B-198A-2211-79C2-98F902234B15}"/>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5BE501E7-53F1-3144-E016-66B1C49AF7AE}"/>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7BBD358F-C2BA-F615-A5C8-D6DC2C74924A}"/>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A6B6CAB0-5860-2C72-801C-DAD243B4F464}"/>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92F8F224-07D8-BFF8-AF50-121421CE1BFD}"/>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3FC2E121-51C9-DEC9-32AC-7F67EE7C9D04}"/>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74D1516B-B273-1B1F-F7EA-468D001DE82F}"/>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10ACEC4E-E040-5733-FBEF-A1461EFA3A46}"/>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CB4FC095-60A5-5E4A-46E1-9D833F492724}"/>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795693F9-CC4D-EC56-5EDB-C9E548820CEC}"/>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EC0620D0-3A46-BAAF-B7D8-E39E6DE67E4F}"/>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A3C8EBCA-11F5-4CF4-1BD5-F757ADBB1B87}"/>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2978B9B4-0F82-E40F-B04F-734417F0E8B0}"/>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FED375BB-E980-9777-F11F-368921569B4F}"/>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0F216A5C-ED5F-5F54-1711-470438CF256A}"/>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EA74A056-F076-6F0E-EF2E-47E083975B2A}"/>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6A53ED3D-5120-0247-8505-71C848F08D96}"/>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07308319-1C00-33E1-357D-6745112090CA}"/>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72A439BA-E4F3-5FDE-1690-684D0F92CFFE}"/>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AE475A4C-4A29-BFBC-549E-D703393DD180}"/>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3DA18799-2348-F404-5A41-65D8B0E45EA9}"/>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DC1D29EC-FE00-3510-FD6B-554C12F9DD6F}"/>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429F4DE1-6912-9666-1A8B-57B29E99767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67379DED-F8EC-B6D2-3D0C-5D202FC5D1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pic>
        <p:nvPicPr>
          <p:cNvPr id="31" name="Graphic 7">
            <a:extLst>
              <a:ext uri="{FF2B5EF4-FFF2-40B4-BE49-F238E27FC236}">
                <a16:creationId xmlns:a16="http://schemas.microsoft.com/office/drawing/2014/main" id="{86F0D686-F4EA-BF6E-6BDA-7E3EF396F7B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2845" y="3412728"/>
            <a:ext cx="507219" cy="502920"/>
          </a:xfrm>
          <a:prstGeom prst="rect">
            <a:avLst/>
          </a:prstGeom>
        </p:spPr>
      </p:pic>
      <p:pic>
        <p:nvPicPr>
          <p:cNvPr id="32" name="Graphic 7">
            <a:extLst>
              <a:ext uri="{FF2B5EF4-FFF2-40B4-BE49-F238E27FC236}">
                <a16:creationId xmlns:a16="http://schemas.microsoft.com/office/drawing/2014/main" id="{F90BA92D-4AC9-DA4B-B960-A357B04D72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85875" y="3412728"/>
            <a:ext cx="507219" cy="502920"/>
          </a:xfrm>
          <a:prstGeom prst="rect">
            <a:avLst/>
          </a:prstGeom>
        </p:spPr>
      </p:pic>
    </p:spTree>
    <p:extLst>
      <p:ext uri="{BB962C8B-B14F-4D97-AF65-F5344CB8AC3E}">
        <p14:creationId xmlns:p14="http://schemas.microsoft.com/office/powerpoint/2010/main" val="5993305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946E3-6DFE-B7B4-0110-B9D81999B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EF4C6-8680-4946-656F-D72E31C23D5B}"/>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DF5AEDF4-362D-501A-18AB-61559EAB8B90}"/>
              </a:ext>
            </a:extLst>
          </p:cNvPr>
          <p:cNvSpPr>
            <a:spLocks noGrp="1"/>
          </p:cNvSpPr>
          <p:nvPr>
            <p:ph type="body" sz="quarter" idx="11"/>
          </p:nvPr>
        </p:nvSpPr>
        <p:spPr/>
        <p:txBody>
          <a:bodyPr/>
          <a:lstStyle/>
          <a:p>
            <a:endParaRPr lang="en-US"/>
          </a:p>
        </p:txBody>
      </p:sp>
      <p:pic>
        <p:nvPicPr>
          <p:cNvPr id="6" name="Picture 5" descr="A cube with text on it&#10;&#10;Description automatically generated">
            <a:extLst>
              <a:ext uri="{FF2B5EF4-FFF2-40B4-BE49-F238E27FC236}">
                <a16:creationId xmlns:a16="http://schemas.microsoft.com/office/drawing/2014/main" id="{ABA50ADA-08C0-85C7-ECEC-9C0B22106EA6}"/>
              </a:ext>
            </a:extLst>
          </p:cNvPr>
          <p:cNvPicPr>
            <a:picLocks noChangeAspect="1"/>
          </p:cNvPicPr>
          <p:nvPr/>
        </p:nvPicPr>
        <p:blipFill>
          <a:blip r:embed="rId2"/>
          <a:stretch>
            <a:fillRect/>
          </a:stretch>
        </p:blipFill>
        <p:spPr>
          <a:xfrm>
            <a:off x="6638177" y="1716966"/>
            <a:ext cx="4397917" cy="3769643"/>
          </a:xfrm>
          <a:prstGeom prst="rect">
            <a:avLst/>
          </a:prstGeom>
        </p:spPr>
      </p:pic>
      <p:sp>
        <p:nvSpPr>
          <p:cNvPr id="7" name="Rectangle 6">
            <a:extLst>
              <a:ext uri="{FF2B5EF4-FFF2-40B4-BE49-F238E27FC236}">
                <a16:creationId xmlns:a16="http://schemas.microsoft.com/office/drawing/2014/main" id="{B6C01EDF-DE9A-2ADB-D764-88DFC6D56034}"/>
              </a:ext>
            </a:extLst>
          </p:cNvPr>
          <p:cNvSpPr/>
          <p:nvPr/>
        </p:nvSpPr>
        <p:spPr>
          <a:xfrm>
            <a:off x="2352239" y="4040403"/>
            <a:ext cx="2803655" cy="1077218"/>
          </a:xfrm>
          <a:prstGeom prst="rect">
            <a:avLst/>
          </a:prstGeom>
        </p:spPr>
        <p:txBody>
          <a:bodyPr wrap="square">
            <a:spAutoFit/>
          </a:bodyPr>
          <a:lstStyle/>
          <a:p>
            <a:pPr algn="ctr">
              <a:buClr>
                <a:schemeClr val="tx2"/>
              </a:buClr>
              <a:defRPr/>
            </a:pPr>
            <a:r>
              <a:rPr lang="en-US" sz="1600">
                <a:latin typeface="Arial"/>
                <a:ea typeface="ＭＳ Ｐゴシック"/>
                <a:cs typeface="ＭＳ Ｐゴシック" charset="0"/>
              </a:rPr>
              <a:t>Measures which indicate </a:t>
            </a:r>
            <a:r>
              <a:rPr lang="en-US" sz="1600">
                <a:latin typeface="Arial"/>
                <a:cs typeface="Arial"/>
              </a:rPr>
              <a:t>the </a:t>
            </a:r>
            <a:r>
              <a:rPr lang="en-US" sz="1600" b="1">
                <a:solidFill>
                  <a:schemeClr val="accent1"/>
                </a:solidFill>
                <a:latin typeface="Arial"/>
                <a:cs typeface="Arial"/>
              </a:rPr>
              <a:t>effectiveness of the organization in delivering its strategy</a:t>
            </a:r>
            <a:r>
              <a:rPr lang="en-US" sz="1600">
                <a:solidFill>
                  <a:schemeClr val="accent1"/>
                </a:solidFill>
                <a:latin typeface="Arial"/>
                <a:cs typeface="Arial"/>
              </a:rPr>
              <a:t>.</a:t>
            </a:r>
            <a:endParaRPr lang="en-US" sz="1600">
              <a:solidFill>
                <a:schemeClr val="accent1"/>
              </a:solidFill>
              <a:latin typeface="Arial" charset="0"/>
              <a:ea typeface="ＭＳ Ｐゴシック" charset="0"/>
              <a:cs typeface="Arial"/>
            </a:endParaRPr>
          </a:p>
        </p:txBody>
      </p:sp>
      <p:graphicFrame>
        <p:nvGraphicFramePr>
          <p:cNvPr id="3" name="Table 3">
            <a:extLst>
              <a:ext uri="{FF2B5EF4-FFF2-40B4-BE49-F238E27FC236}">
                <a16:creationId xmlns:a16="http://schemas.microsoft.com/office/drawing/2014/main" id="{B67E1201-96E6-1AAA-FB11-FF7208844B8A}"/>
              </a:ext>
            </a:extLst>
          </p:cNvPr>
          <p:cNvGraphicFramePr>
            <a:graphicFrameLocks noGrp="1"/>
          </p:cNvGraphicFramePr>
          <p:nvPr>
            <p:extLst>
              <p:ext uri="{D42A27DB-BD31-4B8C-83A1-F6EECF244321}">
                <p14:modId xmlns:p14="http://schemas.microsoft.com/office/powerpoint/2010/main" val="3574633625"/>
              </p:ext>
            </p:extLst>
          </p:nvPr>
        </p:nvGraphicFramePr>
        <p:xfrm>
          <a:off x="2877141" y="2534597"/>
          <a:ext cx="1753850" cy="1401085"/>
        </p:xfrm>
        <a:graphic>
          <a:graphicData uri="http://schemas.openxmlformats.org/drawingml/2006/table">
            <a:tbl>
              <a:tblPr>
                <a:tableStyleId>{073A0DAA-6AF3-43AB-8588-CEC1D06C72B9}</a:tableStyleId>
              </a:tblPr>
              <a:tblGrid>
                <a:gridCol w="876925">
                  <a:extLst>
                    <a:ext uri="{9D8B030D-6E8A-4147-A177-3AD203B41FA5}">
                      <a16:colId xmlns:a16="http://schemas.microsoft.com/office/drawing/2014/main" val="3331497980"/>
                    </a:ext>
                  </a:extLst>
                </a:gridCol>
                <a:gridCol w="876925">
                  <a:extLst>
                    <a:ext uri="{9D8B030D-6E8A-4147-A177-3AD203B41FA5}">
                      <a16:colId xmlns:a16="http://schemas.microsoft.com/office/drawing/2014/main" val="3989332099"/>
                    </a:ext>
                  </a:extLst>
                </a:gridCol>
              </a:tblGrid>
              <a:tr h="658398">
                <a:tc>
                  <a:txBody>
                    <a:bodyPr/>
                    <a:lstStyle/>
                    <a:p>
                      <a:pPr algn="ctr"/>
                      <a:r>
                        <a:rPr lang="en-US" sz="1100">
                          <a:solidFill>
                            <a:schemeClr val="bg1"/>
                          </a:solidFill>
                          <a:latin typeface="Arial" panose="020B0604020202020204" pitchFamily="34" charset="0"/>
                          <a:cs typeface="Arial" panose="020B0604020202020204" pitchFamily="34" charset="0"/>
                        </a:rPr>
                        <a:t>Financial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algn="ctr"/>
                      <a:r>
                        <a:rPr lang="en-US" sz="1100">
                          <a:solidFill>
                            <a:schemeClr val="bg1"/>
                          </a:solidFill>
                          <a:latin typeface="Arial" panose="020B0604020202020204" pitchFamily="34" charset="0"/>
                          <a:cs typeface="Arial" panose="020B0604020202020204" pitchFamily="34" charset="0"/>
                        </a:rPr>
                        <a:t>Customer</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3424241041"/>
                  </a:ext>
                </a:extLst>
              </a:tr>
              <a:tr h="742687">
                <a:tc>
                  <a:txBody>
                    <a:bodyPr/>
                    <a:lstStyle/>
                    <a:p>
                      <a:pPr algn="ctr"/>
                      <a:r>
                        <a:rPr lang="en-US" sz="1100">
                          <a:solidFill>
                            <a:schemeClr val="bg1"/>
                          </a:solidFill>
                          <a:latin typeface="Arial" panose="020B0604020202020204" pitchFamily="34" charset="0"/>
                          <a:cs typeface="Arial" panose="020B0604020202020204" pitchFamily="34" charset="0"/>
                        </a:rPr>
                        <a:t>Operational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en-US" sz="1100">
                          <a:solidFill>
                            <a:schemeClr val="bg1"/>
                          </a:solidFill>
                          <a:latin typeface="Arial" panose="020B0604020202020204" pitchFamily="34" charset="0"/>
                          <a:cs typeface="Arial" panose="020B0604020202020204" pitchFamily="34" charset="0"/>
                        </a:rPr>
                        <a:t>Employee</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2644134029"/>
                  </a:ext>
                </a:extLst>
              </a:tr>
            </a:tbl>
          </a:graphicData>
        </a:graphic>
      </p:graphicFrame>
    </p:spTree>
    <p:extLst>
      <p:ext uri="{BB962C8B-B14F-4D97-AF65-F5344CB8AC3E}">
        <p14:creationId xmlns:p14="http://schemas.microsoft.com/office/powerpoint/2010/main" val="407320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EE86-1EEA-7129-C9ED-121B005DA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9827E-E591-BB76-8A61-02E8F5E835EE}"/>
              </a:ext>
            </a:extLst>
          </p:cNvPr>
          <p:cNvSpPr>
            <a:spLocks noGrp="1"/>
          </p:cNvSpPr>
          <p:nvPr>
            <p:ph type="title"/>
          </p:nvPr>
        </p:nvSpPr>
        <p:spPr/>
        <p:txBody>
          <a:bodyPr/>
          <a:lstStyle/>
          <a:p>
            <a:r>
              <a:rPr lang="en-US" sz="2800"/>
              <a:t>Organization Scorecard</a:t>
            </a:r>
            <a:endParaRPr lang="en-US"/>
          </a:p>
        </p:txBody>
      </p:sp>
      <p:sp>
        <p:nvSpPr>
          <p:cNvPr id="4" name="Text Placeholder 3">
            <a:extLst>
              <a:ext uri="{FF2B5EF4-FFF2-40B4-BE49-F238E27FC236}">
                <a16:creationId xmlns:a16="http://schemas.microsoft.com/office/drawing/2014/main" id="{7A3043C7-198B-6F8E-3F9C-7B127BB6E2B6}"/>
              </a:ext>
            </a:extLst>
          </p:cNvPr>
          <p:cNvSpPr>
            <a:spLocks noGrp="1"/>
          </p:cNvSpPr>
          <p:nvPr>
            <p:ph type="body" sz="quarter" idx="11"/>
          </p:nvPr>
        </p:nvSpPr>
        <p:spPr/>
        <p:txBody>
          <a:bodyPr/>
          <a:lstStyle/>
          <a:p>
            <a:endParaRPr lang="en-US"/>
          </a:p>
        </p:txBody>
      </p:sp>
      <p:graphicFrame>
        <p:nvGraphicFramePr>
          <p:cNvPr id="6" name="Content Placeholder 6">
            <a:extLst>
              <a:ext uri="{FF2B5EF4-FFF2-40B4-BE49-F238E27FC236}">
                <a16:creationId xmlns:a16="http://schemas.microsoft.com/office/drawing/2014/main" id="{7364A4A9-EC35-D73E-4FD5-7AE8499D8BBF}"/>
              </a:ext>
            </a:extLst>
          </p:cNvPr>
          <p:cNvGraphicFramePr>
            <a:graphicFrameLocks/>
          </p:cNvGraphicFramePr>
          <p:nvPr>
            <p:extLst>
              <p:ext uri="{D42A27DB-BD31-4B8C-83A1-F6EECF244321}">
                <p14:modId xmlns:p14="http://schemas.microsoft.com/office/powerpoint/2010/main" val="641927609"/>
              </p:ext>
            </p:extLst>
          </p:nvPr>
        </p:nvGraphicFramePr>
        <p:xfrm>
          <a:off x="876299" y="1257300"/>
          <a:ext cx="10665459" cy="4844415"/>
        </p:xfrm>
        <a:graphic>
          <a:graphicData uri="http://schemas.openxmlformats.org/drawingml/2006/table">
            <a:tbl>
              <a:tblPr>
                <a:tableStyleId>{5C22544A-7EE6-4342-B048-85BDC9FD1C3A}</a:tableStyleId>
              </a:tblPr>
              <a:tblGrid>
                <a:gridCol w="5094764">
                  <a:extLst>
                    <a:ext uri="{9D8B030D-6E8A-4147-A177-3AD203B41FA5}">
                      <a16:colId xmlns:a16="http://schemas.microsoft.com/office/drawing/2014/main" val="1765943365"/>
                    </a:ext>
                  </a:extLst>
                </a:gridCol>
                <a:gridCol w="5570695">
                  <a:extLst>
                    <a:ext uri="{9D8B030D-6E8A-4147-A177-3AD203B41FA5}">
                      <a16:colId xmlns:a16="http://schemas.microsoft.com/office/drawing/2014/main" val="3355907387"/>
                    </a:ext>
                  </a:extLst>
                </a:gridCol>
              </a:tblGrid>
              <a:tr h="253026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US" sz="1600" b="1" i="0" u="none" strike="noStrike" cap="none" normalizeH="0" baseline="0">
                          <a:ln>
                            <a:noFill/>
                          </a:ln>
                          <a:solidFill>
                            <a:schemeClr val="accent5"/>
                          </a:solidFill>
                          <a:effectLst/>
                          <a:latin typeface="Arial" charset="0"/>
                          <a:ea typeface="ＭＳ Ｐゴシック" charset="0"/>
                          <a:cs typeface="ＭＳ Ｐゴシック" charset="0"/>
                        </a:rPr>
                        <a:t>Financial</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financial targets are critical to our strategy?</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financial targets would we look at that would signal if / when we’ve been successful?</a:t>
                      </a:r>
                    </a:p>
                  </a:txBody>
                  <a:tcPr marL="68580" marR="68580" marT="116567" marB="11656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Arial" charset="0"/>
                        <a:buNone/>
                        <a:tabLst/>
                      </a:pPr>
                      <a:r>
                        <a:rPr kumimoji="0" lang="en-US" sz="1600" b="1" i="0" u="none" strike="noStrike" cap="none" normalizeH="0" baseline="0">
                          <a:ln>
                            <a:noFill/>
                          </a:ln>
                          <a:solidFill>
                            <a:schemeClr val="accent6"/>
                          </a:solidFill>
                          <a:effectLst>
                            <a:innerShdw blurRad="114300">
                              <a:prstClr val="black">
                                <a:alpha val="75000"/>
                              </a:prstClr>
                            </a:innerShdw>
                          </a:effectLst>
                          <a:latin typeface="Arial" charset="0"/>
                          <a:ea typeface="ＭＳ Ｐゴシック" charset="0"/>
                          <a:cs typeface="ＭＳ Ｐゴシック" charset="0"/>
                        </a:rPr>
                        <a:t>Customer</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do we have to achieve in the marketplace / with customers to achieve our strategy and deliver our ANCHOR?</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indicates successful completion of the vision as pertains to the marketplace / customers?</a:t>
                      </a:r>
                    </a:p>
                  </a:txBody>
                  <a:tcPr marL="68580" marR="68580" marT="116567" marB="1842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5616679"/>
                  </a:ext>
                </a:extLst>
              </a:tr>
              <a:tr h="2314150">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US" sz="1600" b="1" i="0" u="none" strike="noStrike" cap="none" normalizeH="0" baseline="0">
                          <a:ln>
                            <a:noFill/>
                          </a:ln>
                          <a:solidFill>
                            <a:schemeClr val="accent1"/>
                          </a:solidFill>
                          <a:effectLst/>
                          <a:latin typeface="Arial" charset="0"/>
                          <a:ea typeface="ＭＳ Ｐゴシック" charset="0"/>
                          <a:cs typeface="ＭＳ Ｐゴシック" charset="0"/>
                        </a:rPr>
                        <a:t>Operational</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do we need to achieve operationally to support the strategy and ANCHOR?</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will happen operationally that would signal we’ve been successful?</a:t>
                      </a:r>
                    </a:p>
                  </a:txBody>
                  <a:tcPr marL="68580" marR="68580" marT="116567" marB="1842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Arial" charset="0"/>
                        <a:buNone/>
                        <a:tabLst/>
                      </a:pPr>
                      <a:r>
                        <a:rPr kumimoji="0" lang="en-US" sz="1600" b="1" i="0" u="none" strike="noStrike" cap="none" normalizeH="0" baseline="0">
                          <a:ln>
                            <a:noFill/>
                          </a:ln>
                          <a:solidFill>
                            <a:schemeClr val="accent4"/>
                          </a:solidFill>
                          <a:effectLst/>
                          <a:latin typeface="Arial" charset="0"/>
                          <a:ea typeface="ＭＳ Ｐゴシック" charset="0"/>
                          <a:cs typeface="ＭＳ Ｐゴシック" charset="0"/>
                        </a:rPr>
                        <a:t>Employee</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must happen regarding our employees to achieve the strategy and deliver our ANCHOR?</a:t>
                      </a:r>
                    </a:p>
                    <a:p>
                      <a:pPr marL="285750" marR="0" lvl="0" indent="-285750" algn="l" defTabSz="9144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US" sz="1600" b="0" i="0" u="none" strike="noStrike" cap="none" normalizeH="0" baseline="0">
                          <a:ln>
                            <a:noFill/>
                          </a:ln>
                          <a:solidFill>
                            <a:schemeClr val="tx1"/>
                          </a:solidFill>
                          <a:effectLst/>
                          <a:latin typeface="Arial" charset="0"/>
                          <a:ea typeface="ＭＳ Ｐゴシック" charset="0"/>
                          <a:cs typeface="ＭＳ Ｐゴシック" charset="0"/>
                        </a:rPr>
                        <a:t>What will happen regarding our employees that would signal we’ve been successful?</a:t>
                      </a:r>
                    </a:p>
                  </a:txBody>
                  <a:tcPr marL="68580" marR="68580" marT="116567" marB="11656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6749928"/>
                  </a:ext>
                </a:extLst>
              </a:tr>
            </a:tbl>
          </a:graphicData>
        </a:graphic>
      </p:graphicFrame>
    </p:spTree>
    <p:extLst>
      <p:ext uri="{BB962C8B-B14F-4D97-AF65-F5344CB8AC3E}">
        <p14:creationId xmlns:p14="http://schemas.microsoft.com/office/powerpoint/2010/main" val="31955405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B08EB-685C-F688-CE1E-8352E8C31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7C8E1-AB66-5792-701A-49CAFA12ECC0}"/>
              </a:ext>
            </a:extLst>
          </p:cNvPr>
          <p:cNvSpPr>
            <a:spLocks noGrp="1"/>
          </p:cNvSpPr>
          <p:nvPr>
            <p:ph type="title"/>
          </p:nvPr>
        </p:nvSpPr>
        <p:spPr/>
        <p:txBody>
          <a:bodyPr/>
          <a:lstStyle/>
          <a:p>
            <a:r>
              <a:rPr lang="en-US" sz="2800"/>
              <a:t>Organization Scorecard</a:t>
            </a:r>
            <a:endParaRPr lang="en-US"/>
          </a:p>
        </p:txBody>
      </p:sp>
      <p:sp>
        <p:nvSpPr>
          <p:cNvPr id="4" name="Text Placeholder 3">
            <a:extLst>
              <a:ext uri="{FF2B5EF4-FFF2-40B4-BE49-F238E27FC236}">
                <a16:creationId xmlns:a16="http://schemas.microsoft.com/office/drawing/2014/main" id="{20DF415D-07DF-D760-DAEC-9AA8653F9D8D}"/>
              </a:ext>
            </a:extLst>
          </p:cNvPr>
          <p:cNvSpPr>
            <a:spLocks noGrp="1"/>
          </p:cNvSpPr>
          <p:nvPr>
            <p:ph type="body" sz="quarter" idx="11"/>
          </p:nvPr>
        </p:nvSpPr>
        <p:spPr/>
        <p:txBody>
          <a:bodyPr/>
          <a:lstStyle/>
          <a:p>
            <a:endParaRPr lang="en-US"/>
          </a:p>
        </p:txBody>
      </p:sp>
      <p:graphicFrame>
        <p:nvGraphicFramePr>
          <p:cNvPr id="7" name="Content Placeholder 13">
            <a:extLst>
              <a:ext uri="{FF2B5EF4-FFF2-40B4-BE49-F238E27FC236}">
                <a16:creationId xmlns:a16="http://schemas.microsoft.com/office/drawing/2014/main" id="{74F0DFAF-D196-BF11-9DB6-73DDF63DCE6D}"/>
              </a:ext>
            </a:extLst>
          </p:cNvPr>
          <p:cNvGraphicFramePr>
            <a:graphicFrameLocks/>
          </p:cNvGraphicFramePr>
          <p:nvPr>
            <p:extLst>
              <p:ext uri="{D42A27DB-BD31-4B8C-83A1-F6EECF244321}">
                <p14:modId xmlns:p14="http://schemas.microsoft.com/office/powerpoint/2010/main" val="1423011790"/>
              </p:ext>
            </p:extLst>
          </p:nvPr>
        </p:nvGraphicFramePr>
        <p:xfrm>
          <a:off x="876299" y="1257300"/>
          <a:ext cx="10652758" cy="5021580"/>
        </p:xfrm>
        <a:graphic>
          <a:graphicData uri="http://schemas.openxmlformats.org/drawingml/2006/table">
            <a:tbl>
              <a:tblPr firstRow="1" firstCol="1" bandRow="1">
                <a:tableStyleId>{5C22544A-7EE6-4342-B048-85BDC9FD1C3A}</a:tableStyleId>
              </a:tblPr>
              <a:tblGrid>
                <a:gridCol w="1359234">
                  <a:extLst>
                    <a:ext uri="{9D8B030D-6E8A-4147-A177-3AD203B41FA5}">
                      <a16:colId xmlns:a16="http://schemas.microsoft.com/office/drawing/2014/main" val="2465208906"/>
                    </a:ext>
                  </a:extLst>
                </a:gridCol>
                <a:gridCol w="2323381">
                  <a:extLst>
                    <a:ext uri="{9D8B030D-6E8A-4147-A177-3AD203B41FA5}">
                      <a16:colId xmlns:a16="http://schemas.microsoft.com/office/drawing/2014/main" val="68075503"/>
                    </a:ext>
                  </a:extLst>
                </a:gridCol>
                <a:gridCol w="2323381">
                  <a:extLst>
                    <a:ext uri="{9D8B030D-6E8A-4147-A177-3AD203B41FA5}">
                      <a16:colId xmlns:a16="http://schemas.microsoft.com/office/drawing/2014/main" val="3627744447"/>
                    </a:ext>
                  </a:extLst>
                </a:gridCol>
                <a:gridCol w="2323381">
                  <a:extLst>
                    <a:ext uri="{9D8B030D-6E8A-4147-A177-3AD203B41FA5}">
                      <a16:colId xmlns:a16="http://schemas.microsoft.com/office/drawing/2014/main" val="237519904"/>
                    </a:ext>
                  </a:extLst>
                </a:gridCol>
                <a:gridCol w="2323381">
                  <a:extLst>
                    <a:ext uri="{9D8B030D-6E8A-4147-A177-3AD203B41FA5}">
                      <a16:colId xmlns:a16="http://schemas.microsoft.com/office/drawing/2014/main" val="3700398368"/>
                    </a:ext>
                  </a:extLst>
                </a:gridCol>
              </a:tblGrid>
              <a:tr h="261578">
                <a:tc>
                  <a:txBody>
                    <a:bodyPr/>
                    <a:lstStyle/>
                    <a:p>
                      <a:endParaRPr lang="en-US" sz="1600">
                        <a:latin typeface="Arial" panose="020B0604020202020204" pitchFamily="34" charset="0"/>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a:latin typeface="Arial" panose="020B0604020202020204" pitchFamily="34" charset="0"/>
                          <a:cs typeface="Arial" panose="020B0604020202020204" pitchFamily="34" charset="0"/>
                        </a:rPr>
                        <a:t>Operational</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r>
                        <a:rPr lang="en-US" sz="1600">
                          <a:latin typeface="Arial" panose="020B0604020202020204" pitchFamily="34" charset="0"/>
                          <a:cs typeface="Arial" panose="020B0604020202020204" pitchFamily="34" charset="0"/>
                        </a:rPr>
                        <a:t>Financial</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r>
                        <a:rPr lang="en-US" sz="1600">
                          <a:latin typeface="Arial" panose="020B0604020202020204" pitchFamily="34" charset="0"/>
                          <a:cs typeface="Arial" panose="020B0604020202020204" pitchFamily="34" charset="0"/>
                        </a:rPr>
                        <a:t>Employee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r>
                        <a:rPr lang="en-US" sz="1600">
                          <a:solidFill>
                            <a:schemeClr val="tx1"/>
                          </a:solidFill>
                          <a:latin typeface="Arial" panose="020B0604020202020204" pitchFamily="34" charset="0"/>
                          <a:cs typeface="Arial" panose="020B0604020202020204" pitchFamily="34" charset="0"/>
                        </a:rPr>
                        <a:t>Customer</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4103459792"/>
                  </a:ext>
                </a:extLst>
              </a:tr>
              <a:tr h="1078211">
                <a:tc>
                  <a:txBody>
                    <a:bodyPr/>
                    <a:lstStyle/>
                    <a:p>
                      <a:pPr algn="ctr"/>
                      <a:r>
                        <a:rPr lang="en-US" sz="1600">
                          <a:latin typeface="Arial" panose="020B0604020202020204" pitchFamily="34" charset="0"/>
                          <a:cs typeface="Arial" panose="020B0604020202020204" pitchFamily="34" charset="0"/>
                        </a:rPr>
                        <a:t>Objective</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Better integrate across BU’s to capture broader opportunities and efficiencies.</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74725"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tab pos="346075" algn="l"/>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Grow volume and diversify.</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74725"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tab pos="346075" algn="l"/>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Accelerate pace of growth.</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charset="0"/>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98746622"/>
                  </a:ext>
                </a:extLst>
              </a:tr>
              <a:tr h="1754486">
                <a:tc>
                  <a:txBody>
                    <a:bodyPr/>
                    <a:lstStyle/>
                    <a:p>
                      <a:pPr algn="ctr"/>
                      <a:r>
                        <a:rPr lang="en-US" sz="1600">
                          <a:latin typeface="Arial" panose="020B0604020202020204" pitchFamily="34" charset="0"/>
                          <a:cs typeface="Arial" panose="020B0604020202020204" pitchFamily="34" charset="0"/>
                        </a:rPr>
                        <a:t>Possible Metrics</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Number of projects.</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Number of staff in-country/region.</a:t>
                      </a:r>
                    </a:p>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Quality of projects: % of projects successfully delivered on scope, time, budget.</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74725"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tab pos="346075" algn="l"/>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Revenue growth (CAGR).</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74725"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tab pos="346075" algn="l"/>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Variety of funding Sources.</a:t>
                      </a:r>
                    </a:p>
                    <a:p>
                      <a:pPr marL="171450" marR="0" lvl="0" indent="-171450" algn="l" defTabSz="974725"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tab pos="346075" algn="l"/>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Earnings/ROI.</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charset="0"/>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Number of clients.</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Strength of pipeline: </a:t>
                      </a: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increase in forecasted pipeline revenue growth.</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1140244"/>
                  </a:ext>
                </a:extLst>
              </a:tr>
              <a:tr h="1110111">
                <a:tc>
                  <a:txBody>
                    <a:bodyPr/>
                    <a:lstStyle/>
                    <a:p>
                      <a:pPr algn="ctr"/>
                      <a:r>
                        <a:rPr lang="en-US" sz="1600">
                          <a:latin typeface="Arial" panose="020B0604020202020204" pitchFamily="34" charset="0"/>
                          <a:cs typeface="Arial" panose="020B0604020202020204" pitchFamily="34" charset="0"/>
                        </a:rPr>
                        <a:t>Targets</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Target for MENA in next five years = $50M in sustainable revenue.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Number of clients.</a:t>
                      </a:r>
                      <a:endPar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300"/>
                        </a:spcAft>
                        <a:buClr>
                          <a:srgbClr val="192957"/>
                        </a:buClr>
                        <a:buSzTx/>
                        <a:buFont typeface="Arial" panose="020B0604020202020204" pitchFamily="34" charset="0"/>
                        <a:buChar char="•"/>
                        <a:tabLst/>
                        <a:defRPr/>
                      </a:pP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ＭＳ Ｐゴシック"/>
                          <a:cs typeface="Arial" panose="020B0604020202020204" pitchFamily="34" charset="0"/>
                        </a:rPr>
                        <a:t>Strength of pipeline: </a:t>
                      </a:r>
                      <a:r>
                        <a:rPr kumimoji="0" lang="en-US" sz="1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increase in forecasted pipeline revenue growth.</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97033436"/>
                  </a:ext>
                </a:extLst>
              </a:tr>
            </a:tbl>
          </a:graphicData>
        </a:graphic>
      </p:graphicFrame>
    </p:spTree>
    <p:extLst>
      <p:ext uri="{BB962C8B-B14F-4D97-AF65-F5344CB8AC3E}">
        <p14:creationId xmlns:p14="http://schemas.microsoft.com/office/powerpoint/2010/main" val="38164120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7B72-4AEF-C2E8-91BE-48066DE85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B2389-80D5-2AA1-41DA-0E40B4871BC0}"/>
              </a:ext>
            </a:extLst>
          </p:cNvPr>
          <p:cNvSpPr>
            <a:spLocks noGrp="1"/>
          </p:cNvSpPr>
          <p:nvPr>
            <p:ph type="title"/>
          </p:nvPr>
        </p:nvSpPr>
        <p:spPr/>
        <p:txBody>
          <a:bodyPr/>
          <a:lstStyle/>
          <a:p>
            <a:r>
              <a:rPr lang="en-US" sz="2800"/>
              <a:t>Organization Scorecard</a:t>
            </a:r>
            <a:endParaRPr lang="en-US"/>
          </a:p>
        </p:txBody>
      </p:sp>
      <p:sp>
        <p:nvSpPr>
          <p:cNvPr id="4" name="Text Placeholder 3">
            <a:extLst>
              <a:ext uri="{FF2B5EF4-FFF2-40B4-BE49-F238E27FC236}">
                <a16:creationId xmlns:a16="http://schemas.microsoft.com/office/drawing/2014/main" id="{D83FA4A6-8CC2-6212-1FC9-FC28E1457BF1}"/>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846C3CF0-A316-4D1E-C64C-4F453EE11C87}"/>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a:ea typeface="ＭＳ Ｐゴシック"/>
                <a:cs typeface="Arial"/>
              </a:rPr>
              <a:t>Develop key strategic metrics to measure the effectiveness of the organization in delivering its strategy.</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182880" indent="-182880">
              <a:buFont typeface="+mj-lt"/>
              <a:buAutoNum type="arabicPeriod"/>
              <a:defRPr/>
            </a:pPr>
            <a:r>
              <a:rPr lang="en-US" sz="1600" b="0">
                <a:latin typeface="Arial"/>
              </a:rPr>
              <a:t>Brainstorm possible ways, in each category of the scorecard, to measure whether or not you are achieving your ANCHOR.</a:t>
            </a:r>
          </a:p>
          <a:p>
            <a:pPr marL="182880" indent="-182880">
              <a:buFont typeface="+mj-lt"/>
              <a:buAutoNum type="arabicPeriod"/>
              <a:defRPr/>
            </a:pPr>
            <a:r>
              <a:rPr lang="en-US" sz="1600" b="0">
                <a:latin typeface="Arial"/>
              </a:rPr>
              <a:t>Discuss what behaviors the different options might drive. </a:t>
            </a:r>
          </a:p>
          <a:p>
            <a:pPr marL="182880" indent="-182880">
              <a:buFont typeface="+mj-lt"/>
              <a:buAutoNum type="arabicPeriod"/>
              <a:defRPr/>
            </a:pPr>
            <a:r>
              <a:rPr lang="en-US" sz="1600" b="0">
                <a:latin typeface="Arial"/>
              </a:rPr>
              <a:t>Choose 3-5 key metrics total—across all measurement areas—that you will measure, track, and talk about throughout the various levels of the organization.</a:t>
            </a:r>
          </a:p>
          <a:p>
            <a:pPr marL="182880" indent="-182880">
              <a:buFont typeface="+mj-lt"/>
              <a:buAutoNum type="arabicPeriod"/>
              <a:defRPr/>
            </a:pPr>
            <a:r>
              <a:rPr lang="en-US" sz="1600" b="0">
                <a:latin typeface="Arial"/>
              </a:rPr>
              <a:t>Fill out the measurement planner on the next slide for each metric.</a:t>
            </a:r>
          </a:p>
        </p:txBody>
      </p:sp>
    </p:spTree>
    <p:extLst>
      <p:ext uri="{BB962C8B-B14F-4D97-AF65-F5344CB8AC3E}">
        <p14:creationId xmlns:p14="http://schemas.microsoft.com/office/powerpoint/2010/main" val="2299056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A3B2F-B5A6-918C-D677-3C5671D8D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46C194-1EC3-EE9E-97E5-0D542206658B}"/>
              </a:ext>
            </a:extLst>
          </p:cNvPr>
          <p:cNvSpPr>
            <a:spLocks noGrp="1"/>
          </p:cNvSpPr>
          <p:nvPr>
            <p:ph type="title"/>
          </p:nvPr>
        </p:nvSpPr>
        <p:spPr/>
        <p:txBody>
          <a:bodyPr/>
          <a:lstStyle/>
          <a:p>
            <a:r>
              <a:rPr lang="en-US" sz="3600"/>
              <a:t>People and Rewards</a:t>
            </a:r>
          </a:p>
        </p:txBody>
      </p:sp>
      <p:sp>
        <p:nvSpPr>
          <p:cNvPr id="3" name="Text Placeholder 2">
            <a:extLst>
              <a:ext uri="{FF2B5EF4-FFF2-40B4-BE49-F238E27FC236}">
                <a16:creationId xmlns:a16="http://schemas.microsoft.com/office/drawing/2014/main" id="{CA907155-661E-9C31-26B0-C3F1E5F8BC2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6465047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4B0B6-CE9A-091A-E588-3FE0FEB6DE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E91314-DDBA-EE61-25A7-C314B41A4380}"/>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F8A22797-DDF6-3264-410B-B79436EFBBCB}"/>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85E1086F-E7F3-0C00-06AA-6D9D75FD76A6}"/>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567D83C2-F914-7AEA-6E29-937D5DDCB6C9}"/>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2014F364-B6AA-A301-6C07-C8292669EC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504439DD-554E-7815-7401-F96FFE11B43B}"/>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0BBB9B91-9D09-1C7F-9B7F-BB50511E74B1}"/>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4551F73C-5A86-0F1C-4D90-10C27CF6736A}"/>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F5C2280B-4A6A-0878-1A62-479D6903CC0B}"/>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E33D37AC-EE04-9EDE-9035-8CCC63D5DA08}"/>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313B041F-F2B8-6034-15E5-2B41D72C9E79}"/>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EF84B038-E200-AA7F-6D8E-4B17FABE2804}"/>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2ECC9DA2-80A0-1A1B-99C0-D398125DB78E}"/>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EFA27400-55D1-BA12-CE75-D25E92174E3D}"/>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96B30119-EB85-E62D-AFA7-9BE36B56DD09}"/>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6B232B82-669A-87A7-6B35-451C05F41BCD}"/>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FE3D0914-F63D-B8C7-D376-DD1857C21D33}"/>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FEE1BDB6-E747-8C92-3A82-A85C56C399D6}"/>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55266130-6220-1297-4074-DB4BA311AE3C}"/>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837B9AA0-EA1C-AFBF-645F-E796136DB493}"/>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68CBC3A9-C75F-E94E-42B2-90FC6CAF9295}"/>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C5084D6C-0394-EA95-2803-704940A7CA04}"/>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66501B72-D724-E44F-6CB4-7C1B755D2D0F}"/>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4FCF696B-F894-EDF2-71EA-10230928A03C}"/>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581FAF0D-8F50-1DDE-A66F-FF0A98120E4B}"/>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EB58ED6C-08B1-F139-E766-B5B9BDEF53DC}"/>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3D037AA-7AD6-6A68-7C08-953BDB3282FF}"/>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54ABFDF4-BFA8-11DD-205C-0BACDAA7368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D6464FFD-AC1F-E9A5-5BA0-FED78ECC4BE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pic>
        <p:nvPicPr>
          <p:cNvPr id="31" name="Graphic 7">
            <a:extLst>
              <a:ext uri="{FF2B5EF4-FFF2-40B4-BE49-F238E27FC236}">
                <a16:creationId xmlns:a16="http://schemas.microsoft.com/office/drawing/2014/main" id="{F50E247E-9EF5-9C91-E490-49DA7991783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2845" y="3412728"/>
            <a:ext cx="507219" cy="502920"/>
          </a:xfrm>
          <a:prstGeom prst="rect">
            <a:avLst/>
          </a:prstGeom>
        </p:spPr>
      </p:pic>
      <p:pic>
        <p:nvPicPr>
          <p:cNvPr id="32" name="Graphic 7">
            <a:extLst>
              <a:ext uri="{FF2B5EF4-FFF2-40B4-BE49-F238E27FC236}">
                <a16:creationId xmlns:a16="http://schemas.microsoft.com/office/drawing/2014/main" id="{B7ECDA7B-8BB3-E084-E3B0-8BC987607F7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85875" y="3412728"/>
            <a:ext cx="507219" cy="502920"/>
          </a:xfrm>
          <a:prstGeom prst="rect">
            <a:avLst/>
          </a:prstGeom>
        </p:spPr>
      </p:pic>
      <p:pic>
        <p:nvPicPr>
          <p:cNvPr id="33" name="Graphic 7">
            <a:extLst>
              <a:ext uri="{FF2B5EF4-FFF2-40B4-BE49-F238E27FC236}">
                <a16:creationId xmlns:a16="http://schemas.microsoft.com/office/drawing/2014/main" id="{74B7B624-CB44-250E-6FE9-7AB97571BB7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19023" y="3411252"/>
            <a:ext cx="507219" cy="502920"/>
          </a:xfrm>
          <a:prstGeom prst="rect">
            <a:avLst/>
          </a:prstGeom>
        </p:spPr>
      </p:pic>
    </p:spTree>
    <p:extLst>
      <p:ext uri="{BB962C8B-B14F-4D97-AF65-F5344CB8AC3E}">
        <p14:creationId xmlns:p14="http://schemas.microsoft.com/office/powerpoint/2010/main" val="2954365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823CD-20E0-771B-3DE0-65EE483AF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A6BE0-7208-6186-6C4D-2C326596BD16}"/>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A1DE994F-D5C6-6580-D6C3-8668589214F5}"/>
              </a:ext>
            </a:extLst>
          </p:cNvPr>
          <p:cNvSpPr>
            <a:spLocks noGrp="1"/>
          </p:cNvSpPr>
          <p:nvPr>
            <p:ph type="body" sz="quarter" idx="11"/>
          </p:nvPr>
        </p:nvSpPr>
        <p:spPr/>
        <p:txBody>
          <a:bodyPr/>
          <a:lstStyle/>
          <a:p>
            <a:r>
              <a:rPr lang="en-US"/>
              <a:t>People and Rewards Outcomes</a:t>
            </a:r>
          </a:p>
        </p:txBody>
      </p:sp>
      <p:pic>
        <p:nvPicPr>
          <p:cNvPr id="5" name="Picture 4" descr="A cube with text on it&#10;&#10;Description automatically generated">
            <a:extLst>
              <a:ext uri="{FF2B5EF4-FFF2-40B4-BE49-F238E27FC236}">
                <a16:creationId xmlns:a16="http://schemas.microsoft.com/office/drawing/2014/main" id="{49F23F02-FF42-00E6-51C1-81E505B1F1F0}"/>
              </a:ext>
            </a:extLst>
          </p:cNvPr>
          <p:cNvPicPr>
            <a:picLocks noChangeAspect="1"/>
          </p:cNvPicPr>
          <p:nvPr/>
        </p:nvPicPr>
        <p:blipFill>
          <a:blip r:embed="rId3"/>
          <a:stretch>
            <a:fillRect/>
          </a:stretch>
        </p:blipFill>
        <p:spPr>
          <a:xfrm>
            <a:off x="6638176" y="1716966"/>
            <a:ext cx="4397917" cy="3769642"/>
          </a:xfrm>
          <a:prstGeom prst="rect">
            <a:avLst/>
          </a:prstGeom>
        </p:spPr>
      </p:pic>
      <p:sp>
        <p:nvSpPr>
          <p:cNvPr id="9" name="Rectangle 8">
            <a:extLst>
              <a:ext uri="{FF2B5EF4-FFF2-40B4-BE49-F238E27FC236}">
                <a16:creationId xmlns:a16="http://schemas.microsoft.com/office/drawing/2014/main" id="{E87720A8-ABFD-8484-FDC9-234FDBE6F64C}"/>
              </a:ext>
            </a:extLst>
          </p:cNvPr>
          <p:cNvSpPr/>
          <p:nvPr/>
        </p:nvSpPr>
        <p:spPr>
          <a:xfrm>
            <a:off x="1637737" y="3828210"/>
            <a:ext cx="1935264" cy="830997"/>
          </a:xfrm>
          <a:prstGeom prst="rect">
            <a:avLst/>
          </a:prstGeom>
          <a:ln>
            <a:noFill/>
          </a:ln>
        </p:spPr>
        <p:txBody>
          <a:bodyPr wrap="square">
            <a:spAutoFit/>
          </a:bodyPr>
          <a:lstStyle/>
          <a:p>
            <a:pPr algn="ctr">
              <a:buClr>
                <a:schemeClr val="tx2"/>
              </a:buClr>
              <a:defRPr/>
            </a:pPr>
            <a:r>
              <a:rPr lang="en-US" sz="1600">
                <a:latin typeface="Arial" panose="020B0604020202020204" pitchFamily="34" charset="0"/>
                <a:ea typeface="ＭＳ Ｐゴシック"/>
                <a:cs typeface="Arial" panose="020B0604020202020204" pitchFamily="34" charset="0"/>
              </a:rPr>
              <a:t>Description of </a:t>
            </a:r>
            <a:r>
              <a:rPr lang="en-US" sz="1600" b="1">
                <a:solidFill>
                  <a:schemeClr val="accent2"/>
                </a:solidFill>
                <a:latin typeface="Arial" panose="020B0604020202020204" pitchFamily="34" charset="0"/>
                <a:ea typeface="ＭＳ Ｐゴシック"/>
                <a:cs typeface="Arial" panose="020B0604020202020204" pitchFamily="34" charset="0"/>
              </a:rPr>
              <a:t>newly designed leadership </a:t>
            </a:r>
            <a:r>
              <a:rPr lang="en-US" sz="1600">
                <a:latin typeface="Arial" panose="020B0604020202020204" pitchFamily="34" charset="0"/>
                <a:ea typeface="ＭＳ Ｐゴシック"/>
                <a:cs typeface="Arial" panose="020B0604020202020204" pitchFamily="34" charset="0"/>
              </a:rPr>
              <a:t>roles. </a:t>
            </a:r>
          </a:p>
        </p:txBody>
      </p:sp>
      <p:pic>
        <p:nvPicPr>
          <p:cNvPr id="10" name="Graphic 6">
            <a:extLst>
              <a:ext uri="{FF2B5EF4-FFF2-40B4-BE49-F238E27FC236}">
                <a16:creationId xmlns:a16="http://schemas.microsoft.com/office/drawing/2014/main" id="{0ED24481-D872-233C-73C1-A7470CDFC8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74752" y="1946449"/>
            <a:ext cx="1857056" cy="1857056"/>
          </a:xfrm>
          <a:prstGeom prst="rect">
            <a:avLst/>
          </a:prstGeom>
        </p:spPr>
      </p:pic>
      <p:pic>
        <p:nvPicPr>
          <p:cNvPr id="11" name="Graphic 10">
            <a:extLst>
              <a:ext uri="{FF2B5EF4-FFF2-40B4-BE49-F238E27FC236}">
                <a16:creationId xmlns:a16="http://schemas.microsoft.com/office/drawing/2014/main" id="{C483E46C-7416-F336-2E03-4FC11D747D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60736" y="2018566"/>
            <a:ext cx="1935264" cy="1911011"/>
          </a:xfrm>
          <a:prstGeom prst="rect">
            <a:avLst/>
          </a:prstGeom>
        </p:spPr>
      </p:pic>
      <p:sp>
        <p:nvSpPr>
          <p:cNvPr id="12" name="Rectangle 11">
            <a:extLst>
              <a:ext uri="{FF2B5EF4-FFF2-40B4-BE49-F238E27FC236}">
                <a16:creationId xmlns:a16="http://schemas.microsoft.com/office/drawing/2014/main" id="{755CD055-5174-936F-AC9D-5ABFF26F1004}"/>
              </a:ext>
            </a:extLst>
          </p:cNvPr>
          <p:cNvSpPr/>
          <p:nvPr/>
        </p:nvSpPr>
        <p:spPr>
          <a:xfrm>
            <a:off x="4052420" y="3929577"/>
            <a:ext cx="1935264" cy="584775"/>
          </a:xfrm>
          <a:prstGeom prst="rect">
            <a:avLst/>
          </a:prstGeom>
          <a:ln>
            <a:noFill/>
          </a:ln>
        </p:spPr>
        <p:txBody>
          <a:bodyPr wrap="square">
            <a:spAutoFit/>
          </a:bodyPr>
          <a:lstStyle/>
          <a:p>
            <a:pPr algn="ctr">
              <a:buClr>
                <a:schemeClr val="tx2"/>
              </a:buClr>
              <a:defRPr/>
            </a:pPr>
            <a:r>
              <a:rPr lang="en-US" sz="1600" b="1">
                <a:solidFill>
                  <a:schemeClr val="accent2"/>
                </a:solidFill>
                <a:latin typeface="Arial" panose="020B0604020202020204" pitchFamily="34" charset="0"/>
                <a:ea typeface="ＭＳ Ｐゴシック"/>
                <a:cs typeface="Arial" panose="020B0604020202020204" pitchFamily="34" charset="0"/>
              </a:rPr>
              <a:t>Staffing</a:t>
            </a:r>
            <a:r>
              <a:rPr lang="en-US" sz="1600">
                <a:latin typeface="Arial" panose="020B0604020202020204" pitchFamily="34" charset="0"/>
                <a:ea typeface="ＭＳ Ｐゴシック"/>
                <a:cs typeface="Arial" panose="020B0604020202020204" pitchFamily="34" charset="0"/>
              </a:rPr>
              <a:t> estimates and assumptions</a:t>
            </a:r>
          </a:p>
        </p:txBody>
      </p:sp>
    </p:spTree>
    <p:extLst>
      <p:ext uri="{BB962C8B-B14F-4D97-AF65-F5344CB8AC3E}">
        <p14:creationId xmlns:p14="http://schemas.microsoft.com/office/powerpoint/2010/main" val="20436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500" fill="hold"/>
                                        <p:tgtEl>
                                          <p:spTgt spid="9"/>
                                        </p:tgtEl>
                                        <p:attrNameLst>
                                          <p:attrName>ppt_x</p:attrName>
                                        </p:attrNameLst>
                                      </p:cBhvr>
                                      <p:tavLst>
                                        <p:tav tm="0">
                                          <p:val>
                                            <p:strVal val="#ppt_x"/>
                                          </p:val>
                                        </p:tav>
                                        <p:tav tm="100000">
                                          <p:val>
                                            <p:strVal val="#ppt_x"/>
                                          </p:val>
                                        </p:tav>
                                      </p:tavLst>
                                    </p:anim>
                                    <p:anim calcmode="lin" valueType="num">
                                      <p:cBhvr additive="base">
                                        <p:cTn id="1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BBA9-52CC-8C69-6B2E-1FDC789C2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29B8D-4CA9-5B5C-63C7-716F04CCEE22}"/>
              </a:ext>
            </a:extLst>
          </p:cNvPr>
          <p:cNvSpPr>
            <a:spLocks noGrp="1"/>
          </p:cNvSpPr>
          <p:nvPr>
            <p:ph type="title"/>
          </p:nvPr>
        </p:nvSpPr>
        <p:spPr/>
        <p:txBody>
          <a:bodyPr/>
          <a:lstStyle/>
          <a:p>
            <a:r>
              <a:rPr lang="en-US"/>
              <a:t>Role Profile</a:t>
            </a:r>
          </a:p>
        </p:txBody>
      </p:sp>
      <p:sp>
        <p:nvSpPr>
          <p:cNvPr id="4" name="Text Placeholder 3">
            <a:extLst>
              <a:ext uri="{FF2B5EF4-FFF2-40B4-BE49-F238E27FC236}">
                <a16:creationId xmlns:a16="http://schemas.microsoft.com/office/drawing/2014/main" id="{88E1998C-D1CF-78A1-2E9F-20FA445689A4}"/>
              </a:ext>
            </a:extLst>
          </p:cNvPr>
          <p:cNvSpPr>
            <a:spLocks noGrp="1"/>
          </p:cNvSpPr>
          <p:nvPr>
            <p:ph type="body" sz="quarter" idx="11"/>
          </p:nvPr>
        </p:nvSpPr>
        <p:spPr/>
        <p:txBody>
          <a:bodyPr/>
          <a:lstStyle/>
          <a:p>
            <a:r>
              <a:rPr lang="en-US"/>
              <a:t>Example: Head of Sales</a:t>
            </a:r>
          </a:p>
        </p:txBody>
      </p:sp>
      <p:graphicFrame>
        <p:nvGraphicFramePr>
          <p:cNvPr id="6" name="Group 45">
            <a:extLst>
              <a:ext uri="{FF2B5EF4-FFF2-40B4-BE49-F238E27FC236}">
                <a16:creationId xmlns:a16="http://schemas.microsoft.com/office/drawing/2014/main" id="{93AA4B6B-2275-4CFD-8C4B-B579E95A4D17}"/>
              </a:ext>
            </a:extLst>
          </p:cNvPr>
          <p:cNvGraphicFramePr>
            <a:graphicFrameLocks/>
          </p:cNvGraphicFramePr>
          <p:nvPr/>
        </p:nvGraphicFramePr>
        <p:xfrm>
          <a:off x="876300" y="1257300"/>
          <a:ext cx="10683854" cy="5196396"/>
        </p:xfrm>
        <a:graphic>
          <a:graphicData uri="http://schemas.openxmlformats.org/drawingml/2006/table">
            <a:tbl>
              <a:tblPr/>
              <a:tblGrid>
                <a:gridCol w="1900510">
                  <a:extLst>
                    <a:ext uri="{9D8B030D-6E8A-4147-A177-3AD203B41FA5}">
                      <a16:colId xmlns:a16="http://schemas.microsoft.com/office/drawing/2014/main" val="20000"/>
                    </a:ext>
                  </a:extLst>
                </a:gridCol>
                <a:gridCol w="3336900">
                  <a:extLst>
                    <a:ext uri="{9D8B030D-6E8A-4147-A177-3AD203B41FA5}">
                      <a16:colId xmlns:a16="http://schemas.microsoft.com/office/drawing/2014/main" val="20001"/>
                    </a:ext>
                  </a:extLst>
                </a:gridCol>
                <a:gridCol w="5446444">
                  <a:extLst>
                    <a:ext uri="{9D8B030D-6E8A-4147-A177-3AD203B41FA5}">
                      <a16:colId xmlns:a16="http://schemas.microsoft.com/office/drawing/2014/main" val="2782091849"/>
                    </a:ext>
                  </a:extLst>
                </a:gridCol>
              </a:tblGrid>
              <a:tr h="2356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Role Name:</a:t>
                      </a:r>
                      <a:endParaRPr kumimoji="0" lang="en-US" sz="10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Head of Sales</a:t>
                      </a:r>
                      <a:endPar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58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Reports to (role):</a:t>
                      </a:r>
                      <a:endParaRPr kumimoji="0" lang="en-US" sz="10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President</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0453">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Stakeholder Relationships: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Co-owns (with salesman) relationship of top revenue producing accounts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Owns relationship with marketing support organizations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Linkages: </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[linkage: interactions/communication/coordination with other areas within the organization]</a:t>
                      </a: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Regularly meets with operations to discuss improvements and opportunities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Runs think tank meeting with all other leaders to drive innovation</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Tracks and reports downward metrics shared by logistics and sales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Decision Rights: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[list the key decisions this position is responsible for making]</a:t>
                      </a:r>
                    </a:p>
                    <a:p>
                      <a:pPr marL="171450" marR="0" lvl="0" indent="-171450" algn="just"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Commission structure</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p>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Work schedules of sales staff</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just"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Margin boundaries for sales staff to work within</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4"/>
                  </a:ext>
                </a:extLst>
              </a:tr>
              <a:tr h="194829">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Major Responsibilities: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Expected Results:</a:t>
                      </a:r>
                      <a:endPar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703489">
                <a:tc gridSpan="2">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Train sales team on ongoing basis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Management review meetings on monthly basis with sales reps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Motivate and drive sales goals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Hitting sales goals for company</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Hire sales reps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Increase sales year over year by 10</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Increase sales per client by 200% within 3 years</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Produce successful sales reps that earn at least $65k per year</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228600" algn="l"/>
                          <a:tab pos="3779838" algn="l"/>
                        </a:tabLst>
                      </a:pPr>
                      <a:r>
                        <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Ensure 15 new accounts added monthly</a:t>
                      </a:r>
                      <a:r>
                        <a:rPr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Knowledge, Skills, and Abilities:</a:t>
                      </a:r>
                      <a:endPar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125584">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Strong teaching and training skills</a:t>
                      </a:r>
                      <a:r>
                        <a:rPr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Strong People management and communication skills</a:t>
                      </a:r>
                      <a:r>
                        <a:rPr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Two years of management experience</a:t>
                      </a:r>
                      <a:r>
                        <a:rPr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People management and leadership competencies</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Shows ability to prioritize without help</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Entrepreneurial and self-guided</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Moderate sales skills</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Strong work ethic</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kern="1200"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Performance Metrics: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3361">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 increase in sales by sales rep</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rtl="0" eaLnBrk="1" fontAlgn="base" latinLnBrk="0" hangingPunct="1">
                        <a:lnSpc>
                          <a:spcPct val="100000"/>
                        </a:lnSpc>
                        <a:spcBef>
                          <a:spcPct val="0"/>
                        </a:spcBef>
                        <a:spcAft>
                          <a:spcPct val="0"/>
                        </a:spcAft>
                        <a:buClr>
                          <a:schemeClr val="tx1"/>
                        </a:buClr>
                        <a:buFont typeface="Arial" panose="020B0604020202020204" pitchFamily="34" charset="0"/>
                        <a:buChar char="•"/>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Average account visits per week by sales team</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New accounts per month</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Sales revenue</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kern="1200"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9919621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0BBA9-52CC-8C69-6B2E-1FDC789C2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29B8D-4CA9-5B5C-63C7-716F04CCEE22}"/>
              </a:ext>
            </a:extLst>
          </p:cNvPr>
          <p:cNvSpPr>
            <a:spLocks noGrp="1"/>
          </p:cNvSpPr>
          <p:nvPr>
            <p:ph type="title"/>
          </p:nvPr>
        </p:nvSpPr>
        <p:spPr/>
        <p:txBody>
          <a:bodyPr/>
          <a:lstStyle/>
          <a:p>
            <a:r>
              <a:rPr lang="en-US"/>
              <a:t>Role Profile</a:t>
            </a:r>
          </a:p>
        </p:txBody>
      </p:sp>
      <p:sp>
        <p:nvSpPr>
          <p:cNvPr id="4" name="Text Placeholder 3">
            <a:extLst>
              <a:ext uri="{FF2B5EF4-FFF2-40B4-BE49-F238E27FC236}">
                <a16:creationId xmlns:a16="http://schemas.microsoft.com/office/drawing/2014/main" id="{88E1998C-D1CF-78A1-2E9F-20FA445689A4}"/>
              </a:ext>
            </a:extLst>
          </p:cNvPr>
          <p:cNvSpPr>
            <a:spLocks noGrp="1"/>
          </p:cNvSpPr>
          <p:nvPr>
            <p:ph type="body" sz="quarter" idx="11"/>
          </p:nvPr>
        </p:nvSpPr>
        <p:spPr/>
        <p:txBody>
          <a:bodyPr/>
          <a:lstStyle/>
          <a:p>
            <a:r>
              <a:rPr lang="en-US"/>
              <a:t>Example: Global Account Manager</a:t>
            </a:r>
          </a:p>
        </p:txBody>
      </p:sp>
      <p:graphicFrame>
        <p:nvGraphicFramePr>
          <p:cNvPr id="6" name="Group 45">
            <a:extLst>
              <a:ext uri="{FF2B5EF4-FFF2-40B4-BE49-F238E27FC236}">
                <a16:creationId xmlns:a16="http://schemas.microsoft.com/office/drawing/2014/main" id="{93AA4B6B-2275-4CFD-8C4B-B579E95A4D17}"/>
              </a:ext>
            </a:extLst>
          </p:cNvPr>
          <p:cNvGraphicFramePr>
            <a:graphicFrameLocks/>
          </p:cNvGraphicFramePr>
          <p:nvPr/>
        </p:nvGraphicFramePr>
        <p:xfrm>
          <a:off x="876300" y="1257300"/>
          <a:ext cx="10683854" cy="5237792"/>
        </p:xfrm>
        <a:graphic>
          <a:graphicData uri="http://schemas.openxmlformats.org/drawingml/2006/table">
            <a:tbl>
              <a:tblPr/>
              <a:tblGrid>
                <a:gridCol w="1900510">
                  <a:extLst>
                    <a:ext uri="{9D8B030D-6E8A-4147-A177-3AD203B41FA5}">
                      <a16:colId xmlns:a16="http://schemas.microsoft.com/office/drawing/2014/main" val="20000"/>
                    </a:ext>
                  </a:extLst>
                </a:gridCol>
                <a:gridCol w="3336900">
                  <a:extLst>
                    <a:ext uri="{9D8B030D-6E8A-4147-A177-3AD203B41FA5}">
                      <a16:colId xmlns:a16="http://schemas.microsoft.com/office/drawing/2014/main" val="20001"/>
                    </a:ext>
                  </a:extLst>
                </a:gridCol>
                <a:gridCol w="5446444">
                  <a:extLst>
                    <a:ext uri="{9D8B030D-6E8A-4147-A177-3AD203B41FA5}">
                      <a16:colId xmlns:a16="http://schemas.microsoft.com/office/drawing/2014/main" val="2782091849"/>
                    </a:ext>
                  </a:extLst>
                </a:gridCol>
              </a:tblGrid>
              <a:tr h="2356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Role Name:</a:t>
                      </a:r>
                      <a:endParaRPr kumimoji="0" lang="en-US" sz="10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a:lnSpc>
                          <a:spcPct val="90000"/>
                        </a:lnSpc>
                        <a:spcBef>
                          <a:spcPts val="0"/>
                        </a:spcBef>
                        <a:spcAft>
                          <a:spcPts val="200"/>
                        </a:spcAft>
                        <a:buClr>
                          <a:schemeClr val="tx1"/>
                        </a:buClr>
                      </a:pPr>
                      <a:r>
                        <a:rPr lang="en-US" sz="1000" b="1">
                          <a:solidFill>
                            <a:schemeClr val="tx1"/>
                          </a:solidFill>
                          <a:latin typeface="Arial" panose="020B0604020202020204" pitchFamily="34" charset="0"/>
                          <a:cs typeface="Arial" panose="020B0604020202020204" pitchFamily="34" charset="0"/>
                        </a:rPr>
                        <a:t>Global Account Manager</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45828">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Reports to (role):</a:t>
                      </a:r>
                      <a:endParaRPr kumimoji="0" lang="en-US" sz="10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defRPr/>
                      </a:pPr>
                      <a:r>
                        <a:rPr lang="en-US" sz="1000" strike="noStrike">
                          <a:solidFill>
                            <a:schemeClr val="tx1"/>
                          </a:solidFill>
                          <a:latin typeface="Arial" panose="020B0604020202020204" pitchFamily="34" charset="0"/>
                          <a:cs typeface="Arial" panose="020B0604020202020204" pitchFamily="34" charset="0"/>
                        </a:rPr>
                        <a:t>Region Sales Leader</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20453">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Stakeholder Relationships: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strike="noStrike">
                          <a:solidFill>
                            <a:schemeClr val="tx1"/>
                          </a:solidFill>
                          <a:latin typeface="Arial" panose="020B0604020202020204" pitchFamily="34" charset="0"/>
                          <a:cs typeface="Arial" panose="020B0604020202020204" pitchFamily="34" charset="0"/>
                        </a:rPr>
                        <a:t>BU General Manager</a:t>
                      </a:r>
                    </a:p>
                    <a:p>
                      <a:pPr marL="171450" indent="-171450">
                        <a:lnSpc>
                          <a:spcPct val="100000"/>
                        </a:lnSpc>
                        <a:spcBef>
                          <a:spcPts val="0"/>
                        </a:spcBef>
                        <a:spcAft>
                          <a:spcPts val="0"/>
                        </a:spcAft>
                        <a:buClr>
                          <a:schemeClr val="tx1"/>
                        </a:buClr>
                        <a:buFont typeface="Arial" panose="020B0604020202020204" pitchFamily="34" charset="0"/>
                        <a:buChar char="•"/>
                      </a:pPr>
                      <a:r>
                        <a:rPr lang="en-US" sz="1000" strike="noStrike">
                          <a:solidFill>
                            <a:schemeClr val="tx1"/>
                          </a:solidFill>
                          <a:latin typeface="Arial" panose="020B0604020202020204" pitchFamily="34" charset="0"/>
                          <a:cs typeface="Arial" panose="020B0604020202020204" pitchFamily="34" charset="0"/>
                        </a:rPr>
                        <a:t>Strategic Marketing</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000" strike="noStrike" err="1">
                          <a:solidFill>
                            <a:schemeClr val="tx1"/>
                          </a:solidFill>
                          <a:latin typeface="Arial" panose="020B0604020202020204" pitchFamily="34" charset="0"/>
                          <a:cs typeface="Arial" panose="020B0604020202020204" pitchFamily="34" charset="0"/>
                        </a:rPr>
                        <a:t>MarComm</a:t>
                      </a:r>
                      <a:r>
                        <a:rPr lang="en-US" sz="1000" strike="noStrike">
                          <a:solidFill>
                            <a:schemeClr val="tx1"/>
                          </a:solidFill>
                          <a:latin typeface="Arial" panose="020B0604020202020204" pitchFamily="34" charset="0"/>
                          <a:cs typeface="Arial" panose="020B0604020202020204" pitchFamily="34" charset="0"/>
                        </a:rPr>
                        <a:t> leads</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Linkages: </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Global cross functional team</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562792">
                <a:tc>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Decision Rights: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gridSpan="2">
                  <a:txBody>
                    <a:bodyPr/>
                    <a:lstStyle/>
                    <a:p>
                      <a:pPr marL="0" marR="0" lvl="0" indent="0" algn="l" defTabSz="914400" rtl="0" eaLnBrk="1" fontAlgn="auto" latinLnBrk="0" hangingPunct="1">
                        <a:lnSpc>
                          <a:spcPct val="90000"/>
                        </a:lnSpc>
                        <a:spcBef>
                          <a:spcPts val="0"/>
                        </a:spcBef>
                        <a:spcAft>
                          <a:spcPts val="200"/>
                        </a:spcAft>
                        <a:buClr>
                          <a:schemeClr val="tx1"/>
                        </a:buClr>
                        <a:buSzTx/>
                        <a:buFontTx/>
                        <a:buNone/>
                        <a:tabLst/>
                        <a:defRPr/>
                      </a:pPr>
                      <a:r>
                        <a:rPr lang="en-US" sz="1000" strike="noStrike">
                          <a:solidFill>
                            <a:schemeClr val="tx1"/>
                          </a:solidFill>
                          <a:latin typeface="Arial" panose="020B0604020202020204" pitchFamily="34" charset="0"/>
                          <a:cs typeface="Arial" panose="020B0604020202020204" pitchFamily="34" charset="0"/>
                        </a:rPr>
                        <a:t>Primary business relationship owner.</a:t>
                      </a:r>
                      <a:endParaRPr lang="en-US" sz="1000">
                        <a:solidFill>
                          <a:schemeClr val="tx1"/>
                        </a:solidFill>
                        <a:latin typeface="Arial" panose="020B0604020202020204" pitchFamily="34" charset="0"/>
                        <a:cs typeface="Arial" panose="020B0604020202020204" pitchFamily="34" charset="0"/>
                      </a:endParaRPr>
                    </a:p>
                    <a:p>
                      <a:pPr>
                        <a:lnSpc>
                          <a:spcPct val="90000"/>
                        </a:lnSpc>
                        <a:spcBef>
                          <a:spcPts val="0"/>
                        </a:spcBef>
                        <a:spcAft>
                          <a:spcPts val="200"/>
                        </a:spcAft>
                        <a:buClr>
                          <a:schemeClr val="tx1"/>
                        </a:buClr>
                      </a:pPr>
                      <a:r>
                        <a:rPr lang="en-US" sz="1000" strike="noStrike">
                          <a:solidFill>
                            <a:schemeClr val="tx1"/>
                          </a:solidFill>
                          <a:latin typeface="Arial" panose="020B0604020202020204" pitchFamily="34" charset="0"/>
                          <a:cs typeface="Arial" panose="020B0604020202020204" pitchFamily="34" charset="0"/>
                        </a:rPr>
                        <a:t>Shared ownership with L1 - BU GM on decisions/actions regarding their strategic account(s).</a:t>
                      </a: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4"/>
                  </a:ext>
                </a:extLst>
              </a:tr>
              <a:tr h="194829">
                <a:tc gridSpan="3">
                  <a:txBody>
                    <a:bodyPr/>
                    <a:lstStyle/>
                    <a:p>
                      <a:pPr marL="0" marR="0" lvl="0" indent="0" algn="l"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Major Responsibilities: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703489">
                <a:tc gridSpan="3">
                  <a:txBody>
                    <a:bodyPr/>
                    <a:lstStyle/>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Focus on one global customer</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Organize and motivate global cross functional team to effectively and efficiently build customer relationships to achieve desired budget requirements (orders, sales, new program capture targets, pricing).  </a:t>
                      </a:r>
                    </a:p>
                    <a:p>
                      <a:pPr marL="171450" marR="0" lvl="0" indent="-171450" algn="l" defTabSz="914400" rtl="0" eaLnBrk="1" fontAlgn="auto" latinLnBrk="0" hangingPunct="1">
                        <a:lnSpc>
                          <a:spcPct val="90000"/>
                        </a:lnSpc>
                        <a:spcBef>
                          <a:spcPts val="0"/>
                        </a:spcBef>
                        <a:spcAft>
                          <a:spcPts val="0"/>
                        </a:spcAft>
                        <a:buClr>
                          <a:schemeClr val="tx1"/>
                        </a:buClr>
                        <a:buSzTx/>
                        <a:buFont typeface="Arial" panose="020B0604020202020204" pitchFamily="34" charset="0"/>
                        <a:buChar char="•"/>
                        <a:tabLst/>
                        <a:defRPr/>
                      </a:pPr>
                      <a:r>
                        <a:rPr lang="en-US" sz="1000" kern="1200">
                          <a:solidFill>
                            <a:schemeClr val="tx1"/>
                          </a:solidFill>
                          <a:effectLst/>
                          <a:latin typeface="Arial" panose="020B0604020202020204" pitchFamily="34" charset="0"/>
                          <a:ea typeface="+mn-ea"/>
                          <a:cs typeface="Arial" panose="020B0604020202020204" pitchFamily="34" charset="0"/>
                        </a:rPr>
                        <a:t>Responsible for formulating and implementing the overall business strategy for their account(s).</a:t>
                      </a: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Understand the customer’s business and priorities</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Maintain good customer relations to assure continuing and growing orders/sales for the company</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9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Accountable for the preparation, submission and negotiation of all legacy and new business contracts and LTAs per DOA</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tab pos="3779838" algn="l"/>
                        </a:tabLst>
                      </a:pPr>
                      <a:r>
                        <a:rPr kumimoji="0" lang="en-GB"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Knowledge, Skills, and Abilities:</a:t>
                      </a:r>
                      <a:endPar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125584">
                <a:tc gridSpan="2">
                  <a:txBody>
                    <a:bodyPr/>
                    <a:lstStyle/>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High performer, outstanding negotiations sales, people skills</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Experience with multi-national organizations</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Extensive commercial experience</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Some project management experience</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Some strategic marketing experience</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rtl="0" eaLnBrk="1" fontAlgn="base" latinLnBrk="0" hangingPunct="1">
                        <a:lnSpc>
                          <a:spcPct val="100000"/>
                        </a:lnSpc>
                        <a:spcBef>
                          <a:spcPts val="0"/>
                        </a:spcBef>
                        <a:spcAft>
                          <a:spcPts val="0"/>
                        </a:spcAft>
                        <a:buClr>
                          <a:schemeClr val="tx1"/>
                        </a:buClr>
                        <a:buFont typeface="Arial" panose="020B0604020202020204" pitchFamily="34" charset="0"/>
                        <a:buChar cha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Strong communicator</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p>
                    <a:p>
                      <a:pPr marL="171450" marR="0" lvl="0" indent="-171450" algn="l" defTabSz="457200" rtl="0" eaLnBrk="1" fontAlgn="base" latinLnBrk="0" hangingPunct="1">
                        <a:lnSpc>
                          <a:spcPct val="100000"/>
                        </a:lnSpc>
                        <a:spcBef>
                          <a:spcPts val="0"/>
                        </a:spcBef>
                        <a:spcAft>
                          <a:spcPts val="0"/>
                        </a:spcAft>
                        <a:buClr>
                          <a:schemeClr val="tx1"/>
                        </a:buClr>
                        <a:buSzTx/>
                        <a:buFont typeface="Arial" panose="020B0604020202020204" pitchFamily="34" charset="0"/>
                        <a:buChar char="•"/>
                        <a:tabLst>
                          <a:tab pos="228600" algn="l"/>
                          <a:tab pos="3779838" algn="l"/>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Delivers results with a cross functional team</a:t>
                      </a:r>
                      <a:r>
                        <a:rPr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lang="en-US" sz="1000">
                        <a:solidFill>
                          <a:schemeClr val="tx1"/>
                        </a:solidFill>
                        <a:latin typeface="Arial" panose="020B0604020202020204" pitchFamily="34"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94829">
                <a:tc gridSpan="3">
                  <a:txBody>
                    <a:bodyPr/>
                    <a:lstStyle/>
                    <a:p>
                      <a:pPr marL="0" marR="0" lvl="0" indent="0" algn="just" defTabSz="457200" rtl="0" eaLnBrk="1" fontAlgn="base" latinLnBrk="0" hangingPunct="1">
                        <a:lnSpc>
                          <a:spcPct val="100000"/>
                        </a:lnSpc>
                        <a:spcBef>
                          <a:spcPct val="0"/>
                        </a:spcBef>
                        <a:spcAft>
                          <a:spcPct val="0"/>
                        </a:spcAft>
                        <a:buClr>
                          <a:schemeClr val="tx1"/>
                        </a:buClr>
                        <a:buSzTx/>
                        <a:buFontTx/>
                        <a:buNone/>
                        <a:tabLst/>
                      </a:pPr>
                      <a:r>
                        <a:rPr kumimoji="0" lang="en-NZ"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Performance Metrics: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503361">
                <a:tc gridSpan="3">
                  <a:txBody>
                    <a:bodyPr/>
                    <a:lstStyle/>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Strategic growth of the business</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US" sz="1000">
                        <a:solidFill>
                          <a:schemeClr val="tx1"/>
                        </a:solidFill>
                        <a:latin typeface="Arial" panose="020B0604020202020204" pitchFamily="34" charset="0"/>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Orders / sales / revenue / margin</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p>
                      <a:pPr marL="171450" marR="0" lvl="0" indent="-171450" algn="l" defTabSz="457200" rtl="0" eaLnBrk="1" fontAlgn="base" latinLnBrk="0" hangingPunct="1">
                        <a:lnSpc>
                          <a:spcPct val="100000"/>
                        </a:lnSpc>
                        <a:spcBef>
                          <a:spcPct val="0"/>
                        </a:spcBef>
                        <a:spcAft>
                          <a:spcPct val="0"/>
                        </a:spcAft>
                        <a:buClr>
                          <a:schemeClr val="tx1"/>
                        </a:buClr>
                        <a:buSzTx/>
                        <a:buFont typeface="Arial" panose="020B0604020202020204" pitchFamily="34" charset="0"/>
                        <a:buChar char="•"/>
                        <a:tabLst>
                          <a:tab pos="3779838" algn="l"/>
                        </a:tabLst>
                      </a:pPr>
                      <a:r>
                        <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Targets set by business leadership</a:t>
                      </a:r>
                      <a:r>
                        <a:rPr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rPr>
                        <a:t>.</a:t>
                      </a:r>
                      <a:endParaRPr kumimoji="0" lang="en-NZ" sz="1000" b="0" i="0" u="none" strike="noStrike" kern="1200" cap="none" normalizeH="0" baseline="0">
                        <a:ln>
                          <a:noFill/>
                        </a:ln>
                        <a:solidFill>
                          <a:schemeClr val="tx1"/>
                        </a:solidFill>
                        <a:effectLst/>
                        <a:latin typeface="Arial" panose="020B0604020202020204" pitchFamily="34" charset="0"/>
                        <a:ea typeface="ＭＳ Ｐゴシック"/>
                        <a:cs typeface="Arial" panose="020B0604020202020204" pitchFamily="34" charset="0"/>
                      </a:endParaRPr>
                    </a:p>
                  </a:txBody>
                  <a:tcPr marL="49801" marR="49801" marT="0" marB="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3364050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D7123-CC39-6370-4C05-107E3A640C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BA8F6-8F7E-DFA8-B5FB-137ABA8C9F60}"/>
              </a:ext>
            </a:extLst>
          </p:cNvPr>
          <p:cNvSpPr>
            <a:spLocks noGrp="1"/>
          </p:cNvSpPr>
          <p:nvPr>
            <p:ph type="title"/>
          </p:nvPr>
        </p:nvSpPr>
        <p:spPr/>
        <p:txBody>
          <a:bodyPr/>
          <a:lstStyle/>
          <a:p>
            <a:r>
              <a:rPr lang="en-US" sz="3600"/>
              <a:t>Leadership and Culture</a:t>
            </a:r>
          </a:p>
        </p:txBody>
      </p:sp>
      <p:sp>
        <p:nvSpPr>
          <p:cNvPr id="3" name="Text Placeholder 2">
            <a:extLst>
              <a:ext uri="{FF2B5EF4-FFF2-40B4-BE49-F238E27FC236}">
                <a16:creationId xmlns:a16="http://schemas.microsoft.com/office/drawing/2014/main" id="{EAC025CA-CE9E-9B12-473B-AC76F64A356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7532270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78B3-DC3F-1B1E-4764-3CA04E6FA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E1CFA-AAE2-3755-707A-A4F7F374F586}"/>
              </a:ext>
            </a:extLst>
          </p:cNvPr>
          <p:cNvSpPr>
            <a:spLocks noGrp="1"/>
          </p:cNvSpPr>
          <p:nvPr>
            <p:ph type="title"/>
          </p:nvPr>
        </p:nvSpPr>
        <p:spPr/>
        <p:txBody>
          <a:bodyPr/>
          <a:lstStyle/>
          <a:p>
            <a:r>
              <a:rPr lang="en-US" sz="2800"/>
              <a:t>Mastering the Cube</a:t>
            </a:r>
            <a:endParaRPr lang="en-US"/>
          </a:p>
        </p:txBody>
      </p:sp>
      <p:sp>
        <p:nvSpPr>
          <p:cNvPr id="4" name="Text Placeholder 3">
            <a:extLst>
              <a:ext uri="{FF2B5EF4-FFF2-40B4-BE49-F238E27FC236}">
                <a16:creationId xmlns:a16="http://schemas.microsoft.com/office/drawing/2014/main" id="{4F752D98-E099-1D19-AA98-57296544EA8F}"/>
              </a:ext>
            </a:extLst>
          </p:cNvPr>
          <p:cNvSpPr>
            <a:spLocks noGrp="1"/>
          </p:cNvSpPr>
          <p:nvPr>
            <p:ph type="body" sz="quarter" idx="11"/>
          </p:nvPr>
        </p:nvSpPr>
        <p:spPr/>
        <p:txBody>
          <a:bodyPr/>
          <a:lstStyle/>
          <a:p>
            <a:endParaRPr lang="en-US"/>
          </a:p>
        </p:txBody>
      </p:sp>
      <p:pic>
        <p:nvPicPr>
          <p:cNvPr id="6" name="Picture 5" descr="A cube with text on it&#10;&#10;Description automatically generated">
            <a:extLst>
              <a:ext uri="{FF2B5EF4-FFF2-40B4-BE49-F238E27FC236}">
                <a16:creationId xmlns:a16="http://schemas.microsoft.com/office/drawing/2014/main" id="{4BDAD2AC-F312-F88F-DD22-7ED4459B370E}"/>
              </a:ext>
            </a:extLst>
          </p:cNvPr>
          <p:cNvPicPr>
            <a:picLocks noChangeAspect="1"/>
          </p:cNvPicPr>
          <p:nvPr/>
        </p:nvPicPr>
        <p:blipFill>
          <a:blip r:embed="rId2"/>
          <a:stretch>
            <a:fillRect/>
          </a:stretch>
        </p:blipFill>
        <p:spPr>
          <a:xfrm>
            <a:off x="6638544" y="1716966"/>
            <a:ext cx="4397915" cy="3769642"/>
          </a:xfrm>
          <a:prstGeom prst="rect">
            <a:avLst/>
          </a:prstGeom>
        </p:spPr>
      </p:pic>
      <p:sp>
        <p:nvSpPr>
          <p:cNvPr id="13" name="Rectangle 12">
            <a:extLst>
              <a:ext uri="{FF2B5EF4-FFF2-40B4-BE49-F238E27FC236}">
                <a16:creationId xmlns:a16="http://schemas.microsoft.com/office/drawing/2014/main" id="{7322879C-4055-AC29-C40D-7E9F0B2BDCEB}"/>
              </a:ext>
            </a:extLst>
          </p:cNvPr>
          <p:cNvSpPr/>
          <p:nvPr/>
        </p:nvSpPr>
        <p:spPr>
          <a:xfrm>
            <a:off x="2129939" y="3601787"/>
            <a:ext cx="2487193" cy="830997"/>
          </a:xfrm>
          <a:prstGeom prst="rect">
            <a:avLst/>
          </a:prstGeom>
          <a:ln>
            <a:noFill/>
          </a:ln>
        </p:spPr>
        <p:txBody>
          <a:bodyPr wrap="square">
            <a:spAutoFit/>
          </a:bodyPr>
          <a:lstStyle/>
          <a:p>
            <a:pPr algn="ctr">
              <a:buClr>
                <a:schemeClr val="tx2"/>
              </a:buClr>
              <a:defRPr/>
            </a:pPr>
            <a:r>
              <a:rPr lang="en-US" sz="1600">
                <a:latin typeface="Arial" panose="020B0604020202020204" pitchFamily="34" charset="0"/>
                <a:ea typeface="ＭＳ Ｐゴシック"/>
                <a:cs typeface="Arial" panose="020B0604020202020204" pitchFamily="34" charset="0"/>
              </a:rPr>
              <a:t>Defines the </a:t>
            </a:r>
            <a:r>
              <a:rPr lang="en-US" sz="1600" b="1">
                <a:solidFill>
                  <a:schemeClr val="accent6"/>
                </a:solidFill>
                <a:latin typeface="Arial" panose="020B0604020202020204" pitchFamily="34" charset="0"/>
                <a:ea typeface="ＭＳ Ｐゴシック"/>
                <a:cs typeface="Arial" panose="020B0604020202020204" pitchFamily="34" charset="0"/>
              </a:rPr>
              <a:t>Strategic Cultural Behaviors and Leadership Practices</a:t>
            </a:r>
          </a:p>
        </p:txBody>
      </p:sp>
      <p:pic>
        <p:nvPicPr>
          <p:cNvPr id="14" name="Graphic 7">
            <a:extLst>
              <a:ext uri="{FF2B5EF4-FFF2-40B4-BE49-F238E27FC236}">
                <a16:creationId xmlns:a16="http://schemas.microsoft.com/office/drawing/2014/main" id="{7D630254-FDC2-6878-AAD0-23C2DDE948E7}"/>
              </a:ext>
            </a:extLst>
          </p:cNvPr>
          <p:cNvPicPr>
            <a:picLocks noChangeAspect="1"/>
          </p:cNvPicPr>
          <p:nvPr/>
        </p:nvPicPr>
        <p:blipFill>
          <a:blip>
            <a:biLevel thresh="75000"/>
            <a:extLst>
              <a:ext uri="{96DAC541-7B7A-43D3-8B79-37D633B846F1}">
                <asvg:svgBlip xmlns:asvg="http://schemas.microsoft.com/office/drawing/2016/SVG/main" r:embed="rId3"/>
              </a:ext>
            </a:extLst>
          </a:blip>
          <a:stretch>
            <a:fillRect/>
          </a:stretch>
        </p:blipFill>
        <p:spPr>
          <a:xfrm>
            <a:off x="2620344" y="2151407"/>
            <a:ext cx="1506384" cy="1312198"/>
          </a:xfrm>
          <a:prstGeom prst="rect">
            <a:avLst/>
          </a:prstGeom>
        </p:spPr>
      </p:pic>
    </p:spTree>
    <p:extLst>
      <p:ext uri="{BB962C8B-B14F-4D97-AF65-F5344CB8AC3E}">
        <p14:creationId xmlns:p14="http://schemas.microsoft.com/office/powerpoint/2010/main" val="203798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935DA-710E-F835-99E3-6350D804F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6035D-36CB-7A0F-FD68-747EE0DB3AD2}"/>
              </a:ext>
            </a:extLst>
          </p:cNvPr>
          <p:cNvSpPr>
            <a:spLocks noGrp="1"/>
          </p:cNvSpPr>
          <p:nvPr>
            <p:ph type="title"/>
          </p:nvPr>
        </p:nvSpPr>
        <p:spPr/>
        <p:txBody>
          <a:bodyPr/>
          <a:lstStyle/>
          <a:p>
            <a:r>
              <a:rPr lang="en-US" sz="2800">
                <a:latin typeface="Arial"/>
                <a:cs typeface="Arial"/>
              </a:rPr>
              <a:t>Organization Culture: Where to Intervene?</a:t>
            </a:r>
            <a:endParaRPr lang="en-US"/>
          </a:p>
        </p:txBody>
      </p:sp>
      <p:sp>
        <p:nvSpPr>
          <p:cNvPr id="4" name="Text Placeholder 3">
            <a:extLst>
              <a:ext uri="{FF2B5EF4-FFF2-40B4-BE49-F238E27FC236}">
                <a16:creationId xmlns:a16="http://schemas.microsoft.com/office/drawing/2014/main" id="{CC724127-F4C7-A934-31E8-8F364AAEBC98}"/>
              </a:ext>
            </a:extLst>
          </p:cNvPr>
          <p:cNvSpPr>
            <a:spLocks noGrp="1"/>
          </p:cNvSpPr>
          <p:nvPr>
            <p:ph type="body" sz="quarter" idx="11"/>
          </p:nvPr>
        </p:nvSpPr>
        <p:spPr/>
        <p:txBody>
          <a:bodyPr/>
          <a:lstStyle/>
          <a:p>
            <a:r>
              <a:rPr lang="en-US"/>
              <a:t>“How do I influence our corporate culture?”</a:t>
            </a:r>
          </a:p>
        </p:txBody>
      </p:sp>
      <p:sp>
        <p:nvSpPr>
          <p:cNvPr id="5" name="Rectangle 4">
            <a:extLst>
              <a:ext uri="{FF2B5EF4-FFF2-40B4-BE49-F238E27FC236}">
                <a16:creationId xmlns:a16="http://schemas.microsoft.com/office/drawing/2014/main" id="{DBFEF34A-2C84-9D02-0272-4233E9759534}"/>
              </a:ext>
            </a:extLst>
          </p:cNvPr>
          <p:cNvSpPr/>
          <p:nvPr/>
        </p:nvSpPr>
        <p:spPr>
          <a:xfrm>
            <a:off x="1236991" y="5160157"/>
            <a:ext cx="9718019" cy="830356"/>
          </a:xfrm>
          <a:prstGeom prst="rect">
            <a:avLst/>
          </a:prstGeom>
        </p:spPr>
        <p:txBody>
          <a:bodyPr wrap="square">
            <a:spAutoFit/>
          </a:bodyPr>
          <a:lstStyle/>
          <a:p>
            <a:pPr lvl="0" algn="ctr">
              <a:defRPr/>
            </a:pPr>
            <a:r>
              <a:rPr lang="en-US" sz="2398" b="1">
                <a:latin typeface="Arial" panose="020B0604020202020204" pitchFamily="34" charset="0"/>
                <a:cs typeface="Arial" panose="020B0604020202020204" pitchFamily="34" charset="0"/>
              </a:rPr>
              <a:t>Organization culture is self-reinforcing </a:t>
            </a:r>
            <a:br>
              <a:rPr lang="en-US" sz="2398" b="1">
                <a:latin typeface="Arial" panose="020B0604020202020204" pitchFamily="34" charset="0"/>
                <a:cs typeface="Arial" panose="020B0604020202020204" pitchFamily="34" charset="0"/>
              </a:rPr>
            </a:br>
            <a:r>
              <a:rPr lang="en-US" sz="2398" b="1">
                <a:latin typeface="Arial" panose="020B0604020202020204" pitchFamily="34" charset="0"/>
                <a:cs typeface="Arial" panose="020B0604020202020204" pitchFamily="34" charset="0"/>
              </a:rPr>
              <a:t>and difficult to change</a:t>
            </a:r>
          </a:p>
        </p:txBody>
      </p:sp>
      <p:sp>
        <p:nvSpPr>
          <p:cNvPr id="6" name="Line 3">
            <a:extLst>
              <a:ext uri="{FF2B5EF4-FFF2-40B4-BE49-F238E27FC236}">
                <a16:creationId xmlns:a16="http://schemas.microsoft.com/office/drawing/2014/main" id="{1228B21F-2646-D981-35FD-EAC3F2263A92}"/>
              </a:ext>
            </a:extLst>
          </p:cNvPr>
          <p:cNvSpPr>
            <a:spLocks noChangeShapeType="1"/>
          </p:cNvSpPr>
          <p:nvPr/>
        </p:nvSpPr>
        <p:spPr bwMode="auto">
          <a:xfrm flipH="1">
            <a:off x="2803581" y="5896695"/>
            <a:ext cx="3884608"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28575">
                <a:solidFill>
                  <a:srgbClr val="000000"/>
                </a:solidFill>
                <a:round/>
                <a:headEnd/>
                <a:tailEnd/>
              </a14:hiddenLine>
            </a:ext>
          </a:extLst>
        </p:spPr>
        <p:txBody>
          <a:bodyPr lIns="36542" tIns="36542" rIns="36542" bIns="36542"/>
          <a:lstStyle/>
          <a:p>
            <a:pPr defTabSz="913554">
              <a:defRPr/>
            </a:pPr>
            <a:endParaRPr lang="en-US" sz="1798">
              <a:solidFill>
                <a:srgbClr val="555555"/>
              </a:solidFill>
              <a:latin typeface="Arial"/>
            </a:endParaRPr>
          </a:p>
        </p:txBody>
      </p:sp>
      <p:grpSp>
        <p:nvGrpSpPr>
          <p:cNvPr id="7" name="Group 6">
            <a:extLst>
              <a:ext uri="{FF2B5EF4-FFF2-40B4-BE49-F238E27FC236}">
                <a16:creationId xmlns:a16="http://schemas.microsoft.com/office/drawing/2014/main" id="{75E87721-B51A-6DA5-4D54-6FE49E0E4085}"/>
              </a:ext>
            </a:extLst>
          </p:cNvPr>
          <p:cNvGrpSpPr>
            <a:grpSpLocks noChangeAspect="1"/>
          </p:cNvGrpSpPr>
          <p:nvPr/>
        </p:nvGrpSpPr>
        <p:grpSpPr>
          <a:xfrm>
            <a:off x="5238006" y="2213847"/>
            <a:ext cx="1995572" cy="1683267"/>
            <a:chOff x="2165449" y="606"/>
            <a:chExt cx="1765101" cy="1765101"/>
          </a:xfrm>
          <a:solidFill>
            <a:schemeClr val="accent5"/>
          </a:solidFill>
        </p:grpSpPr>
        <p:sp>
          <p:nvSpPr>
            <p:cNvPr id="8" name="Oval 57">
              <a:extLst>
                <a:ext uri="{FF2B5EF4-FFF2-40B4-BE49-F238E27FC236}">
                  <a16:creationId xmlns:a16="http://schemas.microsoft.com/office/drawing/2014/main" id="{5AAFA1C0-3A55-0716-AB82-89A61E312482}"/>
                </a:ext>
              </a:extLst>
            </p:cNvPr>
            <p:cNvSpPr/>
            <p:nvPr/>
          </p:nvSpPr>
          <p:spPr>
            <a:xfrm>
              <a:off x="2165449" y="606"/>
              <a:ext cx="1765101" cy="1765101"/>
            </a:xfrm>
            <a:prstGeom prst="roundRect">
              <a:avLst/>
            </a:prstGeom>
            <a:grpFill/>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US" sz="2398"/>
            </a:p>
          </p:txBody>
        </p:sp>
        <p:sp>
          <p:nvSpPr>
            <p:cNvPr id="9" name="Oval 4">
              <a:extLst>
                <a:ext uri="{FF2B5EF4-FFF2-40B4-BE49-F238E27FC236}">
                  <a16:creationId xmlns:a16="http://schemas.microsoft.com/office/drawing/2014/main" id="{29698578-9C56-E50D-F968-D19A0015F8C2}"/>
                </a:ext>
              </a:extLst>
            </p:cNvPr>
            <p:cNvSpPr txBox="1"/>
            <p:nvPr/>
          </p:nvSpPr>
          <p:spPr>
            <a:xfrm>
              <a:off x="2299191" y="177319"/>
              <a:ext cx="1482731" cy="1379463"/>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Culture:</a:t>
              </a:r>
              <a:r>
                <a:rPr lang="en-US" sz="1865">
                  <a:latin typeface="Arial" panose="020B0604020202020204" pitchFamily="34" charset="0"/>
                  <a:cs typeface="Arial" panose="020B0604020202020204" pitchFamily="34" charset="0"/>
                </a:rPr>
                <a:t> Assumptions, beliefs, behaviors, norms</a:t>
              </a:r>
            </a:p>
          </p:txBody>
        </p:sp>
      </p:grpSp>
      <p:grpSp>
        <p:nvGrpSpPr>
          <p:cNvPr id="10" name="Group 9">
            <a:extLst>
              <a:ext uri="{FF2B5EF4-FFF2-40B4-BE49-F238E27FC236}">
                <a16:creationId xmlns:a16="http://schemas.microsoft.com/office/drawing/2014/main" id="{663F659C-B29B-0F40-6948-EA2924114D78}"/>
              </a:ext>
            </a:extLst>
          </p:cNvPr>
          <p:cNvGrpSpPr>
            <a:grpSpLocks/>
          </p:cNvGrpSpPr>
          <p:nvPr/>
        </p:nvGrpSpPr>
        <p:grpSpPr>
          <a:xfrm>
            <a:off x="8052548" y="2614218"/>
            <a:ext cx="3592029" cy="862675"/>
            <a:chOff x="3492018" y="2298292"/>
            <a:chExt cx="1765101" cy="1765101"/>
          </a:xfrm>
          <a:solidFill>
            <a:schemeClr val="tx2"/>
          </a:solidFill>
        </p:grpSpPr>
        <p:sp>
          <p:nvSpPr>
            <p:cNvPr id="11" name="Oval 53">
              <a:extLst>
                <a:ext uri="{FF2B5EF4-FFF2-40B4-BE49-F238E27FC236}">
                  <a16:creationId xmlns:a16="http://schemas.microsoft.com/office/drawing/2014/main" id="{116BBED8-0C67-E766-480F-23054674051C}"/>
                </a:ext>
              </a:extLst>
            </p:cNvPr>
            <p:cNvSpPr/>
            <p:nvPr/>
          </p:nvSpPr>
          <p:spPr>
            <a:xfrm>
              <a:off x="3492018" y="2298292"/>
              <a:ext cx="1765101" cy="1765101"/>
            </a:xfrm>
            <a:prstGeom prst="roundRect">
              <a:avLst/>
            </a:prstGeom>
            <a:grpFill/>
          </p:spPr>
          <p:style>
            <a:lnRef idx="2">
              <a:schemeClr val="lt1">
                <a:hueOff val="0"/>
                <a:satOff val="0"/>
                <a:lumOff val="0"/>
                <a:alphaOff val="0"/>
              </a:schemeClr>
            </a:lnRef>
            <a:fillRef idx="1">
              <a:schemeClr val="accent2">
                <a:shade val="80000"/>
                <a:hueOff val="-11316"/>
                <a:satOff val="-43618"/>
                <a:lumOff val="21770"/>
                <a:alphaOff val="0"/>
              </a:schemeClr>
            </a:fillRef>
            <a:effectRef idx="0">
              <a:schemeClr val="accent2">
                <a:shade val="80000"/>
                <a:hueOff val="-11316"/>
                <a:satOff val="-43618"/>
                <a:lumOff val="21770"/>
                <a:alphaOff val="0"/>
              </a:schemeClr>
            </a:effectRef>
            <a:fontRef idx="minor">
              <a:schemeClr val="lt1"/>
            </a:fontRef>
          </p:style>
          <p:txBody>
            <a:bodyPr/>
            <a:lstStyle/>
            <a:p>
              <a:endParaRPr lang="en-US" sz="2398">
                <a:latin typeface="Arial" panose="020B0604020202020204" pitchFamily="34" charset="0"/>
                <a:cs typeface="Arial" panose="020B0604020202020204" pitchFamily="34" charset="0"/>
              </a:endParaRPr>
            </a:p>
          </p:txBody>
        </p:sp>
        <p:sp>
          <p:nvSpPr>
            <p:cNvPr id="12" name="Oval 8">
              <a:extLst>
                <a:ext uri="{FF2B5EF4-FFF2-40B4-BE49-F238E27FC236}">
                  <a16:creationId xmlns:a16="http://schemas.microsoft.com/office/drawing/2014/main" id="{27C60993-1142-AE5B-E182-7F7FCB8944AE}"/>
                </a:ext>
              </a:extLst>
            </p:cNvPr>
            <p:cNvSpPr txBox="1"/>
            <p:nvPr/>
          </p:nvSpPr>
          <p:spPr>
            <a:xfrm>
              <a:off x="3602718" y="2411021"/>
              <a:ext cx="1533956" cy="1519937"/>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Decision Making </a:t>
              </a:r>
              <a:br>
                <a:rPr lang="en-US" sz="1865" b="1">
                  <a:latin typeface="Arial" panose="020B0604020202020204" pitchFamily="34" charset="0"/>
                  <a:cs typeface="Arial" panose="020B0604020202020204" pitchFamily="34" charset="0"/>
                </a:rPr>
              </a:br>
              <a:r>
                <a:rPr lang="en-US" sz="1865" b="1">
                  <a:latin typeface="Arial" panose="020B0604020202020204" pitchFamily="34" charset="0"/>
                  <a:cs typeface="Arial" panose="020B0604020202020204" pitchFamily="34" charset="0"/>
                </a:rPr>
                <a:t>(What and How)</a:t>
              </a:r>
            </a:p>
          </p:txBody>
        </p:sp>
      </p:grpSp>
      <p:grpSp>
        <p:nvGrpSpPr>
          <p:cNvPr id="13" name="Group 12">
            <a:extLst>
              <a:ext uri="{FF2B5EF4-FFF2-40B4-BE49-F238E27FC236}">
                <a16:creationId xmlns:a16="http://schemas.microsoft.com/office/drawing/2014/main" id="{09C14238-23DC-CB45-2FA6-C2CA72C1D26D}"/>
              </a:ext>
            </a:extLst>
          </p:cNvPr>
          <p:cNvGrpSpPr>
            <a:grpSpLocks noChangeAspect="1"/>
          </p:cNvGrpSpPr>
          <p:nvPr/>
        </p:nvGrpSpPr>
        <p:grpSpPr>
          <a:xfrm>
            <a:off x="822645" y="2613802"/>
            <a:ext cx="3596389" cy="863506"/>
            <a:chOff x="838879" y="2298292"/>
            <a:chExt cx="1765101" cy="1765101"/>
          </a:xfrm>
          <a:solidFill>
            <a:schemeClr val="tx2"/>
          </a:solidFill>
        </p:grpSpPr>
        <p:sp>
          <p:nvSpPr>
            <p:cNvPr id="14" name="Oval 49">
              <a:extLst>
                <a:ext uri="{FF2B5EF4-FFF2-40B4-BE49-F238E27FC236}">
                  <a16:creationId xmlns:a16="http://schemas.microsoft.com/office/drawing/2014/main" id="{F08FC500-4228-B75A-B8BE-5590A069A01C}"/>
                </a:ext>
              </a:extLst>
            </p:cNvPr>
            <p:cNvSpPr/>
            <p:nvPr/>
          </p:nvSpPr>
          <p:spPr>
            <a:xfrm>
              <a:off x="838879" y="2298292"/>
              <a:ext cx="1765101" cy="1765101"/>
            </a:xfrm>
            <a:prstGeom prst="roundRect">
              <a:avLst/>
            </a:prstGeom>
            <a:grpFill/>
          </p:spPr>
          <p:style>
            <a:lnRef idx="2">
              <a:schemeClr val="lt1">
                <a:hueOff val="0"/>
                <a:satOff val="0"/>
                <a:lumOff val="0"/>
                <a:alphaOff val="0"/>
              </a:schemeClr>
            </a:lnRef>
            <a:fillRef idx="1">
              <a:schemeClr val="accent2">
                <a:shade val="80000"/>
                <a:hueOff val="-22633"/>
                <a:satOff val="-87236"/>
                <a:lumOff val="43541"/>
                <a:alphaOff val="0"/>
              </a:schemeClr>
            </a:fillRef>
            <a:effectRef idx="0">
              <a:schemeClr val="accent2">
                <a:shade val="80000"/>
                <a:hueOff val="-22633"/>
                <a:satOff val="-87236"/>
                <a:lumOff val="43541"/>
                <a:alphaOff val="0"/>
              </a:schemeClr>
            </a:effectRef>
            <a:fontRef idx="minor">
              <a:schemeClr val="lt1"/>
            </a:fontRef>
          </p:style>
          <p:txBody>
            <a:bodyPr/>
            <a:lstStyle/>
            <a:p>
              <a:endParaRPr lang="en-US" sz="2398">
                <a:latin typeface="Arial" panose="020B0604020202020204" pitchFamily="34" charset="0"/>
                <a:cs typeface="Arial" panose="020B0604020202020204" pitchFamily="34" charset="0"/>
              </a:endParaRPr>
            </a:p>
          </p:txBody>
        </p:sp>
        <p:sp>
          <p:nvSpPr>
            <p:cNvPr id="15" name="Oval 12">
              <a:extLst>
                <a:ext uri="{FF2B5EF4-FFF2-40B4-BE49-F238E27FC236}">
                  <a16:creationId xmlns:a16="http://schemas.microsoft.com/office/drawing/2014/main" id="{18EFA951-4685-B466-B079-C23BEEAFB780}"/>
                </a:ext>
              </a:extLst>
            </p:cNvPr>
            <p:cNvSpPr txBox="1"/>
            <p:nvPr/>
          </p:nvSpPr>
          <p:spPr>
            <a:xfrm>
              <a:off x="911713" y="2411021"/>
              <a:ext cx="1620257" cy="1519937"/>
            </a:xfrm>
            <a:prstGeom prst="round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947" tIns="46947" rIns="46947" bIns="46947" numCol="1" spcCol="1270" anchor="ctr" anchorCtr="0">
              <a:noAutofit/>
            </a:bodyPr>
            <a:lstStyle/>
            <a:p>
              <a:pPr algn="ctr" defTabSz="1643129">
                <a:lnSpc>
                  <a:spcPct val="90000"/>
                </a:lnSpc>
                <a:spcBef>
                  <a:spcPct val="0"/>
                </a:spcBef>
                <a:spcAft>
                  <a:spcPct val="35000"/>
                </a:spcAft>
              </a:pPr>
              <a:r>
                <a:rPr lang="en-US" sz="1865" b="1">
                  <a:latin typeface="Arial" panose="020B0604020202020204" pitchFamily="34" charset="0"/>
                  <a:cs typeface="Arial" panose="020B0604020202020204" pitchFamily="34" charset="0"/>
                </a:rPr>
                <a:t>Organization Choices</a:t>
              </a:r>
            </a:p>
          </p:txBody>
        </p:sp>
      </p:grpSp>
      <p:sp>
        <p:nvSpPr>
          <p:cNvPr id="16" name="Rectangle 15">
            <a:extLst>
              <a:ext uri="{FF2B5EF4-FFF2-40B4-BE49-F238E27FC236}">
                <a16:creationId xmlns:a16="http://schemas.microsoft.com/office/drawing/2014/main" id="{03ED3497-CBAF-010A-7BA6-6010ACD6CCD6}"/>
              </a:ext>
            </a:extLst>
          </p:cNvPr>
          <p:cNvSpPr/>
          <p:nvPr/>
        </p:nvSpPr>
        <p:spPr>
          <a:xfrm>
            <a:off x="2803582" y="4158906"/>
            <a:ext cx="6825118" cy="387478"/>
          </a:xfrm>
          <a:prstGeom prst="rect">
            <a:avLst/>
          </a:prstGeom>
        </p:spPr>
        <p:txBody>
          <a:bodyPr wrap="square">
            <a:spAutoFit/>
          </a:bodyPr>
          <a:lstStyle/>
          <a:p>
            <a:pPr algn="ctr" defTabSz="1199041">
              <a:lnSpc>
                <a:spcPct val="90000"/>
              </a:lnSpc>
              <a:spcBef>
                <a:spcPct val="0"/>
              </a:spcBef>
              <a:spcAft>
                <a:spcPct val="35000"/>
              </a:spcAft>
            </a:pPr>
            <a:r>
              <a:rPr lang="en-US" altLang="en-US" sz="2131">
                <a:latin typeface="Arial" panose="020B0604020202020204" pitchFamily="34" charset="0"/>
                <a:ea typeface="ＭＳ Ｐゴシック" pitchFamily="34" charset="-128"/>
                <a:cs typeface="Arial" panose="020B0604020202020204" pitchFamily="34" charset="0"/>
              </a:rPr>
              <a:t>Which in turn drives organizational choices</a:t>
            </a:r>
          </a:p>
        </p:txBody>
      </p:sp>
      <p:cxnSp>
        <p:nvCxnSpPr>
          <p:cNvPr id="17" name="Straight Arrow Connector 16">
            <a:extLst>
              <a:ext uri="{FF2B5EF4-FFF2-40B4-BE49-F238E27FC236}">
                <a16:creationId xmlns:a16="http://schemas.microsoft.com/office/drawing/2014/main" id="{12D428F1-8A52-F28B-2B81-7A9D94587C1E}"/>
              </a:ext>
            </a:extLst>
          </p:cNvPr>
          <p:cNvCxnSpPr>
            <a:cxnSpLocks/>
          </p:cNvCxnSpPr>
          <p:nvPr/>
        </p:nvCxnSpPr>
        <p:spPr>
          <a:xfrm>
            <a:off x="4419032" y="3045555"/>
            <a:ext cx="818972" cy="9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4">
            <a:extLst>
              <a:ext uri="{FF2B5EF4-FFF2-40B4-BE49-F238E27FC236}">
                <a16:creationId xmlns:a16="http://schemas.microsoft.com/office/drawing/2014/main" id="{C90A21BE-A5A6-6036-3DED-C2145CFB0A94}"/>
              </a:ext>
            </a:extLst>
          </p:cNvPr>
          <p:cNvCxnSpPr>
            <a:cxnSpLocks/>
          </p:cNvCxnSpPr>
          <p:nvPr/>
        </p:nvCxnSpPr>
        <p:spPr>
          <a:xfrm rot="5400000">
            <a:off x="6234493" y="-136765"/>
            <a:ext cx="416" cy="7227726"/>
          </a:xfrm>
          <a:prstGeom prst="bentConnector3">
            <a:avLst>
              <a:gd name="adj1" fmla="val 26261828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2F762F4-F130-210A-034F-E534C63C7616}"/>
              </a:ext>
            </a:extLst>
          </p:cNvPr>
          <p:cNvCxnSpPr>
            <a:cxnSpLocks/>
          </p:cNvCxnSpPr>
          <p:nvPr/>
        </p:nvCxnSpPr>
        <p:spPr>
          <a:xfrm flipV="1">
            <a:off x="7233576" y="3045555"/>
            <a:ext cx="818972" cy="9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A close-up of a computer screen&#10;&#10;Description automatically generated">
            <a:extLst>
              <a:ext uri="{FF2B5EF4-FFF2-40B4-BE49-F238E27FC236}">
                <a16:creationId xmlns:a16="http://schemas.microsoft.com/office/drawing/2014/main" id="{AE53E5B4-C239-DCC3-B6F5-D5604C8295AB}"/>
              </a:ext>
            </a:extLst>
          </p:cNvPr>
          <p:cNvPicPr>
            <a:picLocks noChangeAspect="1"/>
          </p:cNvPicPr>
          <p:nvPr/>
        </p:nvPicPr>
        <p:blipFill>
          <a:blip r:embed="rId2"/>
          <a:srcRect t="-4514" r="236" b="40566"/>
          <a:stretch/>
        </p:blipFill>
        <p:spPr>
          <a:xfrm>
            <a:off x="822645" y="1915951"/>
            <a:ext cx="3772134" cy="619612"/>
          </a:xfrm>
          <a:prstGeom prst="rect">
            <a:avLst/>
          </a:prstGeom>
        </p:spPr>
      </p:pic>
    </p:spTree>
    <p:extLst>
      <p:ext uri="{BB962C8B-B14F-4D97-AF65-F5344CB8AC3E}">
        <p14:creationId xmlns:p14="http://schemas.microsoft.com/office/powerpoint/2010/main" val="236588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B6F36-C9C1-485B-8CC3-E498EBD7092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9F2FD6E-A7DA-9E66-DB46-A9F205A0D184}"/>
              </a:ext>
            </a:extLst>
          </p:cNvPr>
          <p:cNvSpPr>
            <a:spLocks noGrp="1"/>
          </p:cNvSpPr>
          <p:nvPr>
            <p:ph type="title"/>
          </p:nvPr>
        </p:nvSpPr>
        <p:spPr/>
        <p:txBody>
          <a:bodyPr/>
          <a:lstStyle/>
          <a:p>
            <a:r>
              <a:rPr lang="en-US"/>
              <a:t>Leadership Behavior Template </a:t>
            </a:r>
          </a:p>
        </p:txBody>
      </p:sp>
      <p:graphicFrame>
        <p:nvGraphicFramePr>
          <p:cNvPr id="5" name="Content Placeholder 4">
            <a:extLst>
              <a:ext uri="{FF2B5EF4-FFF2-40B4-BE49-F238E27FC236}">
                <a16:creationId xmlns:a16="http://schemas.microsoft.com/office/drawing/2014/main" id="{B6954457-5F05-92CF-7773-4664CDEB3E63}"/>
              </a:ext>
            </a:extLst>
          </p:cNvPr>
          <p:cNvGraphicFramePr>
            <a:graphicFrameLocks noGrp="1"/>
          </p:cNvGraphicFramePr>
          <p:nvPr>
            <p:ph idx="1"/>
            <p:extLst>
              <p:ext uri="{D42A27DB-BD31-4B8C-83A1-F6EECF244321}">
                <p14:modId xmlns:p14="http://schemas.microsoft.com/office/powerpoint/2010/main" val="4132021566"/>
              </p:ext>
            </p:extLst>
          </p:nvPr>
        </p:nvGraphicFramePr>
        <p:xfrm>
          <a:off x="879475" y="1257300"/>
          <a:ext cx="10652124" cy="4844782"/>
        </p:xfrm>
        <a:graphic>
          <a:graphicData uri="http://schemas.openxmlformats.org/drawingml/2006/table">
            <a:tbl>
              <a:tblPr firstRow="1" bandRow="1">
                <a:tableStyleId>{00A15C55-8517-42AA-B614-E9B94910E393}</a:tableStyleId>
              </a:tblPr>
              <a:tblGrid>
                <a:gridCol w="1775354">
                  <a:extLst>
                    <a:ext uri="{9D8B030D-6E8A-4147-A177-3AD203B41FA5}">
                      <a16:colId xmlns:a16="http://schemas.microsoft.com/office/drawing/2014/main" val="1421366534"/>
                    </a:ext>
                  </a:extLst>
                </a:gridCol>
                <a:gridCol w="1176942">
                  <a:extLst>
                    <a:ext uri="{9D8B030D-6E8A-4147-A177-3AD203B41FA5}">
                      <a16:colId xmlns:a16="http://schemas.microsoft.com/office/drawing/2014/main" val="3078552142"/>
                    </a:ext>
                  </a:extLst>
                </a:gridCol>
                <a:gridCol w="1306286">
                  <a:extLst>
                    <a:ext uri="{9D8B030D-6E8A-4147-A177-3AD203B41FA5}">
                      <a16:colId xmlns:a16="http://schemas.microsoft.com/office/drawing/2014/main" val="237114910"/>
                    </a:ext>
                  </a:extLst>
                </a:gridCol>
                <a:gridCol w="1839686">
                  <a:extLst>
                    <a:ext uri="{9D8B030D-6E8A-4147-A177-3AD203B41FA5}">
                      <a16:colId xmlns:a16="http://schemas.microsoft.com/office/drawing/2014/main" val="2774432008"/>
                    </a:ext>
                  </a:extLst>
                </a:gridCol>
                <a:gridCol w="2778502">
                  <a:extLst>
                    <a:ext uri="{9D8B030D-6E8A-4147-A177-3AD203B41FA5}">
                      <a16:colId xmlns:a16="http://schemas.microsoft.com/office/drawing/2014/main" val="3210329493"/>
                    </a:ext>
                  </a:extLst>
                </a:gridCol>
                <a:gridCol w="1775354">
                  <a:extLst>
                    <a:ext uri="{9D8B030D-6E8A-4147-A177-3AD203B41FA5}">
                      <a16:colId xmlns:a16="http://schemas.microsoft.com/office/drawing/2014/main" val="678206658"/>
                    </a:ext>
                  </a:extLst>
                </a:gridCol>
              </a:tblGrid>
              <a:tr h="600366">
                <a:tc>
                  <a:txBody>
                    <a:bodyPr/>
                    <a:lstStyle/>
                    <a:p>
                      <a:pPr algn="ctr" rtl="0" fontAlgn="base">
                        <a:lnSpc>
                          <a:spcPts val="1639"/>
                        </a:lnSpc>
                        <a:spcAft>
                          <a:spcPts val="1000"/>
                        </a:spcAft>
                      </a:pPr>
                      <a:r>
                        <a:rPr lang="en-US" sz="1400" b="0" i="0">
                          <a:solidFill>
                            <a:schemeClr val="bg1"/>
                          </a:solidFill>
                          <a:effectLst/>
                          <a:latin typeface="+mn-lt"/>
                        </a:rPr>
                        <a:t>Mindset or Behavior to change</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Strengthen or Diminish                  (+/-)</a:t>
                      </a:r>
                      <a:endParaRPr lang="en-US" sz="1400" b="1" i="0">
                        <a:solidFill>
                          <a:schemeClr val="bg1"/>
                        </a:solidFill>
                        <a:effectLst/>
                        <a:latin typeface="+mn-lt"/>
                      </a:endParaRP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Degree of behavioral change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Potential Barriers</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Tactics or actions to close the gap</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Priority or Timing </a:t>
                      </a:r>
                      <a:endParaRPr lang="en-US" sz="1400" b="1" i="0">
                        <a:solidFill>
                          <a:schemeClr val="bg1"/>
                        </a:solidFill>
                        <a:effectLst/>
                        <a:latin typeface="+mn-lt"/>
                      </a:endParaRPr>
                    </a:p>
                  </a:txBody>
                  <a:tcPr marL="40389" marR="40389" marT="20195" marB="20195"/>
                </a:tc>
                <a:extLst>
                  <a:ext uri="{0D108BD9-81ED-4DB2-BD59-A6C34878D82A}">
                    <a16:rowId xmlns:a16="http://schemas.microsoft.com/office/drawing/2014/main" val="1650672505"/>
                  </a:ext>
                </a:extLst>
              </a:tr>
              <a:tr h="1069813">
                <a:tc>
                  <a:txBody>
                    <a:bodyPr/>
                    <a:lstStyle/>
                    <a:p>
                      <a:r>
                        <a:rPr lang="en-US" sz="1400"/>
                        <a:t>Change to focus on prioritization of projects</a:t>
                      </a:r>
                    </a:p>
                  </a:txBody>
                  <a:tcPr/>
                </a:tc>
                <a:tc>
                  <a:txBody>
                    <a:bodyPr/>
                    <a:lstStyle/>
                    <a:p>
                      <a:pPr algn="ctr"/>
                      <a:r>
                        <a:rPr lang="en-US" sz="1400"/>
                        <a:t>+</a:t>
                      </a:r>
                    </a:p>
                  </a:txBody>
                  <a:tcPr/>
                </a:tc>
                <a:tc>
                  <a:txBody>
                    <a:bodyPr/>
                    <a:lstStyle/>
                    <a:p>
                      <a:pPr algn="ctr"/>
                      <a:r>
                        <a:rPr lang="en-US" sz="1400"/>
                        <a:t>High</a:t>
                      </a:r>
                    </a:p>
                  </a:txBody>
                  <a:tcPr/>
                </a:tc>
                <a:tc>
                  <a:txBody>
                    <a:bodyPr/>
                    <a:lstStyle/>
                    <a:p>
                      <a:r>
                        <a:rPr lang="en-US" sz="1400"/>
                        <a:t>Desire to be highly responsive</a:t>
                      </a:r>
                    </a:p>
                  </a:txBody>
                  <a:tcPr/>
                </a:tc>
                <a:tc>
                  <a:txBody>
                    <a:bodyPr/>
                    <a:lstStyle/>
                    <a:p>
                      <a:r>
                        <a:rPr lang="en-US" sz="1400"/>
                        <a:t>Build and follow prioritization process as part of leadership cadences</a:t>
                      </a:r>
                    </a:p>
                  </a:txBody>
                  <a:tcPr/>
                </a:tc>
                <a:tc>
                  <a:txBody>
                    <a:bodyPr/>
                    <a:lstStyle/>
                    <a:p>
                      <a:r>
                        <a:rPr lang="en-US" sz="1400"/>
                        <a:t>Build process to be implemented during go live</a:t>
                      </a:r>
                    </a:p>
                  </a:txBody>
                  <a:tcPr/>
                </a:tc>
                <a:extLst>
                  <a:ext uri="{0D108BD9-81ED-4DB2-BD59-A6C34878D82A}">
                    <a16:rowId xmlns:a16="http://schemas.microsoft.com/office/drawing/2014/main" val="3419819017"/>
                  </a:ext>
                </a:extLst>
              </a:tr>
              <a:tr h="1463954">
                <a:tc>
                  <a:txBody>
                    <a:bodyPr/>
                    <a:lstStyle/>
                    <a:p>
                      <a:r>
                        <a:rPr lang="en-US" sz="1400"/>
                        <a:t>The need for senior leaders to sign off on all decisions</a:t>
                      </a:r>
                    </a:p>
                  </a:txBody>
                  <a:tcPr/>
                </a:tc>
                <a:tc>
                  <a:txBody>
                    <a:bodyPr/>
                    <a:lstStyle/>
                    <a:p>
                      <a:pPr algn="ctr"/>
                      <a:r>
                        <a:rPr lang="en-US" sz="1400"/>
                        <a:t>-</a:t>
                      </a:r>
                    </a:p>
                  </a:txBody>
                  <a:tcPr/>
                </a:tc>
                <a:tc>
                  <a:txBody>
                    <a:bodyPr/>
                    <a:lstStyle/>
                    <a:p>
                      <a:pPr algn="ctr"/>
                      <a:r>
                        <a:rPr lang="en-US" sz="1400"/>
                        <a:t>High</a:t>
                      </a:r>
                    </a:p>
                  </a:txBody>
                  <a:tcPr/>
                </a:tc>
                <a:tc>
                  <a:txBody>
                    <a:bodyPr/>
                    <a:lstStyle/>
                    <a:p>
                      <a:r>
                        <a:rPr lang="en-US" sz="1400"/>
                        <a:t>Leadership desire to weigh in; direct reports habit of gaining input/ approval is engrained</a:t>
                      </a:r>
                    </a:p>
                  </a:txBody>
                  <a:tcPr/>
                </a:tc>
                <a:tc>
                  <a:txBody>
                    <a:bodyPr/>
                    <a:lstStyle/>
                    <a:p>
                      <a:r>
                        <a:rPr lang="en-US" sz="1400"/>
                        <a:t>Clearly define delegation of authority; Begin planning how this will work and what happens when it doesn’t</a:t>
                      </a:r>
                    </a:p>
                  </a:txBody>
                  <a:tcPr/>
                </a:tc>
                <a:tc>
                  <a:txBody>
                    <a:bodyPr/>
                    <a:lstStyle/>
                    <a:p>
                      <a:r>
                        <a:rPr lang="en-US" sz="1400"/>
                        <a:t>Immediately </a:t>
                      </a:r>
                    </a:p>
                  </a:txBody>
                  <a:tcPr/>
                </a:tc>
                <a:extLst>
                  <a:ext uri="{0D108BD9-81ED-4DB2-BD59-A6C34878D82A}">
                    <a16:rowId xmlns:a16="http://schemas.microsoft.com/office/drawing/2014/main" val="1724409962"/>
                  </a:ext>
                </a:extLst>
              </a:tr>
              <a:tr h="1661025">
                <a:tc>
                  <a:txBody>
                    <a:bodyPr/>
                    <a:lstStyle/>
                    <a:p>
                      <a:r>
                        <a:rPr lang="en-US" sz="1400"/>
                        <a:t>Emphasizing values</a:t>
                      </a:r>
                    </a:p>
                  </a:txBody>
                  <a:tcPr/>
                </a:tc>
                <a:tc>
                  <a:txBody>
                    <a:bodyPr/>
                    <a:lstStyle/>
                    <a:p>
                      <a:pPr algn="ctr"/>
                      <a:r>
                        <a:rPr lang="en-US" sz="1400"/>
                        <a:t>+</a:t>
                      </a:r>
                    </a:p>
                  </a:txBody>
                  <a:tcPr/>
                </a:tc>
                <a:tc>
                  <a:txBody>
                    <a:bodyPr/>
                    <a:lstStyle/>
                    <a:p>
                      <a:pPr algn="ctr"/>
                      <a:r>
                        <a:rPr lang="en-US" sz="1400"/>
                        <a:t>Medium</a:t>
                      </a:r>
                    </a:p>
                  </a:txBody>
                  <a:tcPr/>
                </a:tc>
                <a:tc>
                  <a:txBody>
                    <a:bodyPr/>
                    <a:lstStyle/>
                    <a:p>
                      <a:r>
                        <a:rPr lang="en-US" sz="1400"/>
                        <a:t>Not always top of mind</a:t>
                      </a:r>
                    </a:p>
                  </a:txBody>
                  <a:tcPr/>
                </a:tc>
                <a:tc>
                  <a:txBody>
                    <a:bodyPr/>
                    <a:lstStyle/>
                    <a:p>
                      <a:r>
                        <a:rPr lang="en-US" sz="1400"/>
                        <a:t>Build in time in each meeting to acknowledge / celebrate where you witnessed key value-driven behaviors showed up in the last week </a:t>
                      </a:r>
                    </a:p>
                  </a:txBody>
                  <a:tcPr/>
                </a:tc>
                <a:tc>
                  <a:txBody>
                    <a:bodyPr/>
                    <a:lstStyle/>
                    <a:p>
                      <a:r>
                        <a:rPr lang="en-US" sz="1400"/>
                        <a:t>At go live</a:t>
                      </a:r>
                    </a:p>
                  </a:txBody>
                  <a:tcPr/>
                </a:tc>
                <a:extLst>
                  <a:ext uri="{0D108BD9-81ED-4DB2-BD59-A6C34878D82A}">
                    <a16:rowId xmlns:a16="http://schemas.microsoft.com/office/drawing/2014/main" val="3145058753"/>
                  </a:ext>
                </a:extLst>
              </a:tr>
            </a:tbl>
          </a:graphicData>
        </a:graphic>
      </p:graphicFrame>
      <p:sp>
        <p:nvSpPr>
          <p:cNvPr id="11" name="Text Placeholder 10">
            <a:extLst>
              <a:ext uri="{FF2B5EF4-FFF2-40B4-BE49-F238E27FC236}">
                <a16:creationId xmlns:a16="http://schemas.microsoft.com/office/drawing/2014/main" id="{F4CB63D3-24F9-EB65-8345-F1E6D808B6E3}"/>
              </a:ext>
            </a:extLst>
          </p:cNvPr>
          <p:cNvSpPr>
            <a:spLocks noGrp="1"/>
          </p:cNvSpPr>
          <p:nvPr>
            <p:ph type="body" sz="quarter" idx="11"/>
          </p:nvPr>
        </p:nvSpPr>
        <p:spPr/>
        <p:txBody>
          <a:bodyPr/>
          <a:lstStyle/>
          <a:p>
            <a:r>
              <a:rPr lang="en-US"/>
              <a:t>Template to flipchart and document</a:t>
            </a:r>
          </a:p>
        </p:txBody>
      </p:sp>
    </p:spTree>
    <p:extLst>
      <p:ext uri="{BB962C8B-B14F-4D97-AF65-F5344CB8AC3E}">
        <p14:creationId xmlns:p14="http://schemas.microsoft.com/office/powerpoint/2010/main" val="25779866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EA3CCD9-5C97-CC8B-3C94-50842F8E35FB}"/>
              </a:ext>
            </a:extLst>
          </p:cNvPr>
          <p:cNvSpPr>
            <a:spLocks noGrp="1"/>
          </p:cNvSpPr>
          <p:nvPr>
            <p:ph type="title"/>
          </p:nvPr>
        </p:nvSpPr>
        <p:spPr/>
        <p:txBody>
          <a:bodyPr/>
          <a:lstStyle/>
          <a:p>
            <a:r>
              <a:rPr lang="en-US"/>
              <a:t>Leadership Behavior Template </a:t>
            </a:r>
          </a:p>
        </p:txBody>
      </p:sp>
      <p:graphicFrame>
        <p:nvGraphicFramePr>
          <p:cNvPr id="5" name="Content Placeholder 4">
            <a:extLst>
              <a:ext uri="{FF2B5EF4-FFF2-40B4-BE49-F238E27FC236}">
                <a16:creationId xmlns:a16="http://schemas.microsoft.com/office/drawing/2014/main" id="{75B2F14A-0C15-6398-7E9A-E213CC296916}"/>
              </a:ext>
            </a:extLst>
          </p:cNvPr>
          <p:cNvGraphicFramePr>
            <a:graphicFrameLocks noGrp="1"/>
          </p:cNvGraphicFramePr>
          <p:nvPr>
            <p:ph idx="1"/>
            <p:extLst>
              <p:ext uri="{D42A27DB-BD31-4B8C-83A1-F6EECF244321}">
                <p14:modId xmlns:p14="http://schemas.microsoft.com/office/powerpoint/2010/main" val="1994789677"/>
              </p:ext>
            </p:extLst>
          </p:nvPr>
        </p:nvGraphicFramePr>
        <p:xfrm>
          <a:off x="879475" y="1257300"/>
          <a:ext cx="10652124" cy="3179830"/>
        </p:xfrm>
        <a:graphic>
          <a:graphicData uri="http://schemas.openxmlformats.org/drawingml/2006/table">
            <a:tbl>
              <a:tblPr firstRow="1" bandRow="1">
                <a:tableStyleId>{00A15C55-8517-42AA-B614-E9B94910E393}</a:tableStyleId>
              </a:tblPr>
              <a:tblGrid>
                <a:gridCol w="1775354">
                  <a:extLst>
                    <a:ext uri="{9D8B030D-6E8A-4147-A177-3AD203B41FA5}">
                      <a16:colId xmlns:a16="http://schemas.microsoft.com/office/drawing/2014/main" val="1421366534"/>
                    </a:ext>
                  </a:extLst>
                </a:gridCol>
                <a:gridCol w="1775354">
                  <a:extLst>
                    <a:ext uri="{9D8B030D-6E8A-4147-A177-3AD203B41FA5}">
                      <a16:colId xmlns:a16="http://schemas.microsoft.com/office/drawing/2014/main" val="3078552142"/>
                    </a:ext>
                  </a:extLst>
                </a:gridCol>
                <a:gridCol w="1775354">
                  <a:extLst>
                    <a:ext uri="{9D8B030D-6E8A-4147-A177-3AD203B41FA5}">
                      <a16:colId xmlns:a16="http://schemas.microsoft.com/office/drawing/2014/main" val="237114910"/>
                    </a:ext>
                  </a:extLst>
                </a:gridCol>
                <a:gridCol w="1775354">
                  <a:extLst>
                    <a:ext uri="{9D8B030D-6E8A-4147-A177-3AD203B41FA5}">
                      <a16:colId xmlns:a16="http://schemas.microsoft.com/office/drawing/2014/main" val="2774432008"/>
                    </a:ext>
                  </a:extLst>
                </a:gridCol>
                <a:gridCol w="1775354">
                  <a:extLst>
                    <a:ext uri="{9D8B030D-6E8A-4147-A177-3AD203B41FA5}">
                      <a16:colId xmlns:a16="http://schemas.microsoft.com/office/drawing/2014/main" val="3210329493"/>
                    </a:ext>
                  </a:extLst>
                </a:gridCol>
                <a:gridCol w="1775354">
                  <a:extLst>
                    <a:ext uri="{9D8B030D-6E8A-4147-A177-3AD203B41FA5}">
                      <a16:colId xmlns:a16="http://schemas.microsoft.com/office/drawing/2014/main" val="678206658"/>
                    </a:ext>
                  </a:extLst>
                </a:gridCol>
              </a:tblGrid>
              <a:tr h="370840">
                <a:tc>
                  <a:txBody>
                    <a:bodyPr/>
                    <a:lstStyle/>
                    <a:p>
                      <a:pPr algn="ctr" rtl="0" fontAlgn="base">
                        <a:lnSpc>
                          <a:spcPts val="1639"/>
                        </a:lnSpc>
                        <a:spcAft>
                          <a:spcPts val="1000"/>
                        </a:spcAft>
                      </a:pPr>
                      <a:r>
                        <a:rPr lang="en-US" sz="1400" b="0" i="0">
                          <a:solidFill>
                            <a:schemeClr val="bg1"/>
                          </a:solidFill>
                          <a:effectLst/>
                          <a:latin typeface="+mn-lt"/>
                        </a:rPr>
                        <a:t>Mindset or Behavior to change</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Strengthen or Diminish                  (+/-)</a:t>
                      </a:r>
                      <a:endParaRPr lang="en-US" sz="1400" b="1" i="0">
                        <a:solidFill>
                          <a:schemeClr val="bg1"/>
                        </a:solidFill>
                        <a:effectLst/>
                        <a:latin typeface="+mn-lt"/>
                      </a:endParaRP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Degree of behavioral change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Potential Barriers</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Tactics or actions to close the gap</a:t>
                      </a:r>
                      <a:r>
                        <a:rPr lang="en-US" sz="1400" b="1" i="0">
                          <a:solidFill>
                            <a:schemeClr val="bg1"/>
                          </a:solidFill>
                          <a:effectLst/>
                          <a:latin typeface="+mn-lt"/>
                        </a:rPr>
                        <a:t> </a:t>
                      </a:r>
                    </a:p>
                  </a:txBody>
                  <a:tcPr marL="40389" marR="40389" marT="20195" marB="20195"/>
                </a:tc>
                <a:tc>
                  <a:txBody>
                    <a:bodyPr/>
                    <a:lstStyle/>
                    <a:p>
                      <a:pPr algn="ctr" rtl="0" fontAlgn="base">
                        <a:lnSpc>
                          <a:spcPts val="1639"/>
                        </a:lnSpc>
                        <a:spcAft>
                          <a:spcPts val="1000"/>
                        </a:spcAft>
                      </a:pPr>
                      <a:r>
                        <a:rPr lang="en-US" sz="1400" b="0" i="0">
                          <a:solidFill>
                            <a:schemeClr val="bg1"/>
                          </a:solidFill>
                          <a:effectLst/>
                          <a:latin typeface="+mn-lt"/>
                        </a:rPr>
                        <a:t>Priority or Timing </a:t>
                      </a:r>
                      <a:endParaRPr lang="en-US" sz="1400" b="1" i="0">
                        <a:solidFill>
                          <a:schemeClr val="bg1"/>
                        </a:solidFill>
                        <a:effectLst/>
                        <a:latin typeface="+mn-lt"/>
                      </a:endParaRPr>
                    </a:p>
                  </a:txBody>
                  <a:tcPr marL="40389" marR="40389" marT="20195" marB="20195"/>
                </a:tc>
                <a:extLst>
                  <a:ext uri="{0D108BD9-81ED-4DB2-BD59-A6C34878D82A}">
                    <a16:rowId xmlns:a16="http://schemas.microsoft.com/office/drawing/2014/main" val="1650672505"/>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3419819017"/>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724409962"/>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3145058753"/>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249583136"/>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72790755"/>
                  </a:ext>
                </a:extLst>
              </a:tr>
              <a:tr h="37084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773011099"/>
                  </a:ext>
                </a:extLst>
              </a:tr>
              <a:tr h="0">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extLst>
                  <a:ext uri="{0D108BD9-81ED-4DB2-BD59-A6C34878D82A}">
                    <a16:rowId xmlns:a16="http://schemas.microsoft.com/office/drawing/2014/main" val="1315597056"/>
                  </a:ext>
                </a:extLst>
              </a:tr>
            </a:tbl>
          </a:graphicData>
        </a:graphic>
      </p:graphicFrame>
      <p:sp>
        <p:nvSpPr>
          <p:cNvPr id="11" name="Text Placeholder 10">
            <a:extLst>
              <a:ext uri="{FF2B5EF4-FFF2-40B4-BE49-F238E27FC236}">
                <a16:creationId xmlns:a16="http://schemas.microsoft.com/office/drawing/2014/main" id="{CCE089B7-671D-DF1B-84E0-9D618E5B450C}"/>
              </a:ext>
            </a:extLst>
          </p:cNvPr>
          <p:cNvSpPr>
            <a:spLocks noGrp="1"/>
          </p:cNvSpPr>
          <p:nvPr>
            <p:ph type="body" sz="quarter" idx="11"/>
          </p:nvPr>
        </p:nvSpPr>
        <p:spPr/>
        <p:txBody>
          <a:bodyPr/>
          <a:lstStyle/>
          <a:p>
            <a:r>
              <a:rPr lang="en-US"/>
              <a:t>Template to Flipchart and Document</a:t>
            </a:r>
          </a:p>
        </p:txBody>
      </p:sp>
    </p:spTree>
    <p:extLst>
      <p:ext uri="{BB962C8B-B14F-4D97-AF65-F5344CB8AC3E}">
        <p14:creationId xmlns:p14="http://schemas.microsoft.com/office/powerpoint/2010/main" val="694267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9B28C-587E-6AA0-04A8-ABCA7E79F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5F2DF-C2CB-1FAC-A1B1-B2E60D1A9A53}"/>
              </a:ext>
            </a:extLst>
          </p:cNvPr>
          <p:cNvSpPr>
            <a:spLocks noGrp="1"/>
          </p:cNvSpPr>
          <p:nvPr>
            <p:ph type="title"/>
          </p:nvPr>
        </p:nvSpPr>
        <p:spPr/>
        <p:txBody>
          <a:bodyPr/>
          <a:lstStyle/>
          <a:p>
            <a:r>
              <a:rPr lang="en-US" sz="2800"/>
              <a:t>Strategic Culture Behaviors and Leadership Practice</a:t>
            </a:r>
            <a:endParaRPr lang="en-US"/>
          </a:p>
        </p:txBody>
      </p:sp>
      <p:sp>
        <p:nvSpPr>
          <p:cNvPr id="4" name="Text Placeholder 3">
            <a:extLst>
              <a:ext uri="{FF2B5EF4-FFF2-40B4-BE49-F238E27FC236}">
                <a16:creationId xmlns:a16="http://schemas.microsoft.com/office/drawing/2014/main" id="{144B7285-B12A-41E2-804E-58D02E80A2E0}"/>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C771F267-B5FB-6666-DDC7-630D6F477375}"/>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sz="1200" b="0"/>
              <a:t>Consider the culture that will be required for the new strategy to be successful. </a:t>
            </a:r>
            <a:endParaRPr lang="en-US" altLang="en-US" sz="1200" b="0"/>
          </a:p>
          <a:p>
            <a:pPr marL="0" indent="0" algn="ctr">
              <a:buNone/>
            </a:pPr>
            <a:endParaRPr lang="en-US" sz="1200">
              <a:latin typeface="Arial" panose="020B0604020202020204" pitchFamily="34" charset="0"/>
              <a:cs typeface="Arial" panose="020B0604020202020204" pitchFamily="34" charset="0"/>
            </a:endParaRPr>
          </a:p>
          <a:p>
            <a:pPr marL="0" indent="0">
              <a:buNone/>
            </a:pPr>
            <a:r>
              <a:rPr lang="en-US" sz="1200" b="1">
                <a:latin typeface="Arial" panose="020B0604020202020204" pitchFamily="34" charset="0"/>
                <a:cs typeface="Arial" panose="020B0604020202020204" pitchFamily="34" charset="0"/>
              </a:rPr>
              <a:t>Things to keep in mind…</a:t>
            </a:r>
          </a:p>
          <a:p>
            <a:pPr marL="182880" indent="-182880">
              <a:buFont typeface="+mj-lt"/>
              <a:buAutoNum type="arabicPeriod"/>
              <a:defRPr/>
            </a:pPr>
            <a:r>
              <a:rPr lang="en-US" sz="1200" b="0">
                <a:latin typeface="Arial"/>
              </a:rPr>
              <a:t>CONSIDER the Organizing Choices you’ve made during the design, what cultural behaviors and/or leadership practices that will be needed or that are misaligned with those? (could directly pair this with end of session view of organizing choices and ask what we’ll do differently to make those come to life)​</a:t>
            </a:r>
          </a:p>
          <a:p>
            <a:pPr marL="182880" indent="-182880">
              <a:buFont typeface="+mj-lt"/>
              <a:buAutoNum type="arabicPeriod"/>
              <a:defRPr/>
            </a:pPr>
            <a:r>
              <a:rPr lang="en-US" sz="1200" b="0">
                <a:latin typeface="Arial"/>
              </a:rPr>
              <a:t>On a flipchart: List the mindsets and behaviors that we need to shift in the next few months; Consider the team norms you have in place today, are they driving the desired effect​</a:t>
            </a:r>
          </a:p>
          <a:p>
            <a:pPr marL="514350" lvl="2" indent="-285750">
              <a:buFont typeface="Arial" panose="020B0604020202020204" pitchFamily="34" charset="0"/>
              <a:buChar char="•"/>
              <a:defRPr/>
            </a:pPr>
            <a:r>
              <a:rPr lang="en-US" sz="1200" b="0">
                <a:latin typeface="Arial"/>
              </a:rPr>
              <a:t>What is being exhibited today that need to be strengthened or maintained​</a:t>
            </a:r>
          </a:p>
          <a:p>
            <a:pPr marL="411480" lvl="2" indent="-182880">
              <a:buFont typeface="Arial" panose="020B0604020202020204" pitchFamily="34" charset="0"/>
              <a:buChar char="•"/>
              <a:defRPr/>
            </a:pPr>
            <a:r>
              <a:rPr lang="en-US" sz="1200" b="0">
                <a:latin typeface="Arial"/>
              </a:rPr>
              <a:t>What is being exhibited that need to be diminished​</a:t>
            </a:r>
          </a:p>
          <a:p>
            <a:pPr marL="182880" indent="-182880">
              <a:buFont typeface="+mj-lt"/>
              <a:buAutoNum type="arabicPeriod"/>
              <a:defRPr/>
            </a:pPr>
            <a:r>
              <a:rPr lang="en-US" sz="1200" b="0">
                <a:latin typeface="Arial"/>
              </a:rPr>
              <a:t>What is the degree of change? ​</a:t>
            </a:r>
          </a:p>
          <a:p>
            <a:pPr marL="182880" indent="-182880">
              <a:buFont typeface="+mj-lt"/>
              <a:buAutoNum type="arabicPeriod"/>
              <a:defRPr/>
            </a:pPr>
            <a:r>
              <a:rPr lang="en-US" sz="1200" b="0">
                <a:latin typeface="Arial"/>
              </a:rPr>
              <a:t>What are the barriers to doing this?​</a:t>
            </a:r>
          </a:p>
          <a:p>
            <a:pPr marL="182880" indent="-182880">
              <a:buFont typeface="+mj-lt"/>
              <a:buAutoNum type="arabicPeriod"/>
              <a:defRPr/>
            </a:pPr>
            <a:r>
              <a:rPr lang="en-US" sz="1200" b="0">
                <a:latin typeface="Arial"/>
              </a:rPr>
              <a:t>What tactics can we put in place today to achieve these? ​</a:t>
            </a:r>
          </a:p>
          <a:p>
            <a:pPr marL="182880" indent="-182880">
              <a:buFont typeface="+mj-lt"/>
              <a:buAutoNum type="arabicPeriod"/>
              <a:defRPr/>
            </a:pPr>
            <a:r>
              <a:rPr lang="en-US" sz="1200" b="0">
                <a:latin typeface="Arial"/>
              </a:rPr>
              <a:t>What do we need to shift in the next few months? ​</a:t>
            </a:r>
          </a:p>
        </p:txBody>
      </p:sp>
    </p:spTree>
    <p:extLst>
      <p:ext uri="{BB962C8B-B14F-4D97-AF65-F5344CB8AC3E}">
        <p14:creationId xmlns:p14="http://schemas.microsoft.com/office/powerpoint/2010/main" val="22339136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D4037-D028-4E3A-59DD-1348A8F35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6D688-1C36-3F88-228A-32B2712F6554}"/>
              </a:ext>
            </a:extLst>
          </p:cNvPr>
          <p:cNvSpPr>
            <a:spLocks noGrp="1"/>
          </p:cNvSpPr>
          <p:nvPr>
            <p:ph type="title"/>
          </p:nvPr>
        </p:nvSpPr>
        <p:spPr/>
        <p:txBody>
          <a:bodyPr/>
          <a:lstStyle/>
          <a:p>
            <a:r>
              <a:rPr lang="en-US" sz="3600"/>
              <a:t>Macro-Micro Bridge</a:t>
            </a:r>
          </a:p>
        </p:txBody>
      </p:sp>
      <p:sp>
        <p:nvSpPr>
          <p:cNvPr id="3" name="Text Placeholder 2">
            <a:extLst>
              <a:ext uri="{FF2B5EF4-FFF2-40B4-BE49-F238E27FC236}">
                <a16:creationId xmlns:a16="http://schemas.microsoft.com/office/drawing/2014/main" id="{37C0398C-E0FB-586F-142C-4E10C93BFBA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65854846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9796-DC47-68D4-69C6-F56C0EA99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55118-7533-A7E1-C106-92AF126DA38C}"/>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38C04ADC-E824-F96F-7B80-9B99A41B3A0E}"/>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0AA7EB8F-D60A-D0D6-EDB9-43E980C149C4}"/>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1C72A57B-3041-0124-914A-3E5A7370D540}"/>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08C296DA-7AF2-6674-9EC8-4351EF444E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D6389487-16A2-B100-AAB1-D7882FF7C322}"/>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05A5610C-F245-034B-3D47-69E3845AE54F}"/>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2D6B20C2-7B23-392F-ED68-4B6595C12CDE}"/>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6AED739F-F2A8-1523-2C09-C51847810604}"/>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B991E8BC-520A-A6AD-5BEA-4371F29E276E}"/>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CAFBB939-2FC5-C6C2-E590-3A17CB283CE2}"/>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4D08668A-F0EE-D894-ED23-81418193EF44}"/>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3EB92E1F-950D-5F87-5AC0-0E7C9C0CBC36}"/>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24B6B168-C517-143D-6DEB-DF9C66D78CC7}"/>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43D9CC3F-D88E-187E-4FCD-5673F0773350}"/>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D04DB58F-8C54-E140-E7BA-3EAF2FB595A0}"/>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697503B8-E1A2-787A-EC48-8B3DD9381C1A}"/>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E3FF6360-D4D2-4262-C3CF-9C8734D0BF0C}"/>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B8DF1FE1-3E31-C827-67E9-EF50ADF4C688}"/>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847BC0E4-940F-441C-49E7-225226D475A6}"/>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DC3C5B9D-D616-6AED-4F10-1A78C3A92EB4}"/>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7D9A31EB-1330-B6CC-F936-4D4961039F7D}"/>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07041796-86AA-7B68-A9CD-6325B30526F5}"/>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D6572561-35C9-FAE8-D457-D7D28613EE5A}"/>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034665C9-3EA0-C85E-3094-16A49BDE3C9C}"/>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78CC90A9-E31F-A317-DACF-4CC2C33E1E98}"/>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4DE65F2F-7F6A-B965-FA62-01B21FE143D3}"/>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DA4CF11F-E6EA-31A3-BC95-E57514ED82F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EE9E8A61-3C73-96FE-09DA-B92859C711A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pic>
        <p:nvPicPr>
          <p:cNvPr id="31" name="Graphic 7">
            <a:extLst>
              <a:ext uri="{FF2B5EF4-FFF2-40B4-BE49-F238E27FC236}">
                <a16:creationId xmlns:a16="http://schemas.microsoft.com/office/drawing/2014/main" id="{5F83A27F-A020-9C72-5691-25F87E52DFB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2845" y="3412728"/>
            <a:ext cx="507219" cy="502920"/>
          </a:xfrm>
          <a:prstGeom prst="rect">
            <a:avLst/>
          </a:prstGeom>
        </p:spPr>
      </p:pic>
      <p:pic>
        <p:nvPicPr>
          <p:cNvPr id="32" name="Graphic 7">
            <a:extLst>
              <a:ext uri="{FF2B5EF4-FFF2-40B4-BE49-F238E27FC236}">
                <a16:creationId xmlns:a16="http://schemas.microsoft.com/office/drawing/2014/main" id="{B6D73419-83FC-AB24-77D3-503E5B12C2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85875" y="3412728"/>
            <a:ext cx="507219" cy="502920"/>
          </a:xfrm>
          <a:prstGeom prst="rect">
            <a:avLst/>
          </a:prstGeom>
        </p:spPr>
      </p:pic>
      <p:pic>
        <p:nvPicPr>
          <p:cNvPr id="33" name="Graphic 7">
            <a:extLst>
              <a:ext uri="{FF2B5EF4-FFF2-40B4-BE49-F238E27FC236}">
                <a16:creationId xmlns:a16="http://schemas.microsoft.com/office/drawing/2014/main" id="{1803E400-5B39-3546-BEAA-C54694C4220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19023" y="3411252"/>
            <a:ext cx="507219" cy="502920"/>
          </a:xfrm>
          <a:prstGeom prst="rect">
            <a:avLst/>
          </a:prstGeom>
        </p:spPr>
      </p:pic>
      <p:pic>
        <p:nvPicPr>
          <p:cNvPr id="34" name="Graphic 7">
            <a:extLst>
              <a:ext uri="{FF2B5EF4-FFF2-40B4-BE49-F238E27FC236}">
                <a16:creationId xmlns:a16="http://schemas.microsoft.com/office/drawing/2014/main" id="{3E4399C7-6EA7-CBF3-7F93-CC43DF047AC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16140" y="3410514"/>
            <a:ext cx="507219" cy="502920"/>
          </a:xfrm>
          <a:prstGeom prst="rect">
            <a:avLst/>
          </a:prstGeom>
        </p:spPr>
      </p:pic>
    </p:spTree>
    <p:extLst>
      <p:ext uri="{BB962C8B-B14F-4D97-AF65-F5344CB8AC3E}">
        <p14:creationId xmlns:p14="http://schemas.microsoft.com/office/powerpoint/2010/main" val="28243124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75E31-C30D-2C6A-0FB1-5F0A29444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69163-B7FF-5584-CC2E-D84BE1DF8C42}"/>
              </a:ext>
            </a:extLst>
          </p:cNvPr>
          <p:cNvSpPr>
            <a:spLocks noGrp="1"/>
          </p:cNvSpPr>
          <p:nvPr>
            <p:ph type="title"/>
          </p:nvPr>
        </p:nvSpPr>
        <p:spPr/>
        <p:txBody>
          <a:bodyPr/>
          <a:lstStyle/>
          <a:p>
            <a:r>
              <a:rPr lang="en-US" sz="2800" err="1"/>
              <a:t>AlignOrg</a:t>
            </a:r>
            <a:r>
              <a:rPr lang="en-US" sz="2800"/>
              <a:t> Solution’s Organization Design Model</a:t>
            </a:r>
            <a:br>
              <a:rPr lang="en-US" sz="2800"/>
            </a:br>
            <a:endParaRPr lang="en-US"/>
          </a:p>
        </p:txBody>
      </p:sp>
      <p:sp>
        <p:nvSpPr>
          <p:cNvPr id="4" name="Text Placeholder 3">
            <a:extLst>
              <a:ext uri="{FF2B5EF4-FFF2-40B4-BE49-F238E27FC236}">
                <a16:creationId xmlns:a16="http://schemas.microsoft.com/office/drawing/2014/main" id="{831452AF-9F2E-EB2E-FCDF-2053E5E44055}"/>
              </a:ext>
            </a:extLst>
          </p:cNvPr>
          <p:cNvSpPr>
            <a:spLocks noGrp="1"/>
          </p:cNvSpPr>
          <p:nvPr>
            <p:ph type="body" sz="quarter" idx="11"/>
          </p:nvPr>
        </p:nvSpPr>
        <p:spPr/>
        <p:txBody>
          <a:bodyPr/>
          <a:lstStyle/>
          <a:p>
            <a:endParaRPr lang="en-US"/>
          </a:p>
        </p:txBody>
      </p:sp>
      <p:pic>
        <p:nvPicPr>
          <p:cNvPr id="30" name="Picture 29">
            <a:extLst>
              <a:ext uri="{FF2B5EF4-FFF2-40B4-BE49-F238E27FC236}">
                <a16:creationId xmlns:a16="http://schemas.microsoft.com/office/drawing/2014/main" id="{3C935BED-891E-429B-329C-FCD8A7BCEB2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229619" y="3923256"/>
            <a:ext cx="2826362" cy="2261264"/>
          </a:xfrm>
          <a:prstGeom prst="rect">
            <a:avLst/>
          </a:prstGeom>
        </p:spPr>
      </p:pic>
      <p:sp>
        <p:nvSpPr>
          <p:cNvPr id="31" name="Text Placeholder 9">
            <a:extLst>
              <a:ext uri="{FF2B5EF4-FFF2-40B4-BE49-F238E27FC236}">
                <a16:creationId xmlns:a16="http://schemas.microsoft.com/office/drawing/2014/main" id="{8DD35068-2A0D-5462-1EBE-BD8636DC2BF6}"/>
              </a:ext>
            </a:extLst>
          </p:cNvPr>
          <p:cNvSpPr txBox="1">
            <a:spLocks/>
          </p:cNvSpPr>
          <p:nvPr/>
        </p:nvSpPr>
        <p:spPr>
          <a:xfrm>
            <a:off x="1219955"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Strategy</a:t>
            </a:r>
          </a:p>
        </p:txBody>
      </p:sp>
      <p:sp>
        <p:nvSpPr>
          <p:cNvPr id="32" name="Text Placeholder 10">
            <a:extLst>
              <a:ext uri="{FF2B5EF4-FFF2-40B4-BE49-F238E27FC236}">
                <a16:creationId xmlns:a16="http://schemas.microsoft.com/office/drawing/2014/main" id="{4F6D3315-337A-849D-9B62-D38CD3172321}"/>
              </a:ext>
            </a:extLst>
          </p:cNvPr>
          <p:cNvSpPr txBox="1">
            <a:spLocks/>
          </p:cNvSpPr>
          <p:nvPr/>
        </p:nvSpPr>
        <p:spPr>
          <a:xfrm>
            <a:off x="3603169"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Organizations Implications</a:t>
            </a:r>
          </a:p>
        </p:txBody>
      </p:sp>
      <p:sp>
        <p:nvSpPr>
          <p:cNvPr id="33" name="Text Placeholder 15">
            <a:extLst>
              <a:ext uri="{FF2B5EF4-FFF2-40B4-BE49-F238E27FC236}">
                <a16:creationId xmlns:a16="http://schemas.microsoft.com/office/drawing/2014/main" id="{74E280BF-6088-B64D-22CA-68B95B12A7E1}"/>
              </a:ext>
            </a:extLst>
          </p:cNvPr>
          <p:cNvSpPr txBox="1">
            <a:spLocks/>
          </p:cNvSpPr>
          <p:nvPr/>
        </p:nvSpPr>
        <p:spPr>
          <a:xfrm>
            <a:off x="1897859" y="4205235"/>
            <a:ext cx="3089154"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599">
                <a:solidFill>
                  <a:schemeClr val="tx2"/>
                </a:solidFill>
              </a:rPr>
              <a:t>Alignment is achieved by following the design sequence</a:t>
            </a:r>
          </a:p>
        </p:txBody>
      </p:sp>
      <p:sp>
        <p:nvSpPr>
          <p:cNvPr id="34" name="Text Placeholder 17">
            <a:extLst>
              <a:ext uri="{FF2B5EF4-FFF2-40B4-BE49-F238E27FC236}">
                <a16:creationId xmlns:a16="http://schemas.microsoft.com/office/drawing/2014/main" id="{5B6D11AB-FBD5-9765-F9DE-9CC2220783AB}"/>
              </a:ext>
            </a:extLst>
          </p:cNvPr>
          <p:cNvSpPr txBox="1">
            <a:spLocks/>
          </p:cNvSpPr>
          <p:nvPr/>
        </p:nvSpPr>
        <p:spPr>
          <a:xfrm>
            <a:off x="6366352" y="3150823"/>
            <a:ext cx="2222481" cy="772433"/>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Macro</a:t>
            </a:r>
          </a:p>
        </p:txBody>
      </p:sp>
      <p:sp>
        <p:nvSpPr>
          <p:cNvPr id="35" name="Text Placeholder 18">
            <a:extLst>
              <a:ext uri="{FF2B5EF4-FFF2-40B4-BE49-F238E27FC236}">
                <a16:creationId xmlns:a16="http://schemas.microsoft.com/office/drawing/2014/main" id="{AA32A2B3-7E4A-0454-89B2-BD745B652FC5}"/>
              </a:ext>
            </a:extLst>
          </p:cNvPr>
          <p:cNvSpPr txBox="1">
            <a:spLocks/>
          </p:cNvSpPr>
          <p:nvPr/>
        </p:nvSpPr>
        <p:spPr>
          <a:xfrm>
            <a:off x="8696767" y="3151223"/>
            <a:ext cx="2222481" cy="774621"/>
          </a:xfrm>
          <a:prstGeom prst="rect">
            <a:avLst/>
          </a:prstGeom>
          <a:ln w="25400">
            <a:solidFill>
              <a:schemeClr val="tx2"/>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Micro</a:t>
            </a:r>
          </a:p>
        </p:txBody>
      </p:sp>
      <p:sp>
        <p:nvSpPr>
          <p:cNvPr id="36" name="Text Placeholder 15">
            <a:extLst>
              <a:ext uri="{FF2B5EF4-FFF2-40B4-BE49-F238E27FC236}">
                <a16:creationId xmlns:a16="http://schemas.microsoft.com/office/drawing/2014/main" id="{FD1AEB0C-6B94-B3B1-5CCC-3ED24A00AE29}"/>
              </a:ext>
            </a:extLst>
          </p:cNvPr>
          <p:cNvSpPr txBox="1">
            <a:spLocks/>
          </p:cNvSpPr>
          <p:nvPr/>
        </p:nvSpPr>
        <p:spPr>
          <a:xfrm>
            <a:off x="5278825" y="5438929"/>
            <a:ext cx="6620016" cy="1691258"/>
          </a:xfrm>
          <a:prstGeom prst="rect">
            <a:avLst/>
          </a:prstGeom>
          <a:ln w="25400">
            <a:no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tx2"/>
                </a:solidFill>
              </a:rPr>
              <a:t>How do we organize to best leverage organization capabilities?</a:t>
            </a:r>
          </a:p>
        </p:txBody>
      </p:sp>
      <p:grpSp>
        <p:nvGrpSpPr>
          <p:cNvPr id="47" name="Group 46">
            <a:extLst>
              <a:ext uri="{FF2B5EF4-FFF2-40B4-BE49-F238E27FC236}">
                <a16:creationId xmlns:a16="http://schemas.microsoft.com/office/drawing/2014/main" id="{12FD62F5-09ED-212C-C17F-A2F4184EA79A}"/>
              </a:ext>
            </a:extLst>
          </p:cNvPr>
          <p:cNvGrpSpPr/>
          <p:nvPr/>
        </p:nvGrpSpPr>
        <p:grpSpPr>
          <a:xfrm>
            <a:off x="0" y="1333038"/>
            <a:ext cx="12192000" cy="1606147"/>
            <a:chOff x="0" y="1333038"/>
            <a:chExt cx="12192000" cy="1606147"/>
          </a:xfrm>
        </p:grpSpPr>
        <p:sp>
          <p:nvSpPr>
            <p:cNvPr id="48" name="Rectangle 47">
              <a:extLst>
                <a:ext uri="{FF2B5EF4-FFF2-40B4-BE49-F238E27FC236}">
                  <a16:creationId xmlns:a16="http://schemas.microsoft.com/office/drawing/2014/main" id="{7FEF4A9E-A5C0-54A5-8995-D60DC9395FB1}"/>
                </a:ext>
              </a:extLst>
            </p:cNvPr>
            <p:cNvSpPr/>
            <p:nvPr/>
          </p:nvSpPr>
          <p:spPr>
            <a:xfrm>
              <a:off x="0" y="1333038"/>
              <a:ext cx="12192000" cy="1586433"/>
            </a:xfrm>
            <a:prstGeom prst="rect">
              <a:avLst/>
            </a:prstGeom>
            <a:solidFill>
              <a:srgbClr val="EFF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FF1FD"/>
                </a:solidFill>
              </a:endParaRPr>
            </a:p>
          </p:txBody>
        </p:sp>
        <p:sp>
          <p:nvSpPr>
            <p:cNvPr id="49" name="Text Placeholder 9">
              <a:extLst>
                <a:ext uri="{FF2B5EF4-FFF2-40B4-BE49-F238E27FC236}">
                  <a16:creationId xmlns:a16="http://schemas.microsoft.com/office/drawing/2014/main" id="{4AC1EBBD-B13F-AF2A-3922-7F09ACCD8A1F}"/>
                </a:ext>
              </a:extLst>
            </p:cNvPr>
            <p:cNvSpPr txBox="1">
              <a:spLocks/>
            </p:cNvSpPr>
            <p:nvPr/>
          </p:nvSpPr>
          <p:spPr>
            <a:xfrm>
              <a:off x="12669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Strategy</a:t>
              </a:r>
            </a:p>
          </p:txBody>
        </p:sp>
        <p:sp>
          <p:nvSpPr>
            <p:cNvPr id="50" name="Text Placeholder 9">
              <a:extLst>
                <a:ext uri="{FF2B5EF4-FFF2-40B4-BE49-F238E27FC236}">
                  <a16:creationId xmlns:a16="http://schemas.microsoft.com/office/drawing/2014/main" id="{868933FD-428D-46BA-3820-033A15C0E210}"/>
                </a:ext>
              </a:extLst>
            </p:cNvPr>
            <p:cNvSpPr txBox="1">
              <a:spLocks/>
            </p:cNvSpPr>
            <p:nvPr/>
          </p:nvSpPr>
          <p:spPr>
            <a:xfrm>
              <a:off x="3619039" y="1333039"/>
              <a:ext cx="2192357"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Capabilities</a:t>
              </a:r>
            </a:p>
          </p:txBody>
        </p:sp>
        <p:sp>
          <p:nvSpPr>
            <p:cNvPr id="51" name="Text Placeholder 9">
              <a:extLst>
                <a:ext uri="{FF2B5EF4-FFF2-40B4-BE49-F238E27FC236}">
                  <a16:creationId xmlns:a16="http://schemas.microsoft.com/office/drawing/2014/main" id="{B5347F48-6606-EDB6-F3B4-636FE07F2730}"/>
                </a:ext>
              </a:extLst>
            </p:cNvPr>
            <p:cNvSpPr txBox="1">
              <a:spLocks/>
            </p:cNvSpPr>
            <p:nvPr/>
          </p:nvSpPr>
          <p:spPr>
            <a:xfrm>
              <a:off x="6380606" y="1333039"/>
              <a:ext cx="4544455" cy="1586432"/>
            </a:xfrm>
            <a:prstGeom prst="rect">
              <a:avLst/>
            </a:prstGeom>
            <a:ln w="50800">
              <a:solidFill>
                <a:schemeClr val="tx1"/>
              </a:solidFill>
            </a:ln>
          </p:spPr>
          <p:txBody>
            <a:bodyPr anchor="ctr" anchorCtr="1"/>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t>Aligning Organizing Choices</a:t>
              </a:r>
            </a:p>
          </p:txBody>
        </p:sp>
        <p:sp>
          <p:nvSpPr>
            <p:cNvPr id="52" name="Triangle 51">
              <a:extLst>
                <a:ext uri="{FF2B5EF4-FFF2-40B4-BE49-F238E27FC236}">
                  <a16:creationId xmlns:a16="http://schemas.microsoft.com/office/drawing/2014/main" id="{C8E587F8-ED41-903A-AAC5-D6A8CADC9C83}"/>
                </a:ext>
              </a:extLst>
            </p:cNvPr>
            <p:cNvSpPr/>
            <p:nvPr/>
          </p:nvSpPr>
          <p:spPr>
            <a:xfrm rot="5400000">
              <a:off x="5949656"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03CDA257-1F57-3860-60C8-35AFA2C47784}"/>
                </a:ext>
              </a:extLst>
            </p:cNvPr>
            <p:cNvSpPr/>
            <p:nvPr/>
          </p:nvSpPr>
          <p:spPr>
            <a:xfrm rot="5400000">
              <a:off x="794127" y="2008459"/>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E08EE84A-041F-A643-400D-E4097C651A86}"/>
                </a:ext>
              </a:extLst>
            </p:cNvPr>
            <p:cNvSpPr/>
            <p:nvPr/>
          </p:nvSpPr>
          <p:spPr>
            <a:xfrm rot="5400000">
              <a:off x="11028438" y="1992533"/>
              <a:ext cx="376413" cy="27542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3A975932-C4DD-5C21-0A1F-260B46CCB012}"/>
                </a:ext>
              </a:extLst>
            </p:cNvPr>
            <p:cNvSpPr txBox="1"/>
            <p:nvPr/>
          </p:nvSpPr>
          <p:spPr>
            <a:xfrm rot="16200000">
              <a:off x="-350778" y="2028390"/>
              <a:ext cx="1483037" cy="338554"/>
            </a:xfrm>
            <a:prstGeom prst="rect">
              <a:avLst/>
            </a:prstGeom>
            <a:noFill/>
          </p:spPr>
          <p:txBody>
            <a:bodyPr wrap="square" rtlCol="0">
              <a:spAutoFit/>
            </a:bodyPr>
            <a:lstStyle/>
            <a:p>
              <a:r>
                <a:rPr lang="en-US" sz="1600" b="1"/>
                <a:t>Environment</a:t>
              </a:r>
              <a:endParaRPr lang="en-US" b="1"/>
            </a:p>
          </p:txBody>
        </p:sp>
        <p:sp>
          <p:nvSpPr>
            <p:cNvPr id="56" name="TextBox 55">
              <a:extLst>
                <a:ext uri="{FF2B5EF4-FFF2-40B4-BE49-F238E27FC236}">
                  <a16:creationId xmlns:a16="http://schemas.microsoft.com/office/drawing/2014/main" id="{B46BDA3B-57AC-E4FF-941E-2B99BFFAF6B1}"/>
                </a:ext>
              </a:extLst>
            </p:cNvPr>
            <p:cNvSpPr txBox="1"/>
            <p:nvPr/>
          </p:nvSpPr>
          <p:spPr>
            <a:xfrm rot="16200000">
              <a:off x="10973892" y="1956978"/>
              <a:ext cx="1483037" cy="338554"/>
            </a:xfrm>
            <a:prstGeom prst="rect">
              <a:avLst/>
            </a:prstGeom>
            <a:noFill/>
          </p:spPr>
          <p:txBody>
            <a:bodyPr wrap="square" rtlCol="0">
              <a:spAutoFit/>
            </a:bodyPr>
            <a:lstStyle/>
            <a:p>
              <a:pPr algn="ctr"/>
              <a:r>
                <a:rPr lang="en-US" sz="1600" b="1"/>
                <a:t>Results</a:t>
              </a:r>
              <a:endParaRPr lang="en-US" b="1"/>
            </a:p>
          </p:txBody>
        </p:sp>
      </p:grpSp>
      <p:pic>
        <p:nvPicPr>
          <p:cNvPr id="3" name="Graphic 7">
            <a:extLst>
              <a:ext uri="{FF2B5EF4-FFF2-40B4-BE49-F238E27FC236}">
                <a16:creationId xmlns:a16="http://schemas.microsoft.com/office/drawing/2014/main" id="{4613781D-AA15-C7F6-8BDC-5E4AE3BC1F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9955" y="2426409"/>
            <a:ext cx="507219" cy="502920"/>
          </a:xfrm>
          <a:prstGeom prst="rect">
            <a:avLst/>
          </a:prstGeom>
        </p:spPr>
      </p:pic>
      <p:pic>
        <p:nvPicPr>
          <p:cNvPr id="5" name="Graphic 7">
            <a:extLst>
              <a:ext uri="{FF2B5EF4-FFF2-40B4-BE49-F238E27FC236}">
                <a16:creationId xmlns:a16="http://schemas.microsoft.com/office/drawing/2014/main" id="{D1A2BC5B-EF6B-0466-7378-D0982720E3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73149" y="2436266"/>
            <a:ext cx="507219" cy="502920"/>
          </a:xfrm>
          <a:prstGeom prst="rect">
            <a:avLst/>
          </a:prstGeom>
        </p:spPr>
      </p:pic>
    </p:spTree>
    <p:extLst>
      <p:ext uri="{BB962C8B-B14F-4D97-AF65-F5344CB8AC3E}">
        <p14:creationId xmlns:p14="http://schemas.microsoft.com/office/powerpoint/2010/main" val="35700455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40FCA-73F2-799A-082D-B3B9C9B72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8D36D-6587-5F02-909F-0C732B0EE2B5}"/>
              </a:ext>
            </a:extLst>
          </p:cNvPr>
          <p:cNvSpPr>
            <a:spLocks noGrp="1"/>
          </p:cNvSpPr>
          <p:nvPr>
            <p:ph type="title"/>
          </p:nvPr>
        </p:nvSpPr>
        <p:spPr/>
        <p:txBody>
          <a:bodyPr/>
          <a:lstStyle/>
          <a:p>
            <a:r>
              <a:rPr lang="en-US" sz="2800"/>
              <a:t>Mastering the Cube</a:t>
            </a:r>
            <a:endParaRPr lang="en-US"/>
          </a:p>
        </p:txBody>
      </p:sp>
      <p:sp>
        <p:nvSpPr>
          <p:cNvPr id="3" name="Content Placeholder 2">
            <a:extLst>
              <a:ext uri="{FF2B5EF4-FFF2-40B4-BE49-F238E27FC236}">
                <a16:creationId xmlns:a16="http://schemas.microsoft.com/office/drawing/2014/main" id="{695BF04C-CE26-BCDE-01A2-A70E1BE9EAB4}"/>
              </a:ext>
            </a:extLst>
          </p:cNvPr>
          <p:cNvSpPr>
            <a:spLocks noGrp="1"/>
          </p:cNvSpPr>
          <p:nvPr>
            <p:ph idx="1"/>
          </p:nvPr>
        </p:nvSpPr>
        <p:spPr/>
        <p:txBody>
          <a:bodyPr/>
          <a:lstStyle/>
          <a:p>
            <a:pPr marL="0" indent="0">
              <a:buNone/>
            </a:pPr>
            <a:r>
              <a:rPr lang="en-US" sz="1800" b="0">
                <a:latin typeface="Arial" panose="020B0604020202020204" pitchFamily="34" charset="0"/>
                <a:cs typeface="Arial" panose="020B0604020202020204" pitchFamily="34" charset="0"/>
              </a:rPr>
              <a:t>Final alignment—Summary of recommended </a:t>
            </a:r>
            <a:br>
              <a:rPr lang="en-US" sz="1800" b="0">
                <a:latin typeface="Arial" panose="020B0604020202020204" pitchFamily="34" charset="0"/>
                <a:cs typeface="Arial" panose="020B0604020202020204" pitchFamily="34" charset="0"/>
              </a:rPr>
            </a:br>
            <a:r>
              <a:rPr lang="en-US" sz="1800" b="0">
                <a:latin typeface="Arial" panose="020B0604020202020204" pitchFamily="34" charset="0"/>
                <a:cs typeface="Arial" panose="020B0604020202020204" pitchFamily="34" charset="0"/>
              </a:rPr>
              <a:t>choices and choices still misaligned.</a:t>
            </a:r>
          </a:p>
          <a:p>
            <a:pPr marL="0" indent="0">
              <a:buNone/>
            </a:pPr>
            <a:endParaRPr lang="en-US" sz="1800" b="0">
              <a:latin typeface="Arial" panose="020B0604020202020204" pitchFamily="34" charset="0"/>
              <a:cs typeface="Arial" panose="020B0604020202020204" pitchFamily="34" charset="0"/>
            </a:endParaRPr>
          </a:p>
          <a:p>
            <a:pPr marL="0" indent="0">
              <a:buNone/>
            </a:pPr>
            <a:r>
              <a:rPr lang="en-US" sz="1800" b="0">
                <a:latin typeface="Arial" panose="020B0604020202020204" pitchFamily="34" charset="0"/>
                <a:cs typeface="Arial" panose="020B0604020202020204" pitchFamily="34" charset="0"/>
              </a:rPr>
              <a:t>Scope of micro design.</a:t>
            </a:r>
          </a:p>
          <a:p>
            <a:pPr marL="0" indent="0">
              <a:buNone/>
            </a:pPr>
            <a:endParaRPr lang="en-US" sz="1800" b="0">
              <a:latin typeface="Arial" panose="020B0604020202020204" pitchFamily="34" charset="0"/>
              <a:cs typeface="Arial" panose="020B0604020202020204" pitchFamily="34" charset="0"/>
            </a:endParaRPr>
          </a:p>
          <a:p>
            <a:pPr marL="0" indent="0">
              <a:buNone/>
            </a:pPr>
            <a:r>
              <a:rPr lang="en-US" sz="1800" b="0">
                <a:latin typeface="Arial" panose="020B0604020202020204" pitchFamily="34" charset="0"/>
                <a:cs typeface="Arial" panose="020B0604020202020204" pitchFamily="34" charset="0"/>
              </a:rPr>
              <a:t>Additional transformation </a:t>
            </a:r>
            <a:br>
              <a:rPr lang="en-US" sz="1800" b="0">
                <a:latin typeface="Arial" panose="020B0604020202020204" pitchFamily="34" charset="0"/>
                <a:cs typeface="Arial" panose="020B0604020202020204" pitchFamily="34" charset="0"/>
              </a:rPr>
            </a:br>
            <a:r>
              <a:rPr lang="en-US" sz="1800" b="0">
                <a:latin typeface="Arial" panose="020B0604020202020204" pitchFamily="34" charset="0"/>
                <a:cs typeface="Arial" panose="020B0604020202020204" pitchFamily="34" charset="0"/>
              </a:rPr>
              <a:t>plans.</a:t>
            </a:r>
          </a:p>
          <a:p>
            <a:endParaRPr lang="en-US"/>
          </a:p>
        </p:txBody>
      </p:sp>
      <p:sp>
        <p:nvSpPr>
          <p:cNvPr id="4" name="Text Placeholder 3">
            <a:extLst>
              <a:ext uri="{FF2B5EF4-FFF2-40B4-BE49-F238E27FC236}">
                <a16:creationId xmlns:a16="http://schemas.microsoft.com/office/drawing/2014/main" id="{9AF17B4E-490F-EBF1-1E35-CD44A7C11F28}"/>
              </a:ext>
            </a:extLst>
          </p:cNvPr>
          <p:cNvSpPr>
            <a:spLocks noGrp="1"/>
          </p:cNvSpPr>
          <p:nvPr>
            <p:ph type="body" sz="quarter" idx="11"/>
          </p:nvPr>
        </p:nvSpPr>
        <p:spPr/>
        <p:txBody>
          <a:bodyPr/>
          <a:lstStyle/>
          <a:p>
            <a:r>
              <a:rPr lang="en-US"/>
              <a:t>Preparing the Micro Design Outcomes</a:t>
            </a:r>
          </a:p>
          <a:p>
            <a:endParaRPr lang="en-US"/>
          </a:p>
        </p:txBody>
      </p:sp>
      <p:pic>
        <p:nvPicPr>
          <p:cNvPr id="1026" name="Picture 2" descr="A diagram of a cube with different colored squares&#10;&#10;Description automatically generated">
            <a:extLst>
              <a:ext uri="{FF2B5EF4-FFF2-40B4-BE49-F238E27FC236}">
                <a16:creationId xmlns:a16="http://schemas.microsoft.com/office/drawing/2014/main" id="{9F21FB6E-D88C-9EB2-DCA0-4969310239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7908" y="1189620"/>
            <a:ext cx="5401962" cy="540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863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543B8-8070-88BE-62F6-E65F0D843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2802B-AD18-F023-F6C2-65370FC226C8}"/>
              </a:ext>
            </a:extLst>
          </p:cNvPr>
          <p:cNvSpPr>
            <a:spLocks noGrp="1"/>
          </p:cNvSpPr>
          <p:nvPr>
            <p:ph type="title"/>
          </p:nvPr>
        </p:nvSpPr>
        <p:spPr/>
        <p:txBody>
          <a:bodyPr/>
          <a:lstStyle/>
          <a:p>
            <a:r>
              <a:rPr lang="en-US"/>
              <a:t>Final Alignment</a:t>
            </a:r>
          </a:p>
        </p:txBody>
      </p:sp>
      <p:sp>
        <p:nvSpPr>
          <p:cNvPr id="3" name="Content Placeholder 2">
            <a:extLst>
              <a:ext uri="{FF2B5EF4-FFF2-40B4-BE49-F238E27FC236}">
                <a16:creationId xmlns:a16="http://schemas.microsoft.com/office/drawing/2014/main" id="{5AE66319-D0F2-ECFD-C025-C8629E09AC1D}"/>
              </a:ext>
            </a:extLst>
          </p:cNvPr>
          <p:cNvSpPr>
            <a:spLocks noGrp="1"/>
          </p:cNvSpPr>
          <p:nvPr>
            <p:ph idx="1"/>
          </p:nvPr>
        </p:nvSpPr>
        <p:spPr>
          <a:xfrm>
            <a:off x="5857102" y="1257300"/>
            <a:ext cx="5674497" cy="4844415"/>
          </a:xfrm>
        </p:spPr>
        <p:txBody>
          <a:bodyPr/>
          <a:lstStyle/>
          <a:p>
            <a:pPr algn="ctr"/>
            <a:r>
              <a:rPr lang="en-US" altLang="en-US" sz="1800" b="0" kern="0">
                <a:solidFill>
                  <a:schemeClr val="tx1"/>
                </a:solidFill>
                <a:ea typeface="ＭＳ Ｐゴシック" pitchFamily="34" charset="-128"/>
              </a:rPr>
              <a:t>At the end of the macro design effort, we bring all the choices together to ensure they are </a:t>
            </a:r>
            <a:r>
              <a:rPr lang="en-US" altLang="en-US" sz="1800" kern="0">
                <a:solidFill>
                  <a:schemeClr val="tx1"/>
                </a:solidFill>
                <a:ea typeface="ＭＳ Ｐゴシック" pitchFamily="34" charset="-128"/>
              </a:rPr>
              <a:t>aligned</a:t>
            </a:r>
            <a:r>
              <a:rPr lang="en-US" altLang="en-US" sz="1800" b="0" kern="0">
                <a:solidFill>
                  <a:schemeClr val="tx1"/>
                </a:solidFill>
                <a:ea typeface="ＭＳ Ｐゴシック" pitchFamily="34" charset="-128"/>
              </a:rPr>
              <a:t> and </a:t>
            </a:r>
            <a:r>
              <a:rPr lang="en-US" altLang="en-US" sz="1800" kern="0">
                <a:solidFill>
                  <a:schemeClr val="tx1"/>
                </a:solidFill>
                <a:ea typeface="ＭＳ Ｐゴシック" pitchFamily="34" charset="-128"/>
              </a:rPr>
              <a:t>mutually</a:t>
            </a:r>
            <a:r>
              <a:rPr lang="en-US" altLang="en-US" sz="1800" b="0" kern="0">
                <a:solidFill>
                  <a:schemeClr val="tx1"/>
                </a:solidFill>
                <a:ea typeface="ＭＳ Ｐゴシック" pitchFamily="34" charset="-128"/>
              </a:rPr>
              <a:t> </a:t>
            </a:r>
            <a:r>
              <a:rPr lang="en-US" altLang="en-US" sz="1800" kern="0">
                <a:solidFill>
                  <a:schemeClr val="tx1"/>
                </a:solidFill>
                <a:ea typeface="ＭＳ Ｐゴシック" pitchFamily="34" charset="-128"/>
              </a:rPr>
              <a:t>reinforcing</a:t>
            </a:r>
            <a:r>
              <a:rPr lang="en-US" altLang="en-US" sz="1800" b="0" kern="0">
                <a:solidFill>
                  <a:schemeClr val="tx1"/>
                </a:solidFill>
                <a:ea typeface="ＭＳ Ｐゴシック" pitchFamily="34" charset="-128"/>
              </a:rPr>
              <a:t>.</a:t>
            </a:r>
          </a:p>
          <a:p>
            <a:pPr algn="ctr"/>
            <a:endParaRPr lang="en-US" altLang="en-US" sz="1800" b="0" kern="0">
              <a:solidFill>
                <a:schemeClr val="tx1"/>
              </a:solidFill>
              <a:ea typeface="ＭＳ Ｐゴシック" pitchFamily="34" charset="-128"/>
            </a:endParaRPr>
          </a:p>
          <a:p>
            <a:pPr algn="ctr"/>
            <a:r>
              <a:rPr lang="en-US" sz="1800" b="0" i="1">
                <a:solidFill>
                  <a:schemeClr val="tx1"/>
                </a:solidFill>
                <a:latin typeface="Arial"/>
                <a:cs typeface="Arial"/>
              </a:rPr>
              <a:t>“Strategy is . . . creating fit and integration among </a:t>
            </a:r>
            <a:br>
              <a:rPr lang="en-US" sz="1800" b="0" i="1">
                <a:solidFill>
                  <a:schemeClr val="tx1"/>
                </a:solidFill>
                <a:latin typeface="Arial"/>
                <a:cs typeface="Arial"/>
              </a:rPr>
            </a:br>
            <a:r>
              <a:rPr lang="en-US" sz="1800" b="0" i="1">
                <a:solidFill>
                  <a:schemeClr val="tx1"/>
                </a:solidFill>
                <a:latin typeface="Arial"/>
                <a:cs typeface="Arial"/>
              </a:rPr>
              <a:t>[design choices] resulting in competitive sustainability.”</a:t>
            </a:r>
          </a:p>
          <a:p>
            <a:pPr algn="r"/>
            <a:r>
              <a:rPr lang="en-US" sz="1800" b="0">
                <a:solidFill>
                  <a:schemeClr val="tx1"/>
                </a:solidFill>
                <a:latin typeface="Arial"/>
                <a:cs typeface="Calibri"/>
              </a:rPr>
              <a:t>-Michael Porter</a:t>
            </a:r>
          </a:p>
          <a:p>
            <a:pPr algn="r"/>
            <a:r>
              <a:rPr lang="en-US" sz="1400" b="0">
                <a:solidFill>
                  <a:schemeClr val="tx1"/>
                </a:solidFill>
                <a:latin typeface="Arial"/>
                <a:cs typeface="Calibri"/>
              </a:rPr>
              <a:t>Harvard Professor</a:t>
            </a:r>
            <a:endParaRPr lang="en-US" altLang="en-US" sz="1800" b="0" kern="0">
              <a:solidFill>
                <a:schemeClr val="tx1"/>
              </a:solidFill>
              <a:ea typeface="ＭＳ Ｐゴシック" pitchFamily="34" charset="-128"/>
            </a:endParaRPr>
          </a:p>
        </p:txBody>
      </p:sp>
      <p:sp>
        <p:nvSpPr>
          <p:cNvPr id="4" name="Text Placeholder 3">
            <a:extLst>
              <a:ext uri="{FF2B5EF4-FFF2-40B4-BE49-F238E27FC236}">
                <a16:creationId xmlns:a16="http://schemas.microsoft.com/office/drawing/2014/main" id="{B7208519-52DB-17A6-D712-9E7C8886C39B}"/>
              </a:ext>
            </a:extLst>
          </p:cNvPr>
          <p:cNvSpPr>
            <a:spLocks noGrp="1"/>
          </p:cNvSpPr>
          <p:nvPr>
            <p:ph type="body" sz="quarter" idx="11"/>
          </p:nvPr>
        </p:nvSpPr>
        <p:spPr/>
        <p:txBody>
          <a:bodyPr/>
          <a:lstStyle/>
          <a:p>
            <a:endParaRPr lang="en-US"/>
          </a:p>
        </p:txBody>
      </p:sp>
      <p:pic>
        <p:nvPicPr>
          <p:cNvPr id="5" name="Picture 4" descr="A colorful cube with many squares&#10;&#10;Description automatically generated">
            <a:extLst>
              <a:ext uri="{FF2B5EF4-FFF2-40B4-BE49-F238E27FC236}">
                <a16:creationId xmlns:a16="http://schemas.microsoft.com/office/drawing/2014/main" id="{052D1E21-24F9-7A02-284A-0B33CB9EB058}"/>
              </a:ext>
            </a:extLst>
          </p:cNvPr>
          <p:cNvPicPr>
            <a:picLocks noChangeAspect="1"/>
          </p:cNvPicPr>
          <p:nvPr/>
        </p:nvPicPr>
        <p:blipFill>
          <a:blip r:embed="rId2"/>
          <a:stretch>
            <a:fillRect/>
          </a:stretch>
        </p:blipFill>
        <p:spPr>
          <a:xfrm>
            <a:off x="646118" y="897731"/>
            <a:ext cx="5449882" cy="5449882"/>
          </a:xfrm>
          <a:prstGeom prst="rect">
            <a:avLst/>
          </a:prstGeom>
        </p:spPr>
      </p:pic>
    </p:spTree>
    <p:extLst>
      <p:ext uri="{BB962C8B-B14F-4D97-AF65-F5344CB8AC3E}">
        <p14:creationId xmlns:p14="http://schemas.microsoft.com/office/powerpoint/2010/main" val="425874290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46D05-3FB2-8708-8EE6-A6F6069C92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417BFB-1FD1-6570-FEEB-02C9B50FC64D}"/>
              </a:ext>
            </a:extLst>
          </p:cNvPr>
          <p:cNvSpPr>
            <a:spLocks noGrp="1"/>
          </p:cNvSpPr>
          <p:nvPr>
            <p:ph type="title"/>
          </p:nvPr>
        </p:nvSpPr>
        <p:spPr/>
        <p:txBody>
          <a:bodyPr/>
          <a:lstStyle/>
          <a:p>
            <a:r>
              <a:rPr lang="en-US"/>
              <a:t>Organizing Choices</a:t>
            </a:r>
          </a:p>
        </p:txBody>
      </p:sp>
      <p:sp>
        <p:nvSpPr>
          <p:cNvPr id="5" name="AutoShape 19">
            <a:extLst>
              <a:ext uri="{FF2B5EF4-FFF2-40B4-BE49-F238E27FC236}">
                <a16:creationId xmlns:a16="http://schemas.microsoft.com/office/drawing/2014/main" id="{3AE30393-A58D-5005-55C2-47862C85B29B}"/>
              </a:ext>
            </a:extLst>
          </p:cNvPr>
          <p:cNvSpPr>
            <a:spLocks noChangeArrowheads="1"/>
          </p:cNvSpPr>
          <p:nvPr/>
        </p:nvSpPr>
        <p:spPr bwMode="auto">
          <a:xfrm>
            <a:off x="7823616" y="1790343"/>
            <a:ext cx="4166952" cy="2065362"/>
          </a:xfrm>
          <a:prstGeom prst="roundRect">
            <a:avLst>
              <a:gd name="adj" fmla="val 34167"/>
            </a:avLst>
          </a:prstGeom>
          <a:noFill/>
          <a:ln w="9525">
            <a:noFill/>
            <a:round/>
            <a:headEnd/>
            <a:tailEnd/>
          </a:ln>
          <a:effectLst/>
        </p:spPr>
        <p:txBody>
          <a:bodyPr wrap="square" lIns="0" tIns="0" rIns="0" bIns="0" anchor="ctr"/>
          <a:lstStyle/>
          <a:p>
            <a:pPr algn="ctr" eaLnBrk="0" hangingPunct="0">
              <a:lnSpc>
                <a:spcPct val="85000"/>
              </a:lnSpc>
              <a:spcAft>
                <a:spcPts val="400"/>
              </a:spcAft>
            </a:pPr>
            <a:r>
              <a:rPr lang="en-AU" altLang="en-US" sz="1865" b="1">
                <a:solidFill>
                  <a:schemeClr val="accent4"/>
                </a:solidFill>
                <a:latin typeface="Arial" panose="020B0604020202020204" pitchFamily="34" charset="0"/>
                <a:cs typeface="Arial" panose="020B0604020202020204" pitchFamily="34" charset="0"/>
              </a:rPr>
              <a:t>B. Structure and Governance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The way work is organized.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Jobs, groupings of workers, accountabilities and reporting relationships.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Linking mechanisms.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What decisions are made, where they are made, how they are made.  </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Policies and controls.  </a:t>
            </a:r>
            <a:endParaRPr lang="en-AU" altLang="en-US" sz="1332">
              <a:latin typeface="Arial" panose="020B0604020202020204" pitchFamily="34" charset="0"/>
              <a:cs typeface="Arial" panose="020B0604020202020204" pitchFamily="34" charset="0"/>
            </a:endParaRPr>
          </a:p>
        </p:txBody>
      </p:sp>
      <p:sp>
        <p:nvSpPr>
          <p:cNvPr id="6" name="AutoShape 19">
            <a:extLst>
              <a:ext uri="{FF2B5EF4-FFF2-40B4-BE49-F238E27FC236}">
                <a16:creationId xmlns:a16="http://schemas.microsoft.com/office/drawing/2014/main" id="{1BE3CED7-EE1A-2EDA-A057-2907B6DAFA3F}"/>
              </a:ext>
            </a:extLst>
          </p:cNvPr>
          <p:cNvSpPr>
            <a:spLocks noChangeArrowheads="1"/>
          </p:cNvSpPr>
          <p:nvPr/>
        </p:nvSpPr>
        <p:spPr bwMode="auto">
          <a:xfrm>
            <a:off x="3275397" y="5276779"/>
            <a:ext cx="5834743" cy="1190568"/>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solidFill>
                  <a:schemeClr val="accent2"/>
                </a:solidFill>
                <a:effectLst>
                  <a:innerShdw blurRad="114300">
                    <a:prstClr val="black">
                      <a:alpha val="75000"/>
                    </a:prstClr>
                  </a:innerShdw>
                </a:effectLst>
                <a:latin typeface="Arial" panose="020B0604020202020204" pitchFamily="34" charset="0"/>
                <a:cs typeface="Arial" panose="020B0604020202020204" pitchFamily="34" charset="0"/>
              </a:rPr>
              <a:t>D. People and Rewards</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Competencies, attraction, selection, orientation, assimilation, skill development, skill certification, knowledge sharing and knowledge transfer.</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Performance contracting, feedback, career development and succession planning.</a:t>
            </a:r>
          </a:p>
          <a:p>
            <a:pPr marL="228389" indent="-228389">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members are recognized and compensated (formally and informally).</a:t>
            </a:r>
            <a:endParaRPr lang="en-AU" altLang="en-US" sz="1332">
              <a:latin typeface="Arial" panose="020B0604020202020204" pitchFamily="34" charset="0"/>
              <a:cs typeface="Arial" panose="020B0604020202020204" pitchFamily="34" charset="0"/>
            </a:endParaRPr>
          </a:p>
        </p:txBody>
      </p:sp>
      <p:sp>
        <p:nvSpPr>
          <p:cNvPr id="7" name="AutoShape 19">
            <a:extLst>
              <a:ext uri="{FF2B5EF4-FFF2-40B4-BE49-F238E27FC236}">
                <a16:creationId xmlns:a16="http://schemas.microsoft.com/office/drawing/2014/main" id="{5F03F537-F979-0B17-6030-1CA222446930}"/>
              </a:ext>
            </a:extLst>
          </p:cNvPr>
          <p:cNvSpPr>
            <a:spLocks noChangeArrowheads="1"/>
          </p:cNvSpPr>
          <p:nvPr/>
        </p:nvSpPr>
        <p:spPr bwMode="auto">
          <a:xfrm>
            <a:off x="7823615" y="3736364"/>
            <a:ext cx="4166951" cy="1466546"/>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defRPr/>
            </a:pPr>
            <a:r>
              <a:rPr lang="en-AU" sz="1865" b="1">
                <a:solidFill>
                  <a:schemeClr val="accent1"/>
                </a:solidFill>
                <a:latin typeface="Arial" panose="020B0604020202020204" pitchFamily="34" charset="0"/>
                <a:cs typeface="Arial" panose="020B0604020202020204" pitchFamily="34" charset="0"/>
              </a:rPr>
              <a:t>C. Information and Metrics</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Information needed to make decisions. </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How info will be collected, documented, stored, retrieved, viewed, analyzed, exchanged, reported and distributed.</a:t>
            </a:r>
          </a:p>
          <a:p>
            <a:pPr marL="228389" indent="-228389">
              <a:lnSpc>
                <a:spcPct val="85000"/>
              </a:lnSpc>
              <a:spcAft>
                <a:spcPts val="400"/>
              </a:spcAft>
              <a:buFont typeface="Arial" panose="020B0604020202020204" pitchFamily="34" charset="0"/>
              <a:buChar char="•"/>
              <a:defRPr/>
            </a:pPr>
            <a:r>
              <a:rPr lang="en-US" sz="1332">
                <a:latin typeface="Arial" panose="020B0604020202020204" pitchFamily="34" charset="0"/>
                <a:cs typeface="Arial" panose="020B0604020202020204" pitchFamily="34" charset="0"/>
              </a:rPr>
              <a:t>Includes customer information systems, financial systems and measurement systems.  </a:t>
            </a:r>
          </a:p>
        </p:txBody>
      </p:sp>
      <p:sp>
        <p:nvSpPr>
          <p:cNvPr id="8" name="AutoShape 19">
            <a:extLst>
              <a:ext uri="{FF2B5EF4-FFF2-40B4-BE49-F238E27FC236}">
                <a16:creationId xmlns:a16="http://schemas.microsoft.com/office/drawing/2014/main" id="{23F245C2-5410-4180-1AC9-DCB3746F7ED9}"/>
              </a:ext>
            </a:extLst>
          </p:cNvPr>
          <p:cNvSpPr>
            <a:spLocks noChangeArrowheads="1"/>
          </p:cNvSpPr>
          <p:nvPr/>
        </p:nvSpPr>
        <p:spPr bwMode="auto">
          <a:xfrm>
            <a:off x="580299" y="1980456"/>
            <a:ext cx="4052233" cy="1685142"/>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6"/>
                </a:solidFill>
                <a:latin typeface="Arial" panose="020B0604020202020204" pitchFamily="34" charset="0"/>
                <a:cs typeface="Arial" panose="020B0604020202020204" pitchFamily="34" charset="0"/>
              </a:rPr>
              <a:t>F. Leadership and Culture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Shared assumptions, beliefs, behaviors and norms of the workforce.</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Other “cube” choices influence culture and mold beliefs and behaviors.</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Leadership behavior exerts a strong force on culture. </a:t>
            </a:r>
            <a:endParaRPr lang="en-AU" altLang="en-US" sz="1332">
              <a:latin typeface="Arial" panose="020B0604020202020204" pitchFamily="34" charset="0"/>
              <a:cs typeface="Arial" panose="020B0604020202020204" pitchFamily="34" charset="0"/>
            </a:endParaRPr>
          </a:p>
        </p:txBody>
      </p:sp>
      <p:sp>
        <p:nvSpPr>
          <p:cNvPr id="9" name="AutoShape 19">
            <a:extLst>
              <a:ext uri="{FF2B5EF4-FFF2-40B4-BE49-F238E27FC236}">
                <a16:creationId xmlns:a16="http://schemas.microsoft.com/office/drawing/2014/main" id="{99B8D7B2-DA32-3925-1953-10A39B9E005E}"/>
              </a:ext>
            </a:extLst>
          </p:cNvPr>
          <p:cNvSpPr>
            <a:spLocks noChangeArrowheads="1"/>
          </p:cNvSpPr>
          <p:nvPr/>
        </p:nvSpPr>
        <p:spPr bwMode="auto">
          <a:xfrm>
            <a:off x="580299" y="3691425"/>
            <a:ext cx="4052232" cy="145132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400"/>
              </a:spcAft>
            </a:pPr>
            <a:r>
              <a:rPr lang="en-AU" altLang="en-US" sz="1865" b="1">
                <a:solidFill>
                  <a:schemeClr val="accent5"/>
                </a:solidFill>
                <a:latin typeface="Arial"/>
                <a:cs typeface="Arial"/>
              </a:rPr>
              <a:t>E. Continuous Alignment</a:t>
            </a:r>
            <a:endParaRPr lang="en-AU" altLang="en-US" sz="1865" b="1">
              <a:solidFill>
                <a:schemeClr val="accent5"/>
              </a:solidFill>
              <a:latin typeface="Arial" panose="020B0604020202020204" pitchFamily="34" charset="0"/>
              <a:cs typeface="Arial" panose="020B0604020202020204" pitchFamily="34" charset="0"/>
            </a:endParaRP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the organization evaluates itself and learns and improves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Systems that keep the processes controlled and improving daily.</a:t>
            </a:r>
          </a:p>
          <a:p>
            <a:pPr marL="228389" indent="-228389" eaLnBrk="0" hangingPunct="0">
              <a:lnSpc>
                <a:spcPct val="85000"/>
              </a:lnSpc>
              <a:spcAft>
                <a:spcPts val="4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Needs result from environmental shifts, design drift, and/or deteriorating performance.</a:t>
            </a:r>
            <a:endParaRPr lang="en-AU" altLang="en-US" sz="1332">
              <a:latin typeface="Arial" panose="020B0604020202020204" pitchFamily="34" charset="0"/>
              <a:cs typeface="Arial" panose="020B0604020202020204" pitchFamily="34" charset="0"/>
            </a:endParaRPr>
          </a:p>
        </p:txBody>
      </p:sp>
      <p:pic>
        <p:nvPicPr>
          <p:cNvPr id="10" name="Picture 9" descr="A diagram of a cube with different colored squares&#10;&#10;Description automatically generated">
            <a:extLst>
              <a:ext uri="{FF2B5EF4-FFF2-40B4-BE49-F238E27FC236}">
                <a16:creationId xmlns:a16="http://schemas.microsoft.com/office/drawing/2014/main" id="{83EB1522-E93D-E829-BAB0-ABE74065427C}"/>
              </a:ext>
            </a:extLst>
          </p:cNvPr>
          <p:cNvPicPr>
            <a:picLocks noChangeAspect="1"/>
          </p:cNvPicPr>
          <p:nvPr/>
        </p:nvPicPr>
        <p:blipFill>
          <a:blip r:embed="rId2"/>
          <a:srcRect l="5280" t="8924" r="5437" b="11872"/>
          <a:stretch/>
        </p:blipFill>
        <p:spPr>
          <a:xfrm>
            <a:off x="4415190" y="2021703"/>
            <a:ext cx="3408425" cy="3023716"/>
          </a:xfrm>
          <a:prstGeom prst="rect">
            <a:avLst/>
          </a:prstGeom>
        </p:spPr>
      </p:pic>
      <p:sp>
        <p:nvSpPr>
          <p:cNvPr id="11" name="AutoShape 19">
            <a:extLst>
              <a:ext uri="{FF2B5EF4-FFF2-40B4-BE49-F238E27FC236}">
                <a16:creationId xmlns:a16="http://schemas.microsoft.com/office/drawing/2014/main" id="{5A17C87C-DAD3-A663-D87D-B4A95A08491D}"/>
              </a:ext>
            </a:extLst>
          </p:cNvPr>
          <p:cNvSpPr>
            <a:spLocks noChangeArrowheads="1"/>
          </p:cNvSpPr>
          <p:nvPr/>
        </p:nvSpPr>
        <p:spPr bwMode="auto">
          <a:xfrm>
            <a:off x="2967669" y="684799"/>
            <a:ext cx="6450201" cy="1373803"/>
          </a:xfrm>
          <a:prstGeom prst="roundRect">
            <a:avLst>
              <a:gd name="adj" fmla="val 34167"/>
            </a:avLst>
          </a:prstGeom>
          <a:noFill/>
          <a:ln w="9525">
            <a:noFill/>
            <a:round/>
            <a:headEnd/>
            <a:tailEnd/>
          </a:ln>
          <a:effectLst/>
        </p:spPr>
        <p:txBody>
          <a:bodyPr wrap="square" lIns="0" tIns="0" rIns="0" bIns="0" anchor="ctr"/>
          <a:lstStyle/>
          <a:p>
            <a:pPr algn="ctr">
              <a:lnSpc>
                <a:spcPct val="85000"/>
              </a:lnSpc>
              <a:spcAft>
                <a:spcPts val="300"/>
              </a:spcAft>
            </a:pPr>
            <a:r>
              <a:rPr lang="en-AU" altLang="en-US" sz="1865" b="1">
                <a:latin typeface="Arial" panose="020B0604020202020204" pitchFamily="34" charset="0"/>
                <a:cs typeface="Arial" panose="020B0604020202020204" pitchFamily="34" charset="0"/>
              </a:rPr>
              <a:t>A. Work</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How products and services are produced. </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Work processes – Sequence of activities and what each person is responsible for.</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Tasks, methods, procedures and systems needed to do it.</a:t>
            </a:r>
          </a:p>
          <a:p>
            <a:pPr marL="228389" indent="-228389" eaLnBrk="0" hangingPunct="0">
              <a:lnSpc>
                <a:spcPct val="85000"/>
              </a:lnSpc>
              <a:spcAft>
                <a:spcPts val="300"/>
              </a:spcAft>
              <a:buFont typeface="Arial" panose="020B0604020202020204" pitchFamily="34" charset="0"/>
              <a:buChar char="•"/>
            </a:pPr>
            <a:r>
              <a:rPr lang="en-US" altLang="en-US" sz="1332">
                <a:latin typeface="Arial" panose="020B0604020202020204" pitchFamily="34" charset="0"/>
                <a:cs typeface="Arial" panose="020B0604020202020204" pitchFamily="34" charset="0"/>
              </a:rPr>
              <a:t>Enabling technologies, equipment, physical facilities and layout.  </a:t>
            </a:r>
            <a:endParaRPr lang="en-AU" altLang="en-US" sz="1332"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294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230C-B5E4-FF8D-3FB7-A61497BC2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F947C9-F4C0-6BE8-BE9A-DBF9C72A087A}"/>
              </a:ext>
            </a:extLst>
          </p:cNvPr>
          <p:cNvSpPr>
            <a:spLocks noGrp="1"/>
          </p:cNvSpPr>
          <p:nvPr>
            <p:ph type="title"/>
          </p:nvPr>
        </p:nvSpPr>
        <p:spPr/>
        <p:txBody>
          <a:bodyPr/>
          <a:lstStyle/>
          <a:p>
            <a:r>
              <a:rPr lang="en-US"/>
              <a:t>Aligning Organizing Choices - Example</a:t>
            </a:r>
          </a:p>
        </p:txBody>
      </p:sp>
      <p:sp>
        <p:nvSpPr>
          <p:cNvPr id="4" name="Text Placeholder 3">
            <a:extLst>
              <a:ext uri="{FF2B5EF4-FFF2-40B4-BE49-F238E27FC236}">
                <a16:creationId xmlns:a16="http://schemas.microsoft.com/office/drawing/2014/main" id="{067408F1-3D76-903E-2A69-B08FD5EEA17E}"/>
              </a:ext>
            </a:extLst>
          </p:cNvPr>
          <p:cNvSpPr>
            <a:spLocks noGrp="1"/>
          </p:cNvSpPr>
          <p:nvPr>
            <p:ph type="body" sz="quarter" idx="11"/>
          </p:nvPr>
        </p:nvSpPr>
        <p:spPr/>
        <p:txBody>
          <a:bodyPr/>
          <a:lstStyle/>
          <a:p>
            <a:endParaRPr lang="en-US"/>
          </a:p>
        </p:txBody>
      </p:sp>
      <p:graphicFrame>
        <p:nvGraphicFramePr>
          <p:cNvPr id="6" name="Content Placeholder 18">
            <a:extLst>
              <a:ext uri="{FF2B5EF4-FFF2-40B4-BE49-F238E27FC236}">
                <a16:creationId xmlns:a16="http://schemas.microsoft.com/office/drawing/2014/main" id="{D3A9403A-7897-8033-099B-7F7980C860C8}"/>
              </a:ext>
            </a:extLst>
          </p:cNvPr>
          <p:cNvGraphicFramePr>
            <a:graphicFrameLocks/>
          </p:cNvGraphicFramePr>
          <p:nvPr/>
        </p:nvGraphicFramePr>
        <p:xfrm>
          <a:off x="876300" y="1257300"/>
          <a:ext cx="10652760" cy="4914900"/>
        </p:xfrm>
        <a:graphic>
          <a:graphicData uri="http://schemas.openxmlformats.org/drawingml/2006/table">
            <a:tbl>
              <a:tblPr bandRow="1"/>
              <a:tblGrid>
                <a:gridCol w="5326380">
                  <a:extLst>
                    <a:ext uri="{9D8B030D-6E8A-4147-A177-3AD203B41FA5}">
                      <a16:colId xmlns:a16="http://schemas.microsoft.com/office/drawing/2014/main" val="4263483515"/>
                    </a:ext>
                  </a:extLst>
                </a:gridCol>
                <a:gridCol w="5326380">
                  <a:extLst>
                    <a:ext uri="{9D8B030D-6E8A-4147-A177-3AD203B41FA5}">
                      <a16:colId xmlns:a16="http://schemas.microsoft.com/office/drawing/2014/main" val="3484420569"/>
                    </a:ext>
                  </a:extLst>
                </a:gridCol>
              </a:tblGrid>
              <a:tr h="185159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US" sz="1400" b="1" u="none">
                          <a:latin typeface="Arial" panose="020B0604020202020204" pitchFamily="34" charset="0"/>
                          <a:cs typeface="Arial" panose="020B0604020202020204" pitchFamily="34" charset="0"/>
                        </a:rPr>
                        <a:t>Work</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Be a virtual organization without the physical assets</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New troubleshooting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Use Uber for member transport</a:t>
                      </a:r>
                    </a:p>
                    <a:p>
                      <a:pPr marL="171450" indent="-171450">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Design call flow around problem ownership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Use triggers to create out-bound campaigns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Define “advocacy” and train agents on what it sounds like in calls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r"/>
                      <a:r>
                        <a:rPr lang="en-US" sz="1400" b="1" u="none">
                          <a:solidFill>
                            <a:schemeClr val="accent4"/>
                          </a:solidFill>
                          <a:latin typeface="Arial" panose="020B0604020202020204" pitchFamily="34" charset="0"/>
                          <a:cs typeface="Arial" panose="020B0604020202020204" pitchFamily="34" charset="0"/>
                        </a:rPr>
                        <a:t>Structure / Governance</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Develop regional teams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Span of control of 15 or less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Create feedback loops on issues and reach closure when we can</a:t>
                      </a: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Organize agents into “issue” type teams, e.g. claims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Structure so that CSRs can easily get answers</a:t>
                      </a:r>
                      <a:br>
                        <a:rPr lang="en-US" sz="1400" u="none">
                          <a:latin typeface="Arial" panose="020B0604020202020204" pitchFamily="34" charset="0"/>
                          <a:cs typeface="Arial" panose="020B0604020202020204" pitchFamily="34" charset="0"/>
                        </a:rPr>
                      </a:br>
                      <a:r>
                        <a:rPr lang="en-US" sz="1400" u="none">
                          <a:latin typeface="Arial" panose="020B0604020202020204" pitchFamily="34" charset="0"/>
                          <a:cs typeface="Arial" panose="020B0604020202020204" pitchFamily="34" charset="0"/>
                        </a:rPr>
                        <a:t>from internal transfers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1223986209"/>
                  </a:ext>
                </a:extLst>
              </a:tr>
              <a:tr h="163050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none">
                          <a:solidFill>
                            <a:schemeClr val="accent6"/>
                          </a:solidFill>
                          <a:latin typeface="Arial" panose="020B0604020202020204" pitchFamily="34" charset="0"/>
                          <a:cs typeface="Arial" panose="020B0604020202020204" pitchFamily="34" charset="0"/>
                        </a:rPr>
                        <a:t>Leadership and Culture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Recognize, reward and celebrate customer wins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Visible leadership that models customer centric behavior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solidFill>
                            <a:schemeClr val="tx1"/>
                          </a:solidFill>
                          <a:latin typeface="Arial" panose="020B0604020202020204" pitchFamily="34" charset="0"/>
                          <a:cs typeface="Arial" panose="020B0604020202020204" pitchFamily="34" charset="0"/>
                        </a:rPr>
                        <a:t>“Fail fast” leadership mindset of CI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400" u="none">
                          <a:solidFill>
                            <a:schemeClr val="tx1"/>
                          </a:solidFill>
                          <a:latin typeface="Arial" panose="020B0604020202020204" pitchFamily="34" charset="0"/>
                          <a:cs typeface="Arial" panose="020B0604020202020204" pitchFamily="34" charset="0"/>
                        </a:rPr>
                        <a:t>Partnership with key areas by design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400" u="none">
                          <a:solidFill>
                            <a:schemeClr val="tx1"/>
                          </a:solidFill>
                          <a:latin typeface="Arial" panose="020B0604020202020204" pitchFamily="34" charset="0"/>
                          <a:cs typeface="Arial" panose="020B0604020202020204" pitchFamily="34" charset="0"/>
                        </a:rPr>
                        <a:t>Shift from answering calls to advocacy</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r"/>
                      <a:r>
                        <a:rPr lang="en-US" sz="1400" b="1" u="none">
                          <a:solidFill>
                            <a:schemeClr val="accent1"/>
                          </a:solidFill>
                          <a:latin typeface="Arial"/>
                          <a:cs typeface="Arial"/>
                        </a:rPr>
                        <a:t>Information Metrics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Real time reporting on issue progress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Measure customer satisfaction by agent and by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Recognize advocates via customer sat metrics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u="none">
                          <a:latin typeface="Arial" panose="020B0604020202020204" pitchFamily="34" charset="0"/>
                          <a:cs typeface="Arial" panose="020B0604020202020204" pitchFamily="34" charset="0"/>
                        </a:rPr>
                        <a:t>Info for supervisors / managers on coaching opportunities</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2649603265"/>
                  </a:ext>
                </a:extLst>
              </a:tr>
              <a:tr h="143279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400" b="1" i="0" u="none" strike="noStrike" kern="1200" cap="none" spc="0" normalizeH="0" baseline="0" noProof="0">
                          <a:ln>
                            <a:noFill/>
                          </a:ln>
                          <a:solidFill>
                            <a:schemeClr val="accent5"/>
                          </a:solidFill>
                          <a:effectLst/>
                          <a:uLnTx/>
                          <a:uFillTx/>
                          <a:latin typeface="Arial" panose="020B0604020202020204" pitchFamily="34" charset="0"/>
                          <a:ea typeface="+mn-ea"/>
                          <a:cs typeface="Arial" panose="020B0604020202020204" pitchFamily="34" charset="0"/>
                        </a:rPr>
                        <a:t>Continuous Alignment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Define periodic review and update of complex processes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Agile process updating (fast review and adoption)</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r"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400" b="1"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rPr>
                        <a:t>People/Rewards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Train agents on critical thinking and benefit plans</a:t>
                      </a:r>
                    </a:p>
                    <a:p>
                      <a:pPr marL="171450" indent="-171450">
                        <a:buFont typeface="Arial" panose="020B0604020202020204" pitchFamily="34" charset="0"/>
                        <a:buChar char="•"/>
                      </a:pPr>
                      <a:r>
                        <a:rPr lang="en-US" sz="1400" u="none">
                          <a:latin typeface="Arial" panose="020B0604020202020204" pitchFamily="34" charset="0"/>
                          <a:cs typeface="Arial" panose="020B0604020202020204" pitchFamily="34" charset="0"/>
                        </a:rPr>
                        <a:t>Empower agents to own the problem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Hire “controllers” and / or for controller mentality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4D4852"/>
                          </a:solidFill>
                          <a:effectLst/>
                          <a:uLnTx/>
                          <a:uFillTx/>
                          <a:latin typeface="Arial" panose="020B0604020202020204" pitchFamily="34" charset="0"/>
                          <a:ea typeface="+mn-ea"/>
                          <a:cs typeface="Arial" panose="020B0604020202020204" pitchFamily="34" charset="0"/>
                        </a:rPr>
                        <a:t>Develop hiring profile for advocates</a:t>
                      </a:r>
                    </a:p>
                    <a:p>
                      <a:pPr marL="171450" marR="0" lvl="0" indent="-171450" algn="l" rtl="0" eaLnBrk="1" fontAlgn="auto" latinLnBrk="0" hangingPunct="1">
                        <a:lnSpc>
                          <a:spcPct val="100000"/>
                        </a:lnSpc>
                        <a:spcBef>
                          <a:spcPts val="0"/>
                        </a:spcBef>
                        <a:spcAft>
                          <a:spcPts val="0"/>
                        </a:spcAft>
                        <a:buFont typeface="Arial" panose="020B0604020202020204" pitchFamily="34" charset="0"/>
                        <a:buChar char="•"/>
                      </a:pPr>
                      <a:r>
                        <a:rPr lang="en-US" sz="1400" u="none">
                          <a:latin typeface="Arial" panose="020B0604020202020204" pitchFamily="34" charset="0"/>
                          <a:cs typeface="Arial" panose="020B0604020202020204" pitchFamily="34" charset="0"/>
                        </a:rPr>
                        <a:t>Train agents on claims</a:t>
                      </a:r>
                      <a:r>
                        <a:rPr lang="en-US" sz="1400" b="1" u="none">
                          <a:solidFill>
                            <a:schemeClr val="tx1"/>
                          </a:solidFill>
                          <a:latin typeface="Arial" panose="020B0604020202020204" pitchFamily="34" charset="0"/>
                          <a:cs typeface="Arial" panose="020B0604020202020204" pitchFamily="34" charset="0"/>
                        </a:rPr>
                        <a:t> </a:t>
                      </a:r>
                    </a:p>
                  </a:txBody>
                  <a:tcPr>
                    <a:lnL w="12700" cap="flat" cmpd="sng" algn="ctr">
                      <a:solidFill>
                        <a:srgbClr val="4D4852"/>
                      </a:solidFill>
                      <a:prstDash val="solid"/>
                      <a:round/>
                      <a:headEnd type="none" w="med" len="med"/>
                      <a:tailEnd type="none" w="med" len="med"/>
                    </a:lnL>
                    <a:lnR w="12700" cap="flat" cmpd="sng" algn="ctr">
                      <a:solidFill>
                        <a:srgbClr val="4D4852"/>
                      </a:solidFill>
                      <a:prstDash val="solid"/>
                      <a:round/>
                      <a:headEnd type="none" w="med" len="med"/>
                      <a:tailEnd type="none" w="med" len="med"/>
                    </a:lnR>
                    <a:lnT w="12700" cap="flat" cmpd="sng" algn="ctr">
                      <a:solidFill>
                        <a:srgbClr val="4D4852"/>
                      </a:solidFill>
                      <a:prstDash val="solid"/>
                      <a:round/>
                      <a:headEnd type="none" w="med" len="med"/>
                      <a:tailEnd type="none" w="med" len="med"/>
                    </a:lnT>
                    <a:lnB w="12700" cap="flat" cmpd="sng" algn="ctr">
                      <a:solidFill>
                        <a:srgbClr val="4D4852"/>
                      </a:solidFill>
                      <a:prstDash val="solid"/>
                      <a:round/>
                      <a:headEnd type="none" w="med" len="med"/>
                      <a:tailEnd type="none" w="med" len="med"/>
                    </a:lnB>
                    <a:lnTlToBr w="12700" cmpd="sng">
                      <a:noFill/>
                      <a:prstDash val="solid"/>
                    </a:lnTlToBr>
                    <a:lnBlToTr w="12700" cmpd="sng">
                      <a:noFill/>
                      <a:prstDash val="solid"/>
                    </a:lnBlToTr>
                    <a:solidFill>
                      <a:srgbClr val="FFFFFF">
                        <a:alpha val="25098"/>
                      </a:srgbClr>
                    </a:solidFill>
                  </a:tcPr>
                </a:tc>
                <a:extLst>
                  <a:ext uri="{0D108BD9-81ED-4DB2-BD59-A6C34878D82A}">
                    <a16:rowId xmlns:a16="http://schemas.microsoft.com/office/drawing/2014/main" val="851962101"/>
                  </a:ext>
                </a:extLst>
              </a:tr>
            </a:tbl>
          </a:graphicData>
        </a:graphic>
      </p:graphicFrame>
    </p:spTree>
    <p:extLst>
      <p:ext uri="{BB962C8B-B14F-4D97-AF65-F5344CB8AC3E}">
        <p14:creationId xmlns:p14="http://schemas.microsoft.com/office/powerpoint/2010/main" val="12756180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76C86-A4C3-D052-2AE5-422B83943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41522-4794-226D-1827-6754F72C792A}"/>
              </a:ext>
            </a:extLst>
          </p:cNvPr>
          <p:cNvSpPr>
            <a:spLocks noGrp="1"/>
          </p:cNvSpPr>
          <p:nvPr>
            <p:ph type="title"/>
          </p:nvPr>
        </p:nvSpPr>
        <p:spPr/>
        <p:txBody>
          <a:bodyPr/>
          <a:lstStyle/>
          <a:p>
            <a:r>
              <a:rPr lang="en-US" sz="2800"/>
              <a:t>Aligning Organizing Choices</a:t>
            </a:r>
            <a:endParaRPr lang="en-US"/>
          </a:p>
        </p:txBody>
      </p:sp>
      <p:sp>
        <p:nvSpPr>
          <p:cNvPr id="4" name="Text Placeholder 3">
            <a:extLst>
              <a:ext uri="{FF2B5EF4-FFF2-40B4-BE49-F238E27FC236}">
                <a16:creationId xmlns:a16="http://schemas.microsoft.com/office/drawing/2014/main" id="{CA293C10-A350-ECA4-6B9B-B9A716E6AC98}"/>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BAF317F1-41A6-C88F-5BE7-DB0B90283AD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a:ea typeface="ＭＳ Ｐゴシック"/>
                <a:cs typeface="Arial"/>
              </a:rPr>
              <a:t>Separate into teams and identify additional design choices that are currently misaligned.</a:t>
            </a:r>
          </a:p>
          <a:p>
            <a:pPr marL="0" indent="0" algn="ctr">
              <a:buNone/>
            </a:pPr>
            <a:endParaRPr lang="en-US" sz="1600">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Things to keep in mind…</a:t>
            </a:r>
          </a:p>
          <a:p>
            <a:pPr marL="182880" indent="-182880">
              <a:buFont typeface="+mj-lt"/>
              <a:buAutoNum type="arabicPeriod"/>
              <a:defRPr/>
            </a:pPr>
            <a:r>
              <a:rPr lang="en-US" sz="1600">
                <a:latin typeface="Arial"/>
              </a:rPr>
              <a:t>CAPTURE</a:t>
            </a:r>
            <a:r>
              <a:rPr lang="en-US" sz="1600" b="0">
                <a:latin typeface="Arial"/>
              </a:rPr>
              <a:t> the choices that you have already made and brought into alignment during your design session (write them on Post-it Notes</a:t>
            </a:r>
            <a:r>
              <a:rPr lang="en-US" sz="1600" b="0" baseline="30000">
                <a:latin typeface="Arial"/>
              </a:rPr>
              <a:t>®</a:t>
            </a:r>
            <a:r>
              <a:rPr lang="en-US" sz="1600" b="0">
                <a:latin typeface="Arial"/>
              </a:rPr>
              <a:t> and stick them on the chart). </a:t>
            </a:r>
          </a:p>
          <a:p>
            <a:pPr marL="182880" indent="-182880">
              <a:buFont typeface="+mj-lt"/>
              <a:buAutoNum type="arabicPeriod"/>
              <a:defRPr/>
            </a:pPr>
            <a:r>
              <a:rPr lang="en-US" sz="1600">
                <a:latin typeface="Arial"/>
              </a:rPr>
              <a:t>LIST</a:t>
            </a:r>
            <a:r>
              <a:rPr lang="en-US" sz="1600" b="0">
                <a:latin typeface="Arial"/>
              </a:rPr>
              <a:t> additional design choices that are currently MISALIGNED and still need to be brought into alignment in order to build a robust set of mutually reinforcing elements (write them on Post-it Notes</a:t>
            </a:r>
            <a:r>
              <a:rPr lang="en-US" sz="1600" b="0" baseline="30000">
                <a:latin typeface="Arial"/>
              </a:rPr>
              <a:t>®</a:t>
            </a:r>
            <a:r>
              <a:rPr lang="en-US" sz="1600" b="0">
                <a:latin typeface="Arial"/>
              </a:rPr>
              <a:t> and stick them on the chart).</a:t>
            </a:r>
          </a:p>
          <a:p>
            <a:pPr marL="285750" lvl="1" indent="-285750">
              <a:buFont typeface="Arial" panose="020B0604020202020204" pitchFamily="34" charset="0"/>
              <a:buChar char="•"/>
              <a:defRPr/>
            </a:pPr>
            <a:r>
              <a:rPr lang="en-US" sz="1600" b="1">
                <a:latin typeface="Arial"/>
                <a:cs typeface="Arial"/>
              </a:rPr>
              <a:t>EVALUATE</a:t>
            </a:r>
            <a:r>
              <a:rPr lang="en-US" sz="1600">
                <a:latin typeface="Arial"/>
                <a:cs typeface="Arial"/>
              </a:rPr>
              <a:t> each choice (Green, Yellow, Red) based on how well aligned the choice is to drive the ANCHOR and future design.</a:t>
            </a:r>
            <a:endParaRPr lang="en-US" sz="1600">
              <a:latin typeface="Arial"/>
            </a:endParaRPr>
          </a:p>
          <a:p>
            <a:pPr marL="182880" indent="-182880">
              <a:buFont typeface="+mj-lt"/>
              <a:buAutoNum type="arabicPeriod"/>
              <a:defRPr/>
            </a:pPr>
            <a:r>
              <a:rPr lang="en-US" sz="1600">
                <a:latin typeface="Arial"/>
                <a:cs typeface="Arial"/>
              </a:rPr>
              <a:t>IDENTIFY</a:t>
            </a:r>
            <a:r>
              <a:rPr lang="en-US" sz="1600" b="0">
                <a:latin typeface="Arial"/>
                <a:cs typeface="Arial"/>
              </a:rPr>
              <a:t> the most critical choices that need to be redesigned during micro design phase and prioritize.</a:t>
            </a:r>
            <a:endParaRPr lang="en-US" sz="1600" b="0">
              <a:latin typeface="Arial"/>
            </a:endParaRPr>
          </a:p>
        </p:txBody>
      </p:sp>
    </p:spTree>
    <p:extLst>
      <p:ext uri="{BB962C8B-B14F-4D97-AF65-F5344CB8AC3E}">
        <p14:creationId xmlns:p14="http://schemas.microsoft.com/office/powerpoint/2010/main" val="18842201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2F5AB-23C0-4811-F447-67BC632EE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15FCD-226E-59FC-BA0A-AC055D9CF0F9}"/>
              </a:ext>
            </a:extLst>
          </p:cNvPr>
          <p:cNvSpPr>
            <a:spLocks noGrp="1"/>
          </p:cNvSpPr>
          <p:nvPr>
            <p:ph type="title"/>
          </p:nvPr>
        </p:nvSpPr>
        <p:spPr/>
        <p:txBody>
          <a:bodyPr/>
          <a:lstStyle/>
          <a:p>
            <a:r>
              <a:rPr lang="en-US" sz="2800"/>
              <a:t>Organization Transformation Roadmap</a:t>
            </a:r>
            <a:endParaRPr lang="en-US"/>
          </a:p>
        </p:txBody>
      </p:sp>
      <p:sp>
        <p:nvSpPr>
          <p:cNvPr id="4" name="Text Placeholder 3">
            <a:extLst>
              <a:ext uri="{FF2B5EF4-FFF2-40B4-BE49-F238E27FC236}">
                <a16:creationId xmlns:a16="http://schemas.microsoft.com/office/drawing/2014/main" id="{20286238-F487-336D-E0EB-11E5E91F6796}"/>
              </a:ext>
            </a:extLst>
          </p:cNvPr>
          <p:cNvSpPr>
            <a:spLocks noGrp="1"/>
          </p:cNvSpPr>
          <p:nvPr>
            <p:ph type="body" sz="quarter" idx="11"/>
          </p:nvPr>
        </p:nvSpPr>
        <p:spPr/>
        <p:txBody>
          <a:bodyPr/>
          <a:lstStyle/>
          <a:p>
            <a:r>
              <a:rPr lang="en-US"/>
              <a:t>The </a:t>
            </a:r>
            <a:r>
              <a:rPr lang="en-US" err="1"/>
              <a:t>AlignOrg</a:t>
            </a:r>
            <a:r>
              <a:rPr lang="en-US"/>
              <a:t> Approach</a:t>
            </a:r>
          </a:p>
        </p:txBody>
      </p:sp>
      <p:grpSp>
        <p:nvGrpSpPr>
          <p:cNvPr id="64" name="Group 63">
            <a:extLst>
              <a:ext uri="{FF2B5EF4-FFF2-40B4-BE49-F238E27FC236}">
                <a16:creationId xmlns:a16="http://schemas.microsoft.com/office/drawing/2014/main" id="{A1E7C7A5-8B70-0131-75EF-53277A384D08}"/>
              </a:ext>
            </a:extLst>
          </p:cNvPr>
          <p:cNvGrpSpPr/>
          <p:nvPr/>
        </p:nvGrpSpPr>
        <p:grpSpPr>
          <a:xfrm>
            <a:off x="1178218" y="4991704"/>
            <a:ext cx="1641729" cy="970601"/>
            <a:chOff x="946644" y="4375911"/>
            <a:chExt cx="1278890" cy="971498"/>
          </a:xfrm>
        </p:grpSpPr>
        <p:sp>
          <p:nvSpPr>
            <p:cNvPr id="65" name="Rectangle 64">
              <a:extLst>
                <a:ext uri="{FF2B5EF4-FFF2-40B4-BE49-F238E27FC236}">
                  <a16:creationId xmlns:a16="http://schemas.microsoft.com/office/drawing/2014/main" id="{D3F2ABF0-97DC-0089-53C1-BB025C9B4E14}"/>
                </a:ext>
              </a:extLst>
            </p:cNvPr>
            <p:cNvSpPr/>
            <p:nvPr/>
          </p:nvSpPr>
          <p:spPr>
            <a:xfrm>
              <a:off x="946644" y="4591811"/>
              <a:ext cx="1275079" cy="755598"/>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will the initiative be set-up for success?</a:t>
              </a:r>
            </a:p>
          </p:txBody>
        </p:sp>
        <p:sp>
          <p:nvSpPr>
            <p:cNvPr id="66" name="Rectangle 65">
              <a:extLst>
                <a:ext uri="{FF2B5EF4-FFF2-40B4-BE49-F238E27FC236}">
                  <a16:creationId xmlns:a16="http://schemas.microsoft.com/office/drawing/2014/main" id="{D1D11000-5EAB-6280-16DF-3923085B5697}"/>
                </a:ext>
              </a:extLst>
            </p:cNvPr>
            <p:cNvSpPr/>
            <p:nvPr/>
          </p:nvSpPr>
          <p:spPr>
            <a:xfrm>
              <a:off x="950454" y="4375911"/>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2131" i="1">
                <a:solidFill>
                  <a:srgbClr val="192957"/>
                </a:solidFill>
                <a:latin typeface="Arial" panose="020B0604020202020204"/>
              </a:endParaRPr>
            </a:p>
          </p:txBody>
        </p:sp>
      </p:grpSp>
      <p:grpSp>
        <p:nvGrpSpPr>
          <p:cNvPr id="67" name="Group 66">
            <a:extLst>
              <a:ext uri="{FF2B5EF4-FFF2-40B4-BE49-F238E27FC236}">
                <a16:creationId xmlns:a16="http://schemas.microsoft.com/office/drawing/2014/main" id="{38158D8F-1A7B-C8F5-9B1F-234D13F050F7}"/>
              </a:ext>
            </a:extLst>
          </p:cNvPr>
          <p:cNvGrpSpPr/>
          <p:nvPr/>
        </p:nvGrpSpPr>
        <p:grpSpPr>
          <a:xfrm>
            <a:off x="3162408" y="4987174"/>
            <a:ext cx="1645000" cy="973772"/>
            <a:chOff x="2469121" y="4383370"/>
            <a:chExt cx="1277620" cy="974675"/>
          </a:xfrm>
        </p:grpSpPr>
        <p:sp>
          <p:nvSpPr>
            <p:cNvPr id="68" name="Rectangle 67">
              <a:extLst>
                <a:ext uri="{FF2B5EF4-FFF2-40B4-BE49-F238E27FC236}">
                  <a16:creationId xmlns:a16="http://schemas.microsoft.com/office/drawing/2014/main" id="{7E6937D3-6942-F112-C3E7-E26E4B45D4F3}"/>
                </a:ext>
              </a:extLst>
            </p:cNvPr>
            <p:cNvSpPr/>
            <p:nvPr/>
          </p:nvSpPr>
          <p:spPr>
            <a:xfrm>
              <a:off x="2469121" y="4602445"/>
              <a:ext cx="1275080" cy="755600"/>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does your organization intend to “win”?</a:t>
              </a:r>
            </a:p>
          </p:txBody>
        </p:sp>
        <p:sp>
          <p:nvSpPr>
            <p:cNvPr id="69" name="Rectangle 68">
              <a:extLst>
                <a:ext uri="{FF2B5EF4-FFF2-40B4-BE49-F238E27FC236}">
                  <a16:creationId xmlns:a16="http://schemas.microsoft.com/office/drawing/2014/main" id="{142CE664-A382-BB77-4093-851802E0E087}"/>
                </a:ext>
              </a:extLst>
            </p:cNvPr>
            <p:cNvSpPr/>
            <p:nvPr/>
          </p:nvSpPr>
          <p:spPr>
            <a:xfrm>
              <a:off x="2471661" y="4383370"/>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0" name="Group 69">
            <a:extLst>
              <a:ext uri="{FF2B5EF4-FFF2-40B4-BE49-F238E27FC236}">
                <a16:creationId xmlns:a16="http://schemas.microsoft.com/office/drawing/2014/main" id="{12337F98-BB7A-2D41-FAB4-0A7238BBEDF2}"/>
              </a:ext>
            </a:extLst>
          </p:cNvPr>
          <p:cNvGrpSpPr/>
          <p:nvPr/>
        </p:nvGrpSpPr>
        <p:grpSpPr>
          <a:xfrm>
            <a:off x="5149819" y="4993249"/>
            <a:ext cx="1644978" cy="1187447"/>
            <a:chOff x="4030794" y="4394339"/>
            <a:chExt cx="1281419" cy="1188545"/>
          </a:xfrm>
        </p:grpSpPr>
        <p:sp>
          <p:nvSpPr>
            <p:cNvPr id="71" name="Rectangle 70">
              <a:extLst>
                <a:ext uri="{FF2B5EF4-FFF2-40B4-BE49-F238E27FC236}">
                  <a16:creationId xmlns:a16="http://schemas.microsoft.com/office/drawing/2014/main" id="{2EB7F4B8-EC3C-AAD0-CC3C-AB3738CC8917}"/>
                </a:ext>
              </a:extLst>
            </p:cNvPr>
            <p:cNvSpPr/>
            <p:nvPr/>
          </p:nvSpPr>
          <p:spPr>
            <a:xfrm>
              <a:off x="4030794" y="4611772"/>
              <a:ext cx="1275080" cy="971112"/>
            </a:xfrm>
            <a:prstGeom prst="rect">
              <a:avLst/>
            </a:prstGeom>
          </p:spPr>
          <p:txBody>
            <a:bodyPr wrap="square" lIns="0" tIns="0" rIns="0" bIns="107900">
              <a:spAutoFit/>
            </a:bodyPr>
            <a:lstStyle/>
            <a:p>
              <a:pPr algn="ctr" defTabSz="1218072">
                <a:defRPr/>
              </a:pPr>
              <a:r>
                <a:rPr lang="en-US" sz="1399" i="1">
                  <a:solidFill>
                    <a:srgbClr val="192957"/>
                  </a:solidFill>
                  <a:latin typeface="Arial" panose="020B0604020202020204" pitchFamily="34" charset="0"/>
                  <a:cs typeface="Arial" panose="020B0604020202020204" pitchFamily="34" charset="0"/>
                </a:rPr>
                <a:t>How should work and resources be configured to best enable strategy?</a:t>
              </a:r>
            </a:p>
          </p:txBody>
        </p:sp>
        <p:sp>
          <p:nvSpPr>
            <p:cNvPr id="72" name="Rectangle 71">
              <a:extLst>
                <a:ext uri="{FF2B5EF4-FFF2-40B4-BE49-F238E27FC236}">
                  <a16:creationId xmlns:a16="http://schemas.microsoft.com/office/drawing/2014/main" id="{D4AE6B83-61F7-E6B9-A3F3-71E1E5BFE78E}"/>
                </a:ext>
              </a:extLst>
            </p:cNvPr>
            <p:cNvSpPr/>
            <p:nvPr/>
          </p:nvSpPr>
          <p:spPr>
            <a:xfrm>
              <a:off x="4037133" y="4394339"/>
              <a:ext cx="1275080" cy="12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i="1">
                <a:solidFill>
                  <a:srgbClr val="192957"/>
                </a:solidFill>
                <a:latin typeface="Arial" panose="020B0604020202020204"/>
              </a:endParaRPr>
            </a:p>
          </p:txBody>
        </p:sp>
      </p:grpSp>
      <p:grpSp>
        <p:nvGrpSpPr>
          <p:cNvPr id="73" name="Group 72">
            <a:extLst>
              <a:ext uri="{FF2B5EF4-FFF2-40B4-BE49-F238E27FC236}">
                <a16:creationId xmlns:a16="http://schemas.microsoft.com/office/drawing/2014/main" id="{3E8EDC66-0E8B-D9DE-D15E-F7DEF08CAFAA}"/>
              </a:ext>
            </a:extLst>
          </p:cNvPr>
          <p:cNvGrpSpPr/>
          <p:nvPr/>
        </p:nvGrpSpPr>
        <p:grpSpPr>
          <a:xfrm>
            <a:off x="7110617" y="4993249"/>
            <a:ext cx="1660497" cy="1591050"/>
            <a:chOff x="5605764" y="4383692"/>
            <a:chExt cx="1308714" cy="1592524"/>
          </a:xfrm>
        </p:grpSpPr>
        <p:sp>
          <p:nvSpPr>
            <p:cNvPr id="74" name="Rectangle 73">
              <a:extLst>
                <a:ext uri="{FF2B5EF4-FFF2-40B4-BE49-F238E27FC236}">
                  <a16:creationId xmlns:a16="http://schemas.microsoft.com/office/drawing/2014/main" id="{38F3FB39-7A0A-7B9E-5CA9-CDFF11F98114}"/>
                </a:ext>
              </a:extLst>
            </p:cNvPr>
            <p:cNvSpPr/>
            <p:nvPr/>
          </p:nvSpPr>
          <p:spPr>
            <a:xfrm>
              <a:off x="5620554" y="4574073"/>
              <a:ext cx="1293924" cy="1402143"/>
            </a:xfrm>
            <a:prstGeom prst="rect">
              <a:avLst/>
            </a:prstGeom>
          </p:spPr>
          <p:txBody>
            <a:bodyPr wrap="square" lIns="0" tIns="0" rIns="0" bIns="107900">
              <a:spAutoFit/>
            </a:bodyPr>
            <a:lstStyle/>
            <a:p>
              <a:pPr algn="ctr" defTabSz="1218072">
                <a:spcAft>
                  <a:spcPts val="599"/>
                </a:spcAft>
                <a:defRPr/>
              </a:pPr>
              <a:r>
                <a:rPr lang="en-US" sz="1399" i="1">
                  <a:solidFill>
                    <a:srgbClr val="1E7DE4"/>
                  </a:solidFill>
                  <a:latin typeface="Arial" panose="020B0604020202020204" pitchFamily="34" charset="0"/>
                  <a:cs typeface="Arial" panose="020B0604020202020204" pitchFamily="34" charset="0"/>
                </a:rPr>
                <a:t>How will the new organization work and what capabilities need to be redesigned to drive execution?</a:t>
              </a:r>
            </a:p>
          </p:txBody>
        </p:sp>
        <p:sp>
          <p:nvSpPr>
            <p:cNvPr id="75" name="Rectangle 74">
              <a:extLst>
                <a:ext uri="{FF2B5EF4-FFF2-40B4-BE49-F238E27FC236}">
                  <a16:creationId xmlns:a16="http://schemas.microsoft.com/office/drawing/2014/main" id="{84EBF56F-9378-FF0F-8D6E-4FB620B82DC6}"/>
                </a:ext>
              </a:extLst>
            </p:cNvPr>
            <p:cNvSpPr/>
            <p:nvPr/>
          </p:nvSpPr>
          <p:spPr>
            <a:xfrm>
              <a:off x="5605764" y="4383692"/>
              <a:ext cx="1275080" cy="127000"/>
            </a:xfrm>
            <a:prstGeom prst="rect">
              <a:avLst/>
            </a:prstGeom>
            <a:solidFill>
              <a:srgbClr val="1E7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grpSp>
        <p:nvGrpSpPr>
          <p:cNvPr id="76" name="Group 75">
            <a:extLst>
              <a:ext uri="{FF2B5EF4-FFF2-40B4-BE49-F238E27FC236}">
                <a16:creationId xmlns:a16="http://schemas.microsoft.com/office/drawing/2014/main" id="{82C2F995-B2E1-F9C0-D87D-1217F1DC5538}"/>
              </a:ext>
            </a:extLst>
          </p:cNvPr>
          <p:cNvGrpSpPr/>
          <p:nvPr/>
        </p:nvGrpSpPr>
        <p:grpSpPr>
          <a:xfrm>
            <a:off x="9089169" y="4993244"/>
            <a:ext cx="1652294" cy="1401101"/>
            <a:chOff x="7194564" y="4383692"/>
            <a:chExt cx="1288145" cy="1402399"/>
          </a:xfrm>
        </p:grpSpPr>
        <p:sp>
          <p:nvSpPr>
            <p:cNvPr id="77" name="Rectangle 76">
              <a:extLst>
                <a:ext uri="{FF2B5EF4-FFF2-40B4-BE49-F238E27FC236}">
                  <a16:creationId xmlns:a16="http://schemas.microsoft.com/office/drawing/2014/main" id="{D8A71728-EBE4-5911-1A91-F26DCF5BD1B5}"/>
                </a:ext>
              </a:extLst>
            </p:cNvPr>
            <p:cNvSpPr/>
            <p:nvPr/>
          </p:nvSpPr>
          <p:spPr>
            <a:xfrm>
              <a:off x="7207629" y="4599463"/>
              <a:ext cx="1275080" cy="1186628"/>
            </a:xfrm>
            <a:prstGeom prst="rect">
              <a:avLst/>
            </a:prstGeom>
          </p:spPr>
          <p:txBody>
            <a:bodyPr wrap="square" lIns="0" tIns="0" rIns="0" bIns="107900">
              <a:spAutoFit/>
            </a:bodyPr>
            <a:lstStyle/>
            <a:p>
              <a:pPr algn="ctr" defTabSz="1218072">
                <a:defRPr/>
              </a:pPr>
              <a:r>
                <a:rPr lang="en-US" sz="1399" i="1">
                  <a:solidFill>
                    <a:srgbClr val="1E7DE4"/>
                  </a:solidFill>
                  <a:latin typeface="Arial" panose="020B0604020202020204" pitchFamily="34" charset="0"/>
                  <a:cs typeface="Arial" panose="020B0604020202020204" pitchFamily="34" charset="0"/>
                </a:rPr>
                <a:t>How do we manage the change so we can realize the benefits of the new design?</a:t>
              </a:r>
            </a:p>
          </p:txBody>
        </p:sp>
        <p:sp>
          <p:nvSpPr>
            <p:cNvPr id="78" name="Rectangle 77">
              <a:extLst>
                <a:ext uri="{FF2B5EF4-FFF2-40B4-BE49-F238E27FC236}">
                  <a16:creationId xmlns:a16="http://schemas.microsoft.com/office/drawing/2014/main" id="{F1F51980-F9DD-48C4-C46B-668BB39703D1}"/>
                </a:ext>
              </a:extLst>
            </p:cNvPr>
            <p:cNvSpPr/>
            <p:nvPr/>
          </p:nvSpPr>
          <p:spPr>
            <a:xfrm>
              <a:off x="7194564" y="4383692"/>
              <a:ext cx="1275080" cy="127000"/>
            </a:xfrm>
            <a:prstGeom prst="rect">
              <a:avLst/>
            </a:prstGeom>
            <a:solidFill>
              <a:srgbClr val="1E7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072">
                <a:defRPr/>
              </a:pPr>
              <a:endParaRPr lang="en-US" sz="1798">
                <a:solidFill>
                  <a:srgbClr val="FFFFFF"/>
                </a:solidFill>
                <a:latin typeface="Arial" panose="020B0604020202020204"/>
              </a:endParaRPr>
            </a:p>
          </p:txBody>
        </p:sp>
      </p:grpSp>
      <p:pic>
        <p:nvPicPr>
          <p:cNvPr id="6" name="Picture 5" descr="A diagram of a business process&#10;&#10;AI-generated content may be incorrect.">
            <a:extLst>
              <a:ext uri="{FF2B5EF4-FFF2-40B4-BE49-F238E27FC236}">
                <a16:creationId xmlns:a16="http://schemas.microsoft.com/office/drawing/2014/main" id="{B4115B94-81D2-73B4-EB13-7330F6176435}"/>
              </a:ext>
            </a:extLst>
          </p:cNvPr>
          <p:cNvPicPr>
            <a:picLocks noChangeAspect="1"/>
          </p:cNvPicPr>
          <p:nvPr/>
        </p:nvPicPr>
        <p:blipFill>
          <a:blip r:embed="rId2"/>
          <a:stretch>
            <a:fillRect/>
          </a:stretch>
        </p:blipFill>
        <p:spPr>
          <a:xfrm>
            <a:off x="0" y="1266716"/>
            <a:ext cx="12192000" cy="3492500"/>
          </a:xfrm>
          <a:prstGeom prst="rect">
            <a:avLst/>
          </a:prstGeom>
        </p:spPr>
      </p:pic>
    </p:spTree>
    <p:extLst>
      <p:ext uri="{BB962C8B-B14F-4D97-AF65-F5344CB8AC3E}">
        <p14:creationId xmlns:p14="http://schemas.microsoft.com/office/powerpoint/2010/main" val="157083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C17E-65AD-BD67-5697-03840D4F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9ED19-65F8-D406-0C1D-808B29715819}"/>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66F6FF77-A775-5880-3C3B-8DF1D00378A8}"/>
              </a:ext>
            </a:extLst>
          </p:cNvPr>
          <p:cNvGraphicFramePr>
            <a:graphicFrameLocks noGrp="1"/>
          </p:cNvGraphicFramePr>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4079EFC3-E75E-A907-9EE3-3AEA5F100FB5}"/>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739D4D3C-FD93-C106-3B44-FD232828CD91}"/>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5981BD84-3EB6-12C6-4E2F-A8C856FB578D}"/>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9C4173F7-A4EB-4F84-97EC-C2ED8DD02C06}"/>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447F0DBE-0F75-A4F7-82AB-E6D60502E4F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7686630E-754F-0491-5883-F17C1D8BA44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C9BD4370-7155-126E-4122-44C7BBFCEC7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AA35052F-A992-A530-A184-B2FAE15C3063}"/>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B22A5AD3-4861-114F-E913-54618306C8BB}"/>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57C0160-DED3-835E-30B7-4BD0551E4F8B}"/>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9CAC6B5-7B28-51B7-F1ED-F3163FB67884}"/>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982BD99-0133-5A49-C50E-F13CE9F30B8D}"/>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75B4F8B6-9BDB-BFF5-6238-830A8A543D3B}"/>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5B84120A-C1CD-6CFE-D293-D4090AC29EAF}"/>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A7C23C3F-CA6E-26EA-8BDA-58CD154EC500}"/>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30F21444-0E64-FB31-AB85-7853F9C45A2B}"/>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238B296D-14BC-B78D-AC72-F7433044190C}"/>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E4C47446-959E-869D-1364-1D0571B191CF}"/>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C7C3026C-783A-55E9-583F-A08B4FC72805}"/>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7B565850-8638-D8D9-9C74-D0735643839E}"/>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5B6070EC-CD44-BC49-6B0B-245A3217BE7B}"/>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23813825-9D82-B3CD-A8BF-D48F0A5B735B}"/>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1E95ACDD-BFCD-65AC-91AC-31E0EC8D6D35}"/>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9F6B977D-3329-102B-3618-974E399A4CDF}"/>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DD480E1C-B15C-EC79-3485-44BB6EE3F4BF}"/>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7ABA4997-8BC6-6C3D-3C11-C49C5D038486}"/>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4959E5C-6134-070E-FAE5-338F9762952D}"/>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4" name="Right Arrow 3">
            <a:extLst>
              <a:ext uri="{FF2B5EF4-FFF2-40B4-BE49-F238E27FC236}">
                <a16:creationId xmlns:a16="http://schemas.microsoft.com/office/drawing/2014/main" id="{10D77DA0-7E46-AC2A-E5C6-D25DCC49FF1E}"/>
              </a:ext>
            </a:extLst>
          </p:cNvPr>
          <p:cNvSpPr>
            <a:spLocks noChangeAspect="1"/>
          </p:cNvSpPr>
          <p:nvPr/>
        </p:nvSpPr>
        <p:spPr>
          <a:xfrm>
            <a:off x="3580115" y="5923550"/>
            <a:ext cx="1112198" cy="666988"/>
          </a:xfrm>
          <a:prstGeom prst="rightArrow">
            <a:avLst>
              <a:gd name="adj1" fmla="val 543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lnSpc>
                <a:spcPct val="80000"/>
              </a:lnSpc>
            </a:pPr>
            <a:endParaRPr lang="en-US" sz="1066" b="1">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394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2B682-F266-A3A5-9F00-F409149A0F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B3DF3A-CED4-BD30-777B-5851A2EBA9E8}"/>
              </a:ext>
            </a:extLst>
          </p:cNvPr>
          <p:cNvSpPr>
            <a:spLocks noGrp="1"/>
          </p:cNvSpPr>
          <p:nvPr>
            <p:ph type="title"/>
          </p:nvPr>
        </p:nvSpPr>
        <p:spPr/>
        <p:txBody>
          <a:bodyPr/>
          <a:lstStyle/>
          <a:p>
            <a:r>
              <a:rPr lang="en-US"/>
              <a:t>Scoping Micro Design</a:t>
            </a:r>
          </a:p>
        </p:txBody>
      </p:sp>
      <p:sp>
        <p:nvSpPr>
          <p:cNvPr id="3" name="Content Placeholder 2">
            <a:extLst>
              <a:ext uri="{FF2B5EF4-FFF2-40B4-BE49-F238E27FC236}">
                <a16:creationId xmlns:a16="http://schemas.microsoft.com/office/drawing/2014/main" id="{D353C6B2-E171-B05A-91FA-379463C90A6D}"/>
              </a:ext>
            </a:extLst>
          </p:cNvPr>
          <p:cNvSpPr>
            <a:spLocks noGrp="1"/>
          </p:cNvSpPr>
          <p:nvPr>
            <p:ph idx="1"/>
          </p:nvPr>
        </p:nvSpPr>
        <p:spPr/>
        <p:txBody>
          <a:bodyPr/>
          <a:lstStyle/>
          <a:p>
            <a:pPr marL="285750" indent="-285750">
              <a:buFont typeface="Arial" panose="020B0604020202020204" pitchFamily="34" charset="0"/>
              <a:buChar char="•"/>
            </a:pPr>
            <a:r>
              <a:rPr lang="en-US" altLang="en-US" sz="1800" b="0"/>
              <a:t>What are the key steps or phases of work to develop and implement our recommendations?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In what sequence do they need to be done?</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timeframe is realistic for each?</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will the work streams be and who will be responsible and involved with each work stream?</a:t>
            </a:r>
          </a:p>
          <a:p>
            <a:endParaRPr lang="en-US"/>
          </a:p>
        </p:txBody>
      </p:sp>
      <p:sp>
        <p:nvSpPr>
          <p:cNvPr id="4" name="Text Placeholder 3">
            <a:extLst>
              <a:ext uri="{FF2B5EF4-FFF2-40B4-BE49-F238E27FC236}">
                <a16:creationId xmlns:a16="http://schemas.microsoft.com/office/drawing/2014/main" id="{DF0FA0D3-4A17-04AB-6FFD-15FEBDB6711A}"/>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4296600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F25AE-77D6-7578-6DD1-FB090D159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13050-A7CC-F3C7-5BEF-BD922707F608}"/>
              </a:ext>
            </a:extLst>
          </p:cNvPr>
          <p:cNvSpPr>
            <a:spLocks noGrp="1"/>
          </p:cNvSpPr>
          <p:nvPr>
            <p:ph type="title"/>
          </p:nvPr>
        </p:nvSpPr>
        <p:spPr/>
        <p:txBody>
          <a:bodyPr/>
          <a:lstStyle/>
          <a:p>
            <a:r>
              <a:rPr lang="en-US" sz="2800"/>
              <a:t>Scoping Micro Design Timeline</a:t>
            </a:r>
            <a:endParaRPr lang="en-US"/>
          </a:p>
        </p:txBody>
      </p:sp>
      <p:sp>
        <p:nvSpPr>
          <p:cNvPr id="4" name="Text Placeholder 3">
            <a:extLst>
              <a:ext uri="{FF2B5EF4-FFF2-40B4-BE49-F238E27FC236}">
                <a16:creationId xmlns:a16="http://schemas.microsoft.com/office/drawing/2014/main" id="{E9F2B157-6088-F894-168A-A38F4CF8FEA3}"/>
              </a:ext>
            </a:extLst>
          </p:cNvPr>
          <p:cNvSpPr>
            <a:spLocks noGrp="1"/>
          </p:cNvSpPr>
          <p:nvPr>
            <p:ph type="body" sz="quarter" idx="11"/>
          </p:nvPr>
        </p:nvSpPr>
        <p:spPr/>
        <p:txBody>
          <a:bodyPr/>
          <a:lstStyle/>
          <a:p>
            <a:r>
              <a:rPr lang="en-US"/>
              <a:t>Template</a:t>
            </a:r>
          </a:p>
        </p:txBody>
      </p:sp>
      <p:graphicFrame>
        <p:nvGraphicFramePr>
          <p:cNvPr id="6" name="Content Placeholder 11">
            <a:extLst>
              <a:ext uri="{FF2B5EF4-FFF2-40B4-BE49-F238E27FC236}">
                <a16:creationId xmlns:a16="http://schemas.microsoft.com/office/drawing/2014/main" id="{A77CFD1B-A8E9-FC0E-B22A-93A00929FA08}"/>
              </a:ext>
            </a:extLst>
          </p:cNvPr>
          <p:cNvGraphicFramePr>
            <a:graphicFrameLocks/>
          </p:cNvGraphicFramePr>
          <p:nvPr/>
        </p:nvGraphicFramePr>
        <p:xfrm>
          <a:off x="876300" y="1257300"/>
          <a:ext cx="10655300" cy="4844413"/>
        </p:xfrm>
        <a:graphic>
          <a:graphicData uri="http://schemas.openxmlformats.org/drawingml/2006/table">
            <a:tbl>
              <a:tblPr firstRow="1" bandRow="1">
                <a:tableStyleId>{5C22544A-7EE6-4342-B048-85BDC9FD1C3A}</a:tableStyleId>
              </a:tblPr>
              <a:tblGrid>
                <a:gridCol w="1077796">
                  <a:extLst>
                    <a:ext uri="{9D8B030D-6E8A-4147-A177-3AD203B41FA5}">
                      <a16:colId xmlns:a16="http://schemas.microsoft.com/office/drawing/2014/main" val="20002"/>
                    </a:ext>
                  </a:extLst>
                </a:gridCol>
                <a:gridCol w="2396849">
                  <a:extLst>
                    <a:ext uri="{9D8B030D-6E8A-4147-A177-3AD203B41FA5}">
                      <a16:colId xmlns:a16="http://schemas.microsoft.com/office/drawing/2014/main" val="20000"/>
                    </a:ext>
                  </a:extLst>
                </a:gridCol>
                <a:gridCol w="2034283">
                  <a:extLst>
                    <a:ext uri="{9D8B030D-6E8A-4147-A177-3AD203B41FA5}">
                      <a16:colId xmlns:a16="http://schemas.microsoft.com/office/drawing/2014/main" val="20001"/>
                    </a:ext>
                  </a:extLst>
                </a:gridCol>
                <a:gridCol w="528909">
                  <a:extLst>
                    <a:ext uri="{9D8B030D-6E8A-4147-A177-3AD203B41FA5}">
                      <a16:colId xmlns:a16="http://schemas.microsoft.com/office/drawing/2014/main" val="20003"/>
                    </a:ext>
                  </a:extLst>
                </a:gridCol>
                <a:gridCol w="2080640">
                  <a:extLst>
                    <a:ext uri="{9D8B030D-6E8A-4147-A177-3AD203B41FA5}">
                      <a16:colId xmlns:a16="http://schemas.microsoft.com/office/drawing/2014/main" val="20004"/>
                    </a:ext>
                  </a:extLst>
                </a:gridCol>
                <a:gridCol w="2536823">
                  <a:extLst>
                    <a:ext uri="{9D8B030D-6E8A-4147-A177-3AD203B41FA5}">
                      <a16:colId xmlns:a16="http://schemas.microsoft.com/office/drawing/2014/main" val="20005"/>
                    </a:ext>
                  </a:extLst>
                </a:gridCol>
              </a:tblGrid>
              <a:tr h="872693">
                <a:tc>
                  <a:txBody>
                    <a:bodyPr/>
                    <a:lstStyle/>
                    <a:p>
                      <a:endParaRPr lang="en-US" sz="1200" b="1">
                        <a:solidFill>
                          <a:schemeClr val="bg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a:solidFill>
                            <a:schemeClr val="tx1"/>
                          </a:solidFill>
                          <a:latin typeface="Arial" panose="020B0604020202020204" pitchFamily="34" charset="0"/>
                          <a:cs typeface="Arial" panose="020B0604020202020204" pitchFamily="34" charset="0"/>
                        </a:rPr>
                        <a:t>Phase 1 </a:t>
                      </a:r>
                    </a:p>
                    <a:p>
                      <a:pPr algn="ctr"/>
                      <a:r>
                        <a:rPr lang="en-US" sz="1600" b="0" baseline="0">
                          <a:solidFill>
                            <a:schemeClr val="tx1"/>
                          </a:solidFill>
                          <a:latin typeface="Arial" panose="020B0604020202020204" pitchFamily="34" charset="0"/>
                          <a:cs typeface="Arial" panose="020B0604020202020204" pitchFamily="34" charset="0"/>
                        </a:rPr>
                        <a:t>(e.g., Month, Quarter, etc.)</a:t>
                      </a: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pPr algn="ctr"/>
                      <a:r>
                        <a:rPr lang="en-US" sz="1600">
                          <a:solidFill>
                            <a:schemeClr val="tx1"/>
                          </a:solidFill>
                          <a:latin typeface="Arial" panose="020B0604020202020204" pitchFamily="34" charset="0"/>
                          <a:cs typeface="Arial" panose="020B0604020202020204" pitchFamily="34" charset="0"/>
                        </a:rPr>
                        <a:t>Phase</a:t>
                      </a:r>
                      <a:r>
                        <a:rPr lang="en-US" sz="1600" baseline="0">
                          <a:solidFill>
                            <a:schemeClr val="tx1"/>
                          </a:solidFill>
                          <a:latin typeface="Arial" panose="020B0604020202020204" pitchFamily="34" charset="0"/>
                          <a:cs typeface="Arial" panose="020B0604020202020204" pitchFamily="34" charset="0"/>
                        </a:rPr>
                        <a:t> 2</a:t>
                      </a:r>
                    </a:p>
                    <a:p>
                      <a:pPr algn="ctr"/>
                      <a:r>
                        <a:rPr lang="en-US" sz="1600" b="0" baseline="0">
                          <a:solidFill>
                            <a:schemeClr val="tx1"/>
                          </a:solidFill>
                          <a:latin typeface="Arial" panose="020B0604020202020204" pitchFamily="34" charset="0"/>
                          <a:cs typeface="Arial" panose="020B0604020202020204" pitchFamily="34" charset="0"/>
                        </a:rPr>
                        <a:t>(Description)</a:t>
                      </a: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rowSpan="6">
                  <a:txBody>
                    <a:bodyPr/>
                    <a:lstStyle/>
                    <a:p>
                      <a:pPr algn="ctr"/>
                      <a:r>
                        <a:rPr lang="en-US" sz="1600">
                          <a:latin typeface="Arial" panose="020B0604020202020204" pitchFamily="34" charset="0"/>
                          <a:cs typeface="Arial" panose="020B0604020202020204" pitchFamily="34" charset="0"/>
                        </a:rPr>
                        <a:t>Go Live</a:t>
                      </a:r>
                      <a:endParaRPr lang="en-US" sz="1600" baseline="0">
                        <a:latin typeface="Arial" panose="020B0604020202020204" pitchFamily="34" charset="0"/>
                        <a:cs typeface="Arial" panose="020B0604020202020204" pitchFamily="34" charset="0"/>
                      </a:endParaRP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ctr"/>
                      <a:r>
                        <a:rPr lang="en-US" sz="1600" b="1">
                          <a:solidFill>
                            <a:schemeClr val="tx1"/>
                          </a:solidFill>
                          <a:latin typeface="Arial" panose="020B0604020202020204" pitchFamily="34" charset="0"/>
                          <a:cs typeface="Arial" panose="020B0604020202020204" pitchFamily="34" charset="0"/>
                        </a:rPr>
                        <a:t>Post </a:t>
                      </a:r>
                      <a:br>
                        <a:rPr lang="en-US" sz="1600" b="0">
                          <a:solidFill>
                            <a:schemeClr val="tx1"/>
                          </a:solidFill>
                          <a:latin typeface="Arial" panose="020B0604020202020204" pitchFamily="34" charset="0"/>
                          <a:cs typeface="Arial" panose="020B0604020202020204" pitchFamily="34" charset="0"/>
                        </a:rPr>
                      </a:br>
                      <a:r>
                        <a:rPr lang="en-US" sz="1600" b="0">
                          <a:solidFill>
                            <a:schemeClr val="tx1"/>
                          </a:solidFill>
                          <a:latin typeface="Arial" panose="020B0604020202020204" pitchFamily="34" charset="0"/>
                          <a:cs typeface="Arial" panose="020B0604020202020204" pitchFamily="34" charset="0"/>
                        </a:rPr>
                        <a:t>Go Live</a:t>
                      </a: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pPr algn="ctr"/>
                      <a:r>
                        <a:rPr lang="en-US" sz="1600">
                          <a:solidFill>
                            <a:schemeClr val="tx1"/>
                          </a:solidFill>
                          <a:latin typeface="Arial" panose="020B0604020202020204" pitchFamily="34" charset="0"/>
                          <a:cs typeface="Arial" panose="020B0604020202020204" pitchFamily="34" charset="0"/>
                        </a:rPr>
                        <a:t>Phase</a:t>
                      </a:r>
                      <a:r>
                        <a:rPr lang="en-US" sz="1600" baseline="0">
                          <a:solidFill>
                            <a:schemeClr val="tx1"/>
                          </a:solidFill>
                          <a:latin typeface="Arial" panose="020B0604020202020204" pitchFamily="34" charset="0"/>
                          <a:cs typeface="Arial" panose="020B0604020202020204" pitchFamily="34" charset="0"/>
                        </a:rPr>
                        <a:t> 3</a:t>
                      </a:r>
                    </a:p>
                    <a:p>
                      <a:pPr algn="ctr"/>
                      <a:r>
                        <a:rPr lang="en-US" sz="1600" b="0" baseline="0">
                          <a:solidFill>
                            <a:schemeClr val="tx1"/>
                          </a:solidFill>
                          <a:latin typeface="Arial" panose="020B0604020202020204" pitchFamily="34" charset="0"/>
                          <a:cs typeface="Arial" panose="020B0604020202020204" pitchFamily="34" charset="0"/>
                        </a:rPr>
                        <a:t>(Description)</a:t>
                      </a:r>
                      <a:endParaRPr lang="en-US" sz="1600" b="0">
                        <a:solidFill>
                          <a:schemeClr val="tx1"/>
                        </a:solidFill>
                        <a:latin typeface="Arial" panose="020B0604020202020204" pitchFamily="34" charset="0"/>
                        <a:cs typeface="Arial" panose="020B0604020202020204" pitchFamily="34" charset="0"/>
                      </a:endParaRPr>
                    </a:p>
                    <a:p>
                      <a:pPr algn="ctr"/>
                      <a:endParaRPr lang="en-US" sz="1600" b="0">
                        <a:solidFill>
                          <a:schemeClr val="tx1"/>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794344">
                <a:tc>
                  <a:txBody>
                    <a:bodyPr/>
                    <a:lstStyle/>
                    <a:p>
                      <a:pPr algn="ct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A</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1"/>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B</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2"/>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Work </a:t>
                      </a:r>
                      <a:r>
                        <a:rPr lang="en-US" sz="1200" b="1" baseline="0">
                          <a:solidFill>
                            <a:schemeClr val="tx1"/>
                          </a:solidFill>
                          <a:latin typeface="Arial" panose="020B0604020202020204" pitchFamily="34" charset="0"/>
                          <a:cs typeface="Arial" panose="020B0604020202020204" pitchFamily="34" charset="0"/>
                        </a:rPr>
                        <a:t>S</a:t>
                      </a:r>
                      <a:r>
                        <a:rPr lang="en-US" sz="1200" b="1">
                          <a:solidFill>
                            <a:schemeClr val="tx1"/>
                          </a:solidFill>
                          <a:latin typeface="Arial" panose="020B0604020202020204" pitchFamily="34" charset="0"/>
                          <a:cs typeface="Arial" panose="020B0604020202020204" pitchFamily="34" charset="0"/>
                        </a:rPr>
                        <a:t>tream C</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3"/>
                  </a:ext>
                </a:extLst>
              </a:tr>
              <a:tr h="794344">
                <a:tc>
                  <a:txBody>
                    <a:bodyPr/>
                    <a:lstStyle/>
                    <a:p>
                      <a:pPr algn="ctr"/>
                      <a:r>
                        <a:rPr lang="en-US" sz="1200" b="1">
                          <a:solidFill>
                            <a:schemeClr val="tx1"/>
                          </a:solidFill>
                          <a:latin typeface="Arial" panose="020B0604020202020204" pitchFamily="34" charset="0"/>
                          <a:cs typeface="Arial" panose="020B0604020202020204" pitchFamily="34" charset="0"/>
                        </a:rPr>
                        <a:t>Change/ Comms</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404040"/>
                        </a:solidFill>
                        <a:latin typeface="Arial"/>
                        <a:cs typeface="Arial"/>
                      </a:endParaRPr>
                    </a:p>
                  </a:txBody>
                  <a:tcPr marT="45709" marB="45709"/>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40404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4"/>
                  </a:ext>
                </a:extLst>
              </a:tr>
              <a:tr h="7943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Arial" panose="020B0604020202020204" pitchFamily="34" charset="0"/>
                          <a:cs typeface="Arial" panose="020B0604020202020204" pitchFamily="34" charset="0"/>
                        </a:rPr>
                        <a:t>HR</a:t>
                      </a:r>
                    </a:p>
                  </a:txBody>
                  <a:tcPr marT="45709" marB="45709" vert="vert27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lumMod val="20000"/>
                        <a:lumOff val="80000"/>
                      </a:schemeClr>
                    </a:solid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vMerge="1">
                  <a:txBody>
                    <a:bodyPr/>
                    <a:lstStyle/>
                    <a:p>
                      <a:endParaRPr lang="en-US" sz="900">
                        <a:solidFill>
                          <a:srgbClr val="000000"/>
                        </a:solidFill>
                        <a:latin typeface="Arial"/>
                        <a:cs typeface="Arial"/>
                      </a:endParaRPr>
                    </a:p>
                  </a:txBody>
                  <a:tcPr marT="45709" marB="45709"/>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200">
                        <a:solidFill>
                          <a:srgbClr val="000000"/>
                        </a:solidFill>
                        <a:latin typeface="Arial" panose="020B0604020202020204" pitchFamily="34" charset="0"/>
                        <a:cs typeface="Arial" panose="020B0604020202020204" pitchFamily="34" charset="0"/>
                      </a:endParaRPr>
                    </a:p>
                  </a:txBody>
                  <a:tcPr marT="45709" marB="45709">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346829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6CFB8-DFEE-13E4-CA3B-1D28DD663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FA8F7-2DA5-497E-1FEA-C5C4EDD716BA}"/>
              </a:ext>
            </a:extLst>
          </p:cNvPr>
          <p:cNvSpPr>
            <a:spLocks noGrp="1"/>
          </p:cNvSpPr>
          <p:nvPr>
            <p:ph type="title"/>
          </p:nvPr>
        </p:nvSpPr>
        <p:spPr/>
        <p:txBody>
          <a:bodyPr/>
          <a:lstStyle/>
          <a:p>
            <a:r>
              <a:rPr lang="en-US" sz="2800"/>
              <a:t>Micro Design Workstream Planning</a:t>
            </a:r>
            <a:endParaRPr lang="en-US"/>
          </a:p>
        </p:txBody>
      </p:sp>
      <p:sp>
        <p:nvSpPr>
          <p:cNvPr id="4" name="Text Placeholder 3">
            <a:extLst>
              <a:ext uri="{FF2B5EF4-FFF2-40B4-BE49-F238E27FC236}">
                <a16:creationId xmlns:a16="http://schemas.microsoft.com/office/drawing/2014/main" id="{CC5E7133-796A-4914-465A-E063A9454C8F}"/>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B116B764-8787-E1F2-6ACD-A84BF723433B}"/>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kumimoji="0" lang="en-US" sz="1600" b="0" i="0" u="none" strike="noStrike" kern="1200" cap="none" spc="0" normalizeH="0" baseline="0" noProof="0">
              <a:ln>
                <a:noFill/>
              </a:ln>
              <a:solidFill>
                <a:srgbClr val="1B2226"/>
              </a:solidFill>
              <a:effectLst/>
              <a:uLnTx/>
              <a:uFillTx/>
              <a:latin typeface="Arial" panose="020B0604020202020204" pitchFamily="34" charset="0"/>
              <a:ea typeface="+mn-ea"/>
              <a:cs typeface="+mn-cs"/>
            </a:endParaRPr>
          </a:p>
          <a:p>
            <a:pPr marL="0" indent="0" algn="ctr">
              <a:buNone/>
            </a:pPr>
            <a:r>
              <a:rPr lang="en-US" altLang="en-US" sz="1600" b="0">
                <a:latin typeface="Arial" panose="020B0604020202020204" pitchFamily="34" charset="0"/>
                <a:cs typeface="Arial" panose="020B0604020202020204" pitchFamily="34" charset="0"/>
              </a:rPr>
              <a:t>Define ownership and responsibilities for each Micro Design work stream.</a:t>
            </a:r>
            <a:endParaRPr lang="en-US" altLang="en-US" sz="1800" b="1">
              <a:latin typeface="Arial" panose="020B0604020202020204" pitchFamily="34" charset="0"/>
              <a:cs typeface="Arial" panose="020B0604020202020204" pitchFamily="34" charset="0"/>
            </a:endParaRPr>
          </a:p>
          <a:p>
            <a:pPr marL="0" indent="0">
              <a:buNone/>
            </a:pPr>
            <a:r>
              <a:rPr lang="en-US" sz="1600" b="1">
                <a:latin typeface="Arial" panose="020B0604020202020204" pitchFamily="34" charset="0"/>
                <a:cs typeface="Arial" panose="020B0604020202020204" pitchFamily="34" charset="0"/>
              </a:rPr>
              <a:t>Possible Work Streams</a:t>
            </a:r>
          </a:p>
          <a:p>
            <a:pPr marL="251460" indent="-251460">
              <a:buFont typeface="+mj-lt"/>
              <a:buAutoNum type="arabicPeriod"/>
            </a:pPr>
            <a:r>
              <a:rPr lang="en-US" sz="1600">
                <a:latin typeface="Arial" panose="020B0604020202020204" pitchFamily="34" charset="0"/>
                <a:cs typeface="Arial" panose="020B0604020202020204" pitchFamily="34" charset="0"/>
              </a:rPr>
              <a:t>Group/Department work streams </a:t>
            </a:r>
            <a:r>
              <a:rPr lang="en-US" sz="1600" b="0">
                <a:latin typeface="Arial" panose="020B0604020202020204" pitchFamily="34" charset="0"/>
                <a:cs typeface="Arial" panose="020B0604020202020204" pitchFamily="34" charset="0"/>
              </a:rPr>
              <a:t>(for redesigning processes, developing process metrics, finalizing organization structures, clarifying decision rights, developing role descriptions, recommending staffing levels, identifying training and other transition needs).</a:t>
            </a:r>
          </a:p>
          <a:p>
            <a:pPr marL="251460" indent="-251460">
              <a:buFont typeface="+mj-lt"/>
              <a:buAutoNum type="arabicPeriod"/>
            </a:pPr>
            <a:r>
              <a:rPr lang="en-US" sz="1600">
                <a:latin typeface="Arial" panose="020B0604020202020204" pitchFamily="34" charset="0"/>
                <a:cs typeface="Arial" panose="020B0604020202020204" pitchFamily="34" charset="0"/>
              </a:rPr>
              <a:t>Change/Communications work stream </a:t>
            </a:r>
            <a:r>
              <a:rPr lang="en-US" sz="1600" b="0">
                <a:latin typeface="Arial" panose="020B0604020202020204" pitchFamily="34" charset="0"/>
                <a:cs typeface="Arial" panose="020B0604020202020204" pitchFamily="34" charset="0"/>
              </a:rPr>
              <a:t>(for planning and coordinating all change management and transformation communication).</a:t>
            </a:r>
          </a:p>
          <a:p>
            <a:pPr marL="251460" indent="-251460">
              <a:buFont typeface="+mj-lt"/>
              <a:buAutoNum type="arabicPeriod"/>
            </a:pPr>
            <a:r>
              <a:rPr lang="en-US" sz="1600">
                <a:latin typeface="Arial" panose="020B0604020202020204" pitchFamily="34" charset="0"/>
                <a:cs typeface="Arial" panose="020B0604020202020204" pitchFamily="34" charset="0"/>
              </a:rPr>
              <a:t>HR work stream </a:t>
            </a:r>
            <a:r>
              <a:rPr lang="en-US" sz="1600" b="0">
                <a:latin typeface="Arial" panose="020B0604020202020204" pitchFamily="34" charset="0"/>
                <a:cs typeface="Arial" panose="020B0604020202020204" pitchFamily="34" charset="0"/>
              </a:rPr>
              <a:t>(for finalizing job descriptions, planning selection processes, collaborating with group work streams on training plans, and other people and reward transformation needs).</a:t>
            </a:r>
          </a:p>
          <a:p>
            <a:pPr marL="251460" indent="-251460">
              <a:buFont typeface="+mj-lt"/>
              <a:buAutoNum type="arabicPeriod"/>
            </a:pPr>
            <a:r>
              <a:rPr lang="en-US" sz="1600">
                <a:latin typeface="Arial" panose="020B0604020202020204" pitchFamily="34" charset="0"/>
                <a:cs typeface="Arial" panose="020B0604020202020204" pitchFamily="34" charset="0"/>
              </a:rPr>
              <a:t>Facilities work stream </a:t>
            </a:r>
            <a:r>
              <a:rPr lang="en-US" sz="1600" b="0">
                <a:latin typeface="Arial" panose="020B0604020202020204" pitchFamily="34" charset="0"/>
                <a:cs typeface="Arial" panose="020B0604020202020204" pitchFamily="34" charset="0"/>
              </a:rPr>
              <a:t>(for planning facilities changes).</a:t>
            </a:r>
          </a:p>
          <a:p>
            <a:pPr marL="251460" indent="-251460">
              <a:buFont typeface="+mj-lt"/>
              <a:buAutoNum type="arabicPeriod"/>
            </a:pPr>
            <a:r>
              <a:rPr lang="en-US" sz="1600">
                <a:latin typeface="Arial" panose="020B0604020202020204" pitchFamily="34" charset="0"/>
                <a:cs typeface="Arial" panose="020B0604020202020204" pitchFamily="34" charset="0"/>
              </a:rPr>
              <a:t>IT work stream </a:t>
            </a:r>
            <a:r>
              <a:rPr lang="en-US" sz="1600" b="0">
                <a:latin typeface="Arial" panose="020B0604020202020204" pitchFamily="34" charset="0"/>
                <a:cs typeface="Arial" panose="020B0604020202020204" pitchFamily="34" charset="0"/>
              </a:rPr>
              <a:t>(for planning and designing IT changes).</a:t>
            </a:r>
          </a:p>
          <a:p>
            <a:pPr marL="251460" indent="-251460">
              <a:buFont typeface="+mj-lt"/>
              <a:buAutoNum type="arabicPeriod"/>
            </a:pPr>
            <a:r>
              <a:rPr lang="en-US" sz="1600">
                <a:latin typeface="Arial" panose="020B0604020202020204" pitchFamily="34" charset="0"/>
                <a:cs typeface="Arial" panose="020B0604020202020204" pitchFamily="34" charset="0"/>
              </a:rPr>
              <a:t>Program management work stream </a:t>
            </a:r>
            <a:r>
              <a:rPr lang="en-US" sz="1600" b="0">
                <a:latin typeface="Arial" panose="020B0604020202020204" pitchFamily="34" charset="0"/>
                <a:cs typeface="Arial" panose="020B0604020202020204" pitchFamily="34" charset="0"/>
              </a:rPr>
              <a:t>(for managing the transformation program).</a:t>
            </a:r>
            <a:endParaRPr lang="en-US" sz="1600" b="0"/>
          </a:p>
        </p:txBody>
      </p:sp>
    </p:spTree>
    <p:extLst>
      <p:ext uri="{BB962C8B-B14F-4D97-AF65-F5344CB8AC3E}">
        <p14:creationId xmlns:p14="http://schemas.microsoft.com/office/powerpoint/2010/main" val="20342019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62E9-CD91-1DCB-1B94-A7625A15B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8E95E-028B-ED44-7069-3C746BE3F2D2}"/>
              </a:ext>
            </a:extLst>
          </p:cNvPr>
          <p:cNvSpPr>
            <a:spLocks noGrp="1"/>
          </p:cNvSpPr>
          <p:nvPr>
            <p:ph type="title"/>
          </p:nvPr>
        </p:nvSpPr>
        <p:spPr/>
        <p:txBody>
          <a:bodyPr/>
          <a:lstStyle/>
          <a:p>
            <a:r>
              <a:rPr lang="en-US" sz="2800"/>
              <a:t>Micro Design Work Stream Plan	</a:t>
            </a:r>
            <a:endParaRPr lang="en-US"/>
          </a:p>
        </p:txBody>
      </p:sp>
      <p:sp>
        <p:nvSpPr>
          <p:cNvPr id="4" name="Text Placeholder 3">
            <a:extLst>
              <a:ext uri="{FF2B5EF4-FFF2-40B4-BE49-F238E27FC236}">
                <a16:creationId xmlns:a16="http://schemas.microsoft.com/office/drawing/2014/main" id="{DB20FED1-F171-84BB-EDDD-6999B497E134}"/>
              </a:ext>
            </a:extLst>
          </p:cNvPr>
          <p:cNvSpPr>
            <a:spLocks noGrp="1"/>
          </p:cNvSpPr>
          <p:nvPr>
            <p:ph type="body" sz="quarter" idx="11"/>
          </p:nvPr>
        </p:nvSpPr>
        <p:spPr/>
        <p:txBody>
          <a:bodyPr/>
          <a:lstStyle/>
          <a:p>
            <a:r>
              <a:rPr lang="en-US"/>
              <a:t>Template</a:t>
            </a:r>
          </a:p>
        </p:txBody>
      </p:sp>
      <p:graphicFrame>
        <p:nvGraphicFramePr>
          <p:cNvPr id="6" name="Content Placeholder 15">
            <a:extLst>
              <a:ext uri="{FF2B5EF4-FFF2-40B4-BE49-F238E27FC236}">
                <a16:creationId xmlns:a16="http://schemas.microsoft.com/office/drawing/2014/main" id="{CB7AC8E1-2C02-B15A-0921-9F079EF42081}"/>
              </a:ext>
            </a:extLst>
          </p:cNvPr>
          <p:cNvGraphicFramePr>
            <a:graphicFrameLocks/>
          </p:cNvGraphicFramePr>
          <p:nvPr/>
        </p:nvGraphicFramePr>
        <p:xfrm>
          <a:off x="876299" y="1257299"/>
          <a:ext cx="10652760" cy="4844415"/>
        </p:xfrm>
        <a:graphic>
          <a:graphicData uri="http://schemas.openxmlformats.org/drawingml/2006/table">
            <a:tbl>
              <a:tblPr firstRow="1" bandRow="1">
                <a:tableStyleId>{5C22544A-7EE6-4342-B048-85BDC9FD1C3A}</a:tableStyleId>
              </a:tblPr>
              <a:tblGrid>
                <a:gridCol w="2525517">
                  <a:extLst>
                    <a:ext uri="{9D8B030D-6E8A-4147-A177-3AD203B41FA5}">
                      <a16:colId xmlns:a16="http://schemas.microsoft.com/office/drawing/2014/main" val="20000"/>
                    </a:ext>
                  </a:extLst>
                </a:gridCol>
                <a:gridCol w="2496215">
                  <a:extLst>
                    <a:ext uri="{9D8B030D-6E8A-4147-A177-3AD203B41FA5}">
                      <a16:colId xmlns:a16="http://schemas.microsoft.com/office/drawing/2014/main" val="20001"/>
                    </a:ext>
                  </a:extLst>
                </a:gridCol>
                <a:gridCol w="2688233">
                  <a:extLst>
                    <a:ext uri="{9D8B030D-6E8A-4147-A177-3AD203B41FA5}">
                      <a16:colId xmlns:a16="http://schemas.microsoft.com/office/drawing/2014/main" val="20002"/>
                    </a:ext>
                  </a:extLst>
                </a:gridCol>
                <a:gridCol w="2942795">
                  <a:extLst>
                    <a:ext uri="{9D8B030D-6E8A-4147-A177-3AD203B41FA5}">
                      <a16:colId xmlns:a16="http://schemas.microsoft.com/office/drawing/2014/main" val="20003"/>
                    </a:ext>
                  </a:extLst>
                </a:gridCol>
              </a:tblGrid>
              <a:tr h="808135">
                <a:tc>
                  <a:txBody>
                    <a:bodyPr/>
                    <a:lstStyle/>
                    <a:p>
                      <a:pPr algn="l"/>
                      <a:r>
                        <a:rPr lang="en-US" sz="1600">
                          <a:solidFill>
                            <a:schemeClr val="bg1"/>
                          </a:solidFill>
                          <a:latin typeface="Arial" panose="020B0604020202020204" pitchFamily="34" charset="0"/>
                          <a:cs typeface="Arial" panose="020B0604020202020204" pitchFamily="34" charset="0"/>
                        </a:rPr>
                        <a:t>Work Stream</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a:solidFill>
                            <a:schemeClr val="bg1"/>
                          </a:solidFill>
                          <a:latin typeface="Arial" panose="020B0604020202020204" pitchFamily="34" charset="0"/>
                          <a:cs typeface="Arial" panose="020B0604020202020204" pitchFamily="34" charset="0"/>
                        </a:rPr>
                        <a:t>Owner</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a:solidFill>
                            <a:schemeClr val="bg1"/>
                          </a:solidFill>
                          <a:latin typeface="Arial" panose="020B0604020202020204" pitchFamily="34" charset="0"/>
                          <a:cs typeface="Arial" panose="020B0604020202020204" pitchFamily="34" charset="0"/>
                        </a:rPr>
                        <a:t>Team Members</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algn="l"/>
                      <a:r>
                        <a:rPr lang="en-US" sz="1600" baseline="0">
                          <a:solidFill>
                            <a:schemeClr val="bg1"/>
                          </a:solidFill>
                          <a:latin typeface="Arial" panose="020B0604020202020204" pitchFamily="34" charset="0"/>
                          <a:cs typeface="Arial" panose="020B0604020202020204" pitchFamily="34" charset="0"/>
                        </a:rPr>
                        <a:t>Processes /</a:t>
                      </a:r>
                      <a:br>
                        <a:rPr lang="en-US" sz="1600" baseline="0">
                          <a:solidFill>
                            <a:schemeClr val="bg1"/>
                          </a:solidFill>
                          <a:latin typeface="Arial" panose="020B0604020202020204" pitchFamily="34" charset="0"/>
                          <a:cs typeface="Arial" panose="020B0604020202020204" pitchFamily="34" charset="0"/>
                        </a:rPr>
                      </a:br>
                      <a:r>
                        <a:rPr lang="en-US" sz="1600" baseline="0">
                          <a:solidFill>
                            <a:schemeClr val="bg1"/>
                          </a:solidFill>
                          <a:latin typeface="Arial" panose="020B0604020202020204" pitchFamily="34" charset="0"/>
                          <a:cs typeface="Arial" panose="020B0604020202020204" pitchFamily="34" charset="0"/>
                        </a:rPr>
                        <a:t>Key Activities in Scope</a:t>
                      </a:r>
                      <a:endParaRPr lang="en-US" sz="160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1"/>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2"/>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3"/>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4"/>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005"/>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96720684"/>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36135586"/>
                  </a:ext>
                </a:extLst>
              </a:tr>
              <a:tr h="504535">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tc>
                  <a:txBody>
                    <a:bodyPr/>
                    <a:lstStyle/>
                    <a:p>
                      <a:endParaRPr lang="en-US" sz="1600">
                        <a:latin typeface="Arial" panose="020B0604020202020204" pitchFamily="34" charset="0"/>
                        <a:cs typeface="Arial" panose="020B0604020202020204" pitchFamily="34" charset="0"/>
                      </a:endParaRP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88875342"/>
                  </a:ext>
                </a:extLst>
              </a:tr>
            </a:tbl>
          </a:graphicData>
        </a:graphic>
      </p:graphicFrame>
    </p:spTree>
    <p:extLst>
      <p:ext uri="{BB962C8B-B14F-4D97-AF65-F5344CB8AC3E}">
        <p14:creationId xmlns:p14="http://schemas.microsoft.com/office/powerpoint/2010/main" val="7272241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45A8F-4931-E3D3-75CD-DFC44E3F4A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0F939-DAF0-AB63-09D5-2264CDFAD964}"/>
              </a:ext>
            </a:extLst>
          </p:cNvPr>
          <p:cNvSpPr>
            <a:spLocks noGrp="1"/>
          </p:cNvSpPr>
          <p:nvPr>
            <p:ph type="title"/>
          </p:nvPr>
        </p:nvSpPr>
        <p:spPr/>
        <p:txBody>
          <a:bodyPr/>
          <a:lstStyle/>
          <a:p>
            <a:r>
              <a:rPr lang="en-US" sz="2800" b="0">
                <a:latin typeface="Arial" panose="020B0604020202020204" pitchFamily="34" charset="0"/>
              </a:rPr>
              <a:t>Strategy and Macro Design Roadmap</a:t>
            </a:r>
            <a:endParaRPr lang="en-US"/>
          </a:p>
        </p:txBody>
      </p:sp>
      <p:sp>
        <p:nvSpPr>
          <p:cNvPr id="4" name="Text Placeholder 3">
            <a:extLst>
              <a:ext uri="{FF2B5EF4-FFF2-40B4-BE49-F238E27FC236}">
                <a16:creationId xmlns:a16="http://schemas.microsoft.com/office/drawing/2014/main" id="{4C6EDB3F-8922-449F-0DF9-F19CB9C696A1}"/>
              </a:ext>
            </a:extLst>
          </p:cNvPr>
          <p:cNvSpPr>
            <a:spLocks noGrp="1"/>
          </p:cNvSpPr>
          <p:nvPr>
            <p:ph type="body" sz="quarter" idx="11"/>
          </p:nvPr>
        </p:nvSpPr>
        <p:spPr/>
        <p:txBody>
          <a:bodyPr/>
          <a:lstStyle/>
          <a:p>
            <a:endParaRPr lang="en-US"/>
          </a:p>
        </p:txBody>
      </p:sp>
      <p:sp>
        <p:nvSpPr>
          <p:cNvPr id="5" name="Rectangle 127">
            <a:extLst>
              <a:ext uri="{FF2B5EF4-FFF2-40B4-BE49-F238E27FC236}">
                <a16:creationId xmlns:a16="http://schemas.microsoft.com/office/drawing/2014/main" id="{A0FFB89F-4A24-3851-4582-8CA3010144B6}"/>
              </a:ext>
            </a:extLst>
          </p:cNvPr>
          <p:cNvSpPr>
            <a:spLocks noChangeArrowheads="1"/>
          </p:cNvSpPr>
          <p:nvPr/>
        </p:nvSpPr>
        <p:spPr bwMode="auto">
          <a:xfrm>
            <a:off x="10131577" y="1840607"/>
            <a:ext cx="1600411" cy="76867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PREPARING FOR MICRO DESIGN</a:t>
            </a:r>
          </a:p>
        </p:txBody>
      </p:sp>
      <p:sp>
        <p:nvSpPr>
          <p:cNvPr id="6" name="AutoShape 74">
            <a:extLst>
              <a:ext uri="{FF2B5EF4-FFF2-40B4-BE49-F238E27FC236}">
                <a16:creationId xmlns:a16="http://schemas.microsoft.com/office/drawing/2014/main" id="{B58D4ECF-9F50-287C-6C3E-2354D478F071}"/>
              </a:ext>
            </a:extLst>
          </p:cNvPr>
          <p:cNvSpPr>
            <a:spLocks noChangeArrowheads="1"/>
          </p:cNvSpPr>
          <p:nvPr/>
        </p:nvSpPr>
        <p:spPr bwMode="auto">
          <a:xfrm>
            <a:off x="10059066" y="1257300"/>
            <a:ext cx="1693459" cy="527492"/>
          </a:xfrm>
          <a:prstGeom prst="homePlate">
            <a:avLst>
              <a:gd name="adj" fmla="val 63078"/>
            </a:avLst>
          </a:prstGeom>
          <a:solidFill>
            <a:srgbClr val="1E7DE4"/>
          </a:solidFill>
          <a:ln>
            <a:noFill/>
          </a:ln>
        </p:spPr>
        <p:txBody>
          <a:bodyPr wrap="none" lIns="120516" tIns="59201" rIns="120516" bIns="59201" anchor="ctr"/>
          <a:lstStyle/>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Macro-Micro</a:t>
            </a:r>
          </a:p>
          <a:p>
            <a:pPr marL="609044" indent="-609044" algn="ctr" defTabSz="1302677" eaLnBrk="0" hangingPunct="0">
              <a:lnSpc>
                <a:spcPts val="1838"/>
              </a:lnSpc>
              <a:buClr>
                <a:srgbClr val="FA3F05"/>
              </a:buClr>
              <a:buSzPct val="100000"/>
              <a:defRPr/>
            </a:pPr>
            <a:r>
              <a:rPr lang="en-US" sz="1865" b="1">
                <a:solidFill>
                  <a:srgbClr val="FFFFFF"/>
                </a:solidFill>
                <a:latin typeface="Arial" panose="020B0604020202020204" pitchFamily="34" charset="0"/>
                <a:cs typeface="Arial" panose="020B0604020202020204" pitchFamily="34" charset="0"/>
              </a:rPr>
              <a:t>Bridge</a:t>
            </a:r>
          </a:p>
        </p:txBody>
      </p:sp>
      <p:pic>
        <p:nvPicPr>
          <p:cNvPr id="7" name="Picture 6" descr="A picture containing table, brick, red&#10;&#10;Description automatically generated">
            <a:extLst>
              <a:ext uri="{FF2B5EF4-FFF2-40B4-BE49-F238E27FC236}">
                <a16:creationId xmlns:a16="http://schemas.microsoft.com/office/drawing/2014/main" id="{CEC050B1-6812-3E48-09C0-12E7075065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114" y="2466561"/>
            <a:ext cx="1663123" cy="1663123"/>
          </a:xfrm>
          <a:prstGeom prst="rect">
            <a:avLst/>
          </a:prstGeom>
        </p:spPr>
      </p:pic>
      <p:sp>
        <p:nvSpPr>
          <p:cNvPr id="8" name="Rectangle 113">
            <a:extLst>
              <a:ext uri="{FF2B5EF4-FFF2-40B4-BE49-F238E27FC236}">
                <a16:creationId xmlns:a16="http://schemas.microsoft.com/office/drawing/2014/main" id="{E46900CA-983F-D15F-46B5-D3472D7871A1}"/>
              </a:ext>
            </a:extLst>
          </p:cNvPr>
          <p:cNvSpPr>
            <a:spLocks noChangeArrowheads="1"/>
          </p:cNvSpPr>
          <p:nvPr/>
        </p:nvSpPr>
        <p:spPr bwMode="auto">
          <a:xfrm>
            <a:off x="2681776" y="1857523"/>
            <a:ext cx="2290652" cy="734817"/>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ORGANIZATION CHART AND LINKAGE DESIGN</a:t>
            </a:r>
          </a:p>
        </p:txBody>
      </p:sp>
      <p:sp>
        <p:nvSpPr>
          <p:cNvPr id="9" name="Right Arrow 8">
            <a:extLst>
              <a:ext uri="{FF2B5EF4-FFF2-40B4-BE49-F238E27FC236}">
                <a16:creationId xmlns:a16="http://schemas.microsoft.com/office/drawing/2014/main" id="{C4E5045A-27BC-8F33-D7E0-C800EA5DBC2C}"/>
              </a:ext>
            </a:extLst>
          </p:cNvPr>
          <p:cNvSpPr/>
          <p:nvPr/>
        </p:nvSpPr>
        <p:spPr>
          <a:xfrm>
            <a:off x="4695855" y="3273283"/>
            <a:ext cx="260532"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0" name="Rectangle 101">
            <a:extLst>
              <a:ext uri="{FF2B5EF4-FFF2-40B4-BE49-F238E27FC236}">
                <a16:creationId xmlns:a16="http://schemas.microsoft.com/office/drawing/2014/main" id="{2AF8C371-C5C8-5451-6189-236B3D5A8037}"/>
              </a:ext>
            </a:extLst>
          </p:cNvPr>
          <p:cNvSpPr>
            <a:spLocks noChangeArrowheads="1"/>
          </p:cNvSpPr>
          <p:nvPr/>
        </p:nvSpPr>
        <p:spPr bwMode="auto">
          <a:xfrm>
            <a:off x="5006384" y="2000839"/>
            <a:ext cx="1232452"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DECISION </a:t>
            </a:r>
          </a:p>
          <a:p>
            <a:pPr algn="ctr"/>
            <a:r>
              <a:rPr lang="en-US" sz="1465" b="1">
                <a:latin typeface="Arial" panose="020B0604020202020204" pitchFamily="34" charset="0"/>
                <a:cs typeface="Arial" panose="020B0604020202020204" pitchFamily="34" charset="0"/>
              </a:rPr>
              <a:t>RIGHTS</a:t>
            </a:r>
          </a:p>
        </p:txBody>
      </p:sp>
      <p:sp>
        <p:nvSpPr>
          <p:cNvPr id="11" name="Right Arrow 10">
            <a:extLst>
              <a:ext uri="{FF2B5EF4-FFF2-40B4-BE49-F238E27FC236}">
                <a16:creationId xmlns:a16="http://schemas.microsoft.com/office/drawing/2014/main" id="{90D7EF82-F81E-6973-48CA-0B22F9A5A623}"/>
              </a:ext>
            </a:extLst>
          </p:cNvPr>
          <p:cNvSpPr/>
          <p:nvPr/>
        </p:nvSpPr>
        <p:spPr>
          <a:xfrm>
            <a:off x="6267839"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2" name="Rectangle 113">
            <a:extLst>
              <a:ext uri="{FF2B5EF4-FFF2-40B4-BE49-F238E27FC236}">
                <a16:creationId xmlns:a16="http://schemas.microsoft.com/office/drawing/2014/main" id="{773C6931-7416-3F0E-6DA2-99D3E3CE9DE1}"/>
              </a:ext>
            </a:extLst>
          </p:cNvPr>
          <p:cNvSpPr>
            <a:spLocks noChangeArrowheads="1"/>
          </p:cNvSpPr>
          <p:nvPr/>
        </p:nvSpPr>
        <p:spPr bwMode="auto">
          <a:xfrm>
            <a:off x="1179000" y="1963259"/>
            <a:ext cx="1677387" cy="520655"/>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lnSpc>
                <a:spcPct val="95000"/>
              </a:lnSpc>
            </a:pPr>
            <a:r>
              <a:rPr lang="en-US" sz="1465" b="1">
                <a:latin typeface="Arial" panose="020B0604020202020204" pitchFamily="34" charset="0"/>
                <a:cs typeface="Arial" panose="020B0604020202020204" pitchFamily="34" charset="0"/>
              </a:rPr>
              <a:t>ORGANIZING</a:t>
            </a:r>
          </a:p>
          <a:p>
            <a:pPr algn="ctr" eaLnBrk="0" hangingPunct="0">
              <a:lnSpc>
                <a:spcPct val="95000"/>
              </a:lnSpc>
            </a:pPr>
            <a:r>
              <a:rPr lang="en-US" sz="1465" b="1">
                <a:latin typeface="Arial" panose="020B0604020202020204" pitchFamily="34" charset="0"/>
                <a:cs typeface="Arial" panose="020B0604020202020204" pitchFamily="34" charset="0"/>
              </a:rPr>
              <a:t>RATIONALE</a:t>
            </a:r>
          </a:p>
        </p:txBody>
      </p:sp>
      <p:sp>
        <p:nvSpPr>
          <p:cNvPr id="13" name="Right Arrow 12">
            <a:extLst>
              <a:ext uri="{FF2B5EF4-FFF2-40B4-BE49-F238E27FC236}">
                <a16:creationId xmlns:a16="http://schemas.microsoft.com/office/drawing/2014/main" id="{857A9599-99DE-D08F-0561-597E0BDE7579}"/>
              </a:ext>
            </a:extLst>
          </p:cNvPr>
          <p:cNvSpPr/>
          <p:nvPr/>
        </p:nvSpPr>
        <p:spPr>
          <a:xfrm>
            <a:off x="2968033"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1199">
              <a:solidFill>
                <a:prstClr val="white"/>
              </a:solidFill>
              <a:latin typeface="Arial" panose="020B0604020202020204" pitchFamily="34" charset="0"/>
              <a:cs typeface="Arial" panose="020B0604020202020204" pitchFamily="34" charset="0"/>
            </a:endParaRPr>
          </a:p>
        </p:txBody>
      </p:sp>
      <p:sp>
        <p:nvSpPr>
          <p:cNvPr id="14" name="AutoShape 74">
            <a:extLst>
              <a:ext uri="{FF2B5EF4-FFF2-40B4-BE49-F238E27FC236}">
                <a16:creationId xmlns:a16="http://schemas.microsoft.com/office/drawing/2014/main" id="{253BA46E-A1BE-50BE-3099-44068945898E}"/>
              </a:ext>
            </a:extLst>
          </p:cNvPr>
          <p:cNvSpPr>
            <a:spLocks noChangeArrowheads="1"/>
          </p:cNvSpPr>
          <p:nvPr/>
        </p:nvSpPr>
        <p:spPr bwMode="auto">
          <a:xfrm>
            <a:off x="881233" y="1257300"/>
            <a:ext cx="5810373" cy="527492"/>
          </a:xfrm>
          <a:prstGeom prst="homePlate">
            <a:avLst>
              <a:gd name="adj" fmla="val 63088"/>
            </a:avLst>
          </a:prstGeom>
          <a:solidFill>
            <a:schemeClr val="accent4"/>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buClr>
                <a:srgbClr val="FA3F05"/>
              </a:buClr>
              <a:buSzPct val="100000"/>
            </a:pPr>
            <a:r>
              <a:rPr lang="en-US" sz="1865" b="1">
                <a:solidFill>
                  <a:srgbClr val="FFFFFF"/>
                </a:solidFill>
                <a:latin typeface="Arial" panose="020B0604020202020204" pitchFamily="34" charset="0"/>
                <a:cs typeface="Arial" panose="020B0604020202020204" pitchFamily="34" charset="0"/>
              </a:rPr>
              <a:t>Structure</a:t>
            </a:r>
          </a:p>
        </p:txBody>
      </p:sp>
      <p:sp>
        <p:nvSpPr>
          <p:cNvPr id="15" name="Rectangle 101">
            <a:extLst>
              <a:ext uri="{FF2B5EF4-FFF2-40B4-BE49-F238E27FC236}">
                <a16:creationId xmlns:a16="http://schemas.microsoft.com/office/drawing/2014/main" id="{D79E0D8B-0B33-C747-F85A-43ABA0B03928}"/>
              </a:ext>
            </a:extLst>
          </p:cNvPr>
          <p:cNvSpPr>
            <a:spLocks noChangeArrowheads="1"/>
          </p:cNvSpPr>
          <p:nvPr/>
        </p:nvSpPr>
        <p:spPr bwMode="auto">
          <a:xfrm>
            <a:off x="6556035" y="1963500"/>
            <a:ext cx="1689229"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a:r>
              <a:rPr lang="en-US" sz="1465" b="1">
                <a:latin typeface="Arial" panose="020B0604020202020204" pitchFamily="34" charset="0"/>
                <a:cs typeface="Arial" panose="020B0604020202020204" pitchFamily="34" charset="0"/>
              </a:rPr>
              <a:t>ORGANIZATION SCORECARD</a:t>
            </a:r>
          </a:p>
        </p:txBody>
      </p:sp>
      <p:sp>
        <p:nvSpPr>
          <p:cNvPr id="16" name="Rectangle 127">
            <a:extLst>
              <a:ext uri="{FF2B5EF4-FFF2-40B4-BE49-F238E27FC236}">
                <a16:creationId xmlns:a16="http://schemas.microsoft.com/office/drawing/2014/main" id="{25A03566-B58C-04B9-EE2D-502152AE05D0}"/>
              </a:ext>
            </a:extLst>
          </p:cNvPr>
          <p:cNvSpPr>
            <a:spLocks noChangeArrowheads="1"/>
          </p:cNvSpPr>
          <p:nvPr/>
        </p:nvSpPr>
        <p:spPr bwMode="auto">
          <a:xfrm>
            <a:off x="8498540" y="1943564"/>
            <a:ext cx="1262904" cy="543226"/>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a:spAutoFit/>
          </a:bodyPr>
          <a:lstStyle/>
          <a:p>
            <a:pPr algn="ctr" eaLnBrk="0" hangingPunct="0"/>
            <a:r>
              <a:rPr lang="en-US" sz="1465" b="1">
                <a:latin typeface="Arial" panose="020B0604020202020204" pitchFamily="34" charset="0"/>
                <a:cs typeface="Arial" panose="020B0604020202020204" pitchFamily="34" charset="0"/>
              </a:rPr>
              <a:t>ROLE </a:t>
            </a:r>
          </a:p>
          <a:p>
            <a:pPr algn="ctr" eaLnBrk="0" hangingPunct="0"/>
            <a:r>
              <a:rPr lang="en-US" sz="1465" b="1">
                <a:latin typeface="Arial" panose="020B0604020202020204" pitchFamily="34" charset="0"/>
                <a:cs typeface="Arial" panose="020B0604020202020204" pitchFamily="34" charset="0"/>
              </a:rPr>
              <a:t>DESIGN</a:t>
            </a:r>
          </a:p>
        </p:txBody>
      </p:sp>
      <p:sp>
        <p:nvSpPr>
          <p:cNvPr id="17" name="Right Arrow 16">
            <a:extLst>
              <a:ext uri="{FF2B5EF4-FFF2-40B4-BE49-F238E27FC236}">
                <a16:creationId xmlns:a16="http://schemas.microsoft.com/office/drawing/2014/main" id="{55BF5D10-F009-3F2E-DE51-C08BD6CF8CDF}"/>
              </a:ext>
            </a:extLst>
          </p:cNvPr>
          <p:cNvSpPr/>
          <p:nvPr/>
        </p:nvSpPr>
        <p:spPr>
          <a:xfrm>
            <a:off x="830667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E4B92ACA-7B08-C469-3D28-C2433D7348B1}"/>
              </a:ext>
            </a:extLst>
          </p:cNvPr>
          <p:cNvSpPr/>
          <p:nvPr/>
        </p:nvSpPr>
        <p:spPr>
          <a:xfrm>
            <a:off x="9795860" y="3273283"/>
            <a:ext cx="259686" cy="304518"/>
          </a:xfrm>
          <a:prstGeom prst="rightArrow">
            <a:avLst>
              <a:gd name="adj1" fmla="val 50000"/>
              <a:gd name="adj2" fmla="val 67857"/>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sz="2398">
              <a:solidFill>
                <a:prstClr val="white"/>
              </a:solidFill>
              <a:latin typeface="Arial" panose="020B0604020202020204" pitchFamily="34" charset="0"/>
              <a:cs typeface="Arial" panose="020B0604020202020204" pitchFamily="34" charset="0"/>
            </a:endParaRPr>
          </a:p>
        </p:txBody>
      </p:sp>
      <p:sp>
        <p:nvSpPr>
          <p:cNvPr id="19" name="AutoShape 74">
            <a:extLst>
              <a:ext uri="{FF2B5EF4-FFF2-40B4-BE49-F238E27FC236}">
                <a16:creationId xmlns:a16="http://schemas.microsoft.com/office/drawing/2014/main" id="{09BE0265-B61E-6D28-DAEE-06F44F36B390}"/>
              </a:ext>
            </a:extLst>
          </p:cNvPr>
          <p:cNvSpPr>
            <a:spLocks noChangeArrowheads="1"/>
          </p:cNvSpPr>
          <p:nvPr/>
        </p:nvSpPr>
        <p:spPr bwMode="auto">
          <a:xfrm>
            <a:off x="6691604" y="1257300"/>
            <a:ext cx="1693459" cy="527492"/>
          </a:xfrm>
          <a:prstGeom prst="homePlate">
            <a:avLst>
              <a:gd name="adj" fmla="val 63059"/>
            </a:avLst>
          </a:prstGeom>
          <a:solidFill>
            <a:schemeClr val="accent1"/>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Info. and </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Metrics</a:t>
            </a:r>
          </a:p>
        </p:txBody>
      </p:sp>
      <p:sp>
        <p:nvSpPr>
          <p:cNvPr id="20" name="AutoShape 74">
            <a:extLst>
              <a:ext uri="{FF2B5EF4-FFF2-40B4-BE49-F238E27FC236}">
                <a16:creationId xmlns:a16="http://schemas.microsoft.com/office/drawing/2014/main" id="{FCBD8EB1-C5FC-7C0D-FAC5-58A53E22D38C}"/>
              </a:ext>
            </a:extLst>
          </p:cNvPr>
          <p:cNvSpPr>
            <a:spLocks noChangeArrowheads="1"/>
          </p:cNvSpPr>
          <p:nvPr/>
        </p:nvSpPr>
        <p:spPr bwMode="auto">
          <a:xfrm>
            <a:off x="8376607" y="1257300"/>
            <a:ext cx="1689229" cy="527492"/>
          </a:xfrm>
          <a:prstGeom prst="homePlate">
            <a:avLst>
              <a:gd name="adj" fmla="val 63132"/>
            </a:avLst>
          </a:prstGeom>
          <a:solidFill>
            <a:schemeClr val="accent2"/>
          </a:solidFill>
          <a:ln>
            <a:noFill/>
          </a:ln>
          <a:extLs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none" lIns="120516" tIns="59201" rIns="120516" bIns="59201" anchor="ctr"/>
          <a:lstStyle/>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People and</a:t>
            </a:r>
          </a:p>
          <a:p>
            <a:pPr marL="609044" indent="-609044" algn="ctr" defTabSz="1302677" eaLnBrk="0" hangingPunct="0">
              <a:lnSpc>
                <a:spcPts val="1838"/>
              </a:lnSpc>
              <a:buClr>
                <a:srgbClr val="FA3F05"/>
              </a:buClr>
              <a:buSzPct val="100000"/>
            </a:pPr>
            <a:r>
              <a:rPr lang="en-US" sz="1865" b="1">
                <a:solidFill>
                  <a:srgbClr val="FFFFFF"/>
                </a:solidFill>
                <a:latin typeface="Arial" panose="020B0604020202020204" pitchFamily="34" charset="0"/>
                <a:cs typeface="Arial" panose="020B0604020202020204" pitchFamily="34" charset="0"/>
              </a:rPr>
              <a:t>Rewards</a:t>
            </a:r>
          </a:p>
        </p:txBody>
      </p:sp>
      <p:graphicFrame>
        <p:nvGraphicFramePr>
          <p:cNvPr id="21" name="Table 20">
            <a:extLst>
              <a:ext uri="{FF2B5EF4-FFF2-40B4-BE49-F238E27FC236}">
                <a16:creationId xmlns:a16="http://schemas.microsoft.com/office/drawing/2014/main" id="{BCDDC611-C7EC-3F97-0066-59DEA3D51F4A}"/>
              </a:ext>
            </a:extLst>
          </p:cNvPr>
          <p:cNvGraphicFramePr>
            <a:graphicFrameLocks noGrp="1"/>
          </p:cNvGraphicFramePr>
          <p:nvPr/>
        </p:nvGraphicFramePr>
        <p:xfrm>
          <a:off x="876300" y="4546091"/>
          <a:ext cx="10859030" cy="1889426"/>
        </p:xfrm>
        <a:graphic>
          <a:graphicData uri="http://schemas.openxmlformats.org/drawingml/2006/table">
            <a:tbl>
              <a:tblPr firstRow="1" bandRow="1">
                <a:tableStyleId>{5C22544A-7EE6-4342-B048-85BDC9FD1C3A}</a:tableStyleId>
              </a:tblPr>
              <a:tblGrid>
                <a:gridCol w="355872">
                  <a:extLst>
                    <a:ext uri="{9D8B030D-6E8A-4147-A177-3AD203B41FA5}">
                      <a16:colId xmlns:a16="http://schemas.microsoft.com/office/drawing/2014/main" val="20000"/>
                    </a:ext>
                  </a:extLst>
                </a:gridCol>
                <a:gridCol w="1659078">
                  <a:extLst>
                    <a:ext uri="{9D8B030D-6E8A-4147-A177-3AD203B41FA5}">
                      <a16:colId xmlns:a16="http://schemas.microsoft.com/office/drawing/2014/main" val="20001"/>
                    </a:ext>
                  </a:extLst>
                </a:gridCol>
                <a:gridCol w="1885162">
                  <a:extLst>
                    <a:ext uri="{9D8B030D-6E8A-4147-A177-3AD203B41FA5}">
                      <a16:colId xmlns:a16="http://schemas.microsoft.com/office/drawing/2014/main" val="20002"/>
                    </a:ext>
                  </a:extLst>
                </a:gridCol>
                <a:gridCol w="1716766">
                  <a:extLst>
                    <a:ext uri="{9D8B030D-6E8A-4147-A177-3AD203B41FA5}">
                      <a16:colId xmlns:a16="http://schemas.microsoft.com/office/drawing/2014/main" val="20003"/>
                    </a:ext>
                  </a:extLst>
                </a:gridCol>
                <a:gridCol w="1724465">
                  <a:extLst>
                    <a:ext uri="{9D8B030D-6E8A-4147-A177-3AD203B41FA5}">
                      <a16:colId xmlns:a16="http://schemas.microsoft.com/office/drawing/2014/main" val="20004"/>
                    </a:ext>
                  </a:extLst>
                </a:gridCol>
                <a:gridCol w="1694732">
                  <a:extLst>
                    <a:ext uri="{9D8B030D-6E8A-4147-A177-3AD203B41FA5}">
                      <a16:colId xmlns:a16="http://schemas.microsoft.com/office/drawing/2014/main" val="20005"/>
                    </a:ext>
                  </a:extLst>
                </a:gridCol>
                <a:gridCol w="1822955">
                  <a:extLst>
                    <a:ext uri="{9D8B030D-6E8A-4147-A177-3AD203B41FA5}">
                      <a16:colId xmlns:a16="http://schemas.microsoft.com/office/drawing/2014/main" val="20006"/>
                    </a:ext>
                  </a:extLst>
                </a:gridCol>
              </a:tblGrid>
              <a:tr h="970421">
                <a:tc>
                  <a:txBody>
                    <a:bodyPr/>
                    <a:lstStyle/>
                    <a:p>
                      <a:pPr algn="ctr"/>
                      <a:r>
                        <a:rPr lang="en-US" sz="1200">
                          <a:solidFill>
                            <a:schemeClr val="tx1"/>
                          </a:solidFill>
                          <a:latin typeface="Arial" panose="020B0604020202020204" pitchFamily="34" charset="0"/>
                          <a:cs typeface="Arial" panose="020B0604020202020204" pitchFamily="34" charset="0"/>
                        </a:rPr>
                        <a:t> Purpose</a:t>
                      </a:r>
                      <a:endParaRPr lang="en-US" sz="1100">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Explore organizing</a:t>
                      </a:r>
                      <a:r>
                        <a:rPr lang="en-US" sz="1100" b="0" kern="1200" baseline="0">
                          <a:solidFill>
                            <a:schemeClr val="tx1"/>
                          </a:solidFill>
                          <a:latin typeface="Arial"/>
                          <a:ea typeface="+mn-ea"/>
                          <a:cs typeface="Arial"/>
                        </a:rPr>
                        <a:t> </a:t>
                      </a:r>
                      <a:r>
                        <a:rPr lang="en-US" sz="1100" b="0" kern="1200">
                          <a:solidFill>
                            <a:schemeClr val="tx1"/>
                          </a:solidFill>
                          <a:latin typeface="Arial"/>
                          <a:ea typeface="+mn-ea"/>
                          <a:cs typeface="Arial"/>
                        </a:rPr>
                        <a:t>themes along with their </a:t>
                      </a:r>
                      <a:r>
                        <a:rPr lang="en-US" sz="1100" b="0" kern="1200" baseline="0">
                          <a:solidFill>
                            <a:schemeClr val="tx1"/>
                          </a:solidFill>
                          <a:latin typeface="Arial"/>
                          <a:ea typeface="+mn-ea"/>
                          <a:cs typeface="Arial"/>
                        </a:rPr>
                        <a:t>benefits and risks.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Define organization structure options and integration mechanisms to link separate parts of the organization.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 who will assume various levels of accountability for decisions and activities.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Develop metrics to measure the effectiveness of the organization in delivering its strategy.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Describe roles and responsibilities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Identify</a:t>
                      </a:r>
                      <a:r>
                        <a:rPr lang="en-US" sz="1100" b="0" kern="1200" baseline="0">
                          <a:solidFill>
                            <a:schemeClr val="tx1"/>
                          </a:solidFill>
                          <a:latin typeface="Arial"/>
                          <a:ea typeface="+mn-ea"/>
                          <a:cs typeface="Arial"/>
                        </a:rPr>
                        <a:t> </a:t>
                      </a:r>
                      <a:r>
                        <a:rPr lang="en-US" altLang="en-US" sz="1100" b="0" kern="1200">
                          <a:solidFill>
                            <a:schemeClr val="tx1"/>
                          </a:solidFill>
                          <a:latin typeface="Arial"/>
                          <a:ea typeface="+mn-ea"/>
                          <a:cs typeface="Arial"/>
                        </a:rPr>
                        <a:t>key steps and phases of work to develop and implement recommended</a:t>
                      </a:r>
                      <a:r>
                        <a:rPr lang="en-US" altLang="en-US" sz="1100" b="0" kern="1200" baseline="0">
                          <a:solidFill>
                            <a:schemeClr val="tx1"/>
                          </a:solidFill>
                          <a:latin typeface="Arial"/>
                          <a:ea typeface="+mn-ea"/>
                          <a:cs typeface="Arial"/>
                        </a:rPr>
                        <a:t> design.</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919005">
                <a:tc>
                  <a:txBody>
                    <a:bodyPr/>
                    <a:lstStyle/>
                    <a:p>
                      <a:pPr algn="ctr"/>
                      <a:r>
                        <a:rPr lang="en-US" sz="1200" b="1">
                          <a:solidFill>
                            <a:schemeClr val="tx1"/>
                          </a:solidFill>
                          <a:latin typeface="Arial" panose="020B0604020202020204" pitchFamily="34" charset="0"/>
                          <a:cs typeface="Arial" panose="020B0604020202020204" pitchFamily="34" charset="0"/>
                        </a:rPr>
                        <a:t> Output</a:t>
                      </a:r>
                      <a:endParaRPr lang="en-US" sz="1100" b="1">
                        <a:solidFill>
                          <a:schemeClr val="tx1"/>
                        </a:solidFill>
                        <a:latin typeface="Arial" panose="020B0604020202020204" pitchFamily="34" charset="0"/>
                        <a:cs typeface="Arial" panose="020B0604020202020204" pitchFamily="34" charset="0"/>
                      </a:endParaRPr>
                    </a:p>
                  </a:txBody>
                  <a:tcPr marL="91355" marR="91355" marT="45678" marB="4567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Organizing rationale used to analyze structure options.</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Organization chart and linkage mechanisms. </a:t>
                      </a:r>
                      <a:endParaRPr lang="en-US" sz="1100" b="0" kern="120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Responsibility Table (RACI or CIDER).</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Metrics Scorecard.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rtl="0" eaLnBrk="1" fontAlgn="auto" latinLnBrk="0" hangingPunct="1">
                        <a:lnSpc>
                          <a:spcPct val="100000"/>
                        </a:lnSpc>
                        <a:spcBef>
                          <a:spcPts val="0"/>
                        </a:spcBef>
                        <a:spcAft>
                          <a:spcPts val="0"/>
                        </a:spcAft>
                        <a:buFont typeface="Arial" charset="0"/>
                        <a:buNone/>
                      </a:pPr>
                      <a:r>
                        <a:rPr lang="en-US" sz="1100" b="0" kern="1200">
                          <a:solidFill>
                            <a:schemeClr val="tx1"/>
                          </a:solidFill>
                          <a:latin typeface="Arial"/>
                          <a:ea typeface="+mn-ea"/>
                          <a:cs typeface="Arial"/>
                        </a:rPr>
                        <a:t>Role Profiles for senior level positions. </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n-US" sz="1100" b="0" kern="1200">
                          <a:solidFill>
                            <a:schemeClr val="tx1"/>
                          </a:solidFill>
                          <a:latin typeface="Arial"/>
                          <a:ea typeface="+mn-ea"/>
                          <a:cs typeface="Arial"/>
                        </a:rPr>
                        <a:t>High-level Micro-Design</a:t>
                      </a:r>
                      <a:r>
                        <a:rPr lang="en-US" sz="1100" b="0" kern="1200" baseline="0">
                          <a:solidFill>
                            <a:schemeClr val="tx1"/>
                          </a:solidFill>
                          <a:latin typeface="Arial"/>
                          <a:ea typeface="+mn-ea"/>
                          <a:cs typeface="Arial"/>
                        </a:rPr>
                        <a:t> and Implementation Approach.</a:t>
                      </a:r>
                      <a:endParaRPr lang="en-US" sz="1100" b="0" kern="1200">
                        <a:solidFill>
                          <a:schemeClr val="tx1"/>
                        </a:solidFill>
                        <a:latin typeface="Arial" panose="020B0604020202020204" pitchFamily="34" charset="0"/>
                        <a:ea typeface="+mn-ea"/>
                        <a:cs typeface="Arial" panose="020B0604020202020204" pitchFamily="34" charset="0"/>
                      </a:endParaRPr>
                    </a:p>
                  </a:txBody>
                  <a:tcPr marL="121807" marR="121807" marT="60904" marB="609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pic>
        <p:nvPicPr>
          <p:cNvPr id="22" name="Graphic 12">
            <a:extLst>
              <a:ext uri="{FF2B5EF4-FFF2-40B4-BE49-F238E27FC236}">
                <a16:creationId xmlns:a16="http://schemas.microsoft.com/office/drawing/2014/main" id="{1192540F-D27C-D541-6499-A579E09C9CE1}"/>
              </a:ext>
            </a:extLst>
          </p:cNvPr>
          <p:cNvPicPr>
            <a:picLocks noChangeAspect="1"/>
          </p:cNvPicPr>
          <p:nvPr/>
        </p:nvPicPr>
        <p:blipFill>
          <a:blip>
            <a:grayscl/>
            <a:extLst>
              <a:ext uri="{96DAC541-7B7A-43D3-8B79-37D633B846F1}">
                <asvg:svgBlip xmlns:asvg="http://schemas.microsoft.com/office/drawing/2016/SVG/main" r:embed="rId3"/>
              </a:ext>
            </a:extLst>
          </a:blip>
          <a:stretch>
            <a:fillRect/>
          </a:stretch>
        </p:blipFill>
        <p:spPr>
          <a:xfrm>
            <a:off x="5125748" y="2630144"/>
            <a:ext cx="997326" cy="1232541"/>
          </a:xfrm>
          <a:prstGeom prst="rect">
            <a:avLst/>
          </a:prstGeom>
        </p:spPr>
      </p:pic>
      <p:pic>
        <p:nvPicPr>
          <p:cNvPr id="23" name="Graphic 22">
            <a:extLst>
              <a:ext uri="{FF2B5EF4-FFF2-40B4-BE49-F238E27FC236}">
                <a16:creationId xmlns:a16="http://schemas.microsoft.com/office/drawing/2014/main" id="{39D7B667-D5F8-EF04-F961-BF7719D80848}"/>
              </a:ext>
            </a:extLst>
          </p:cNvPr>
          <p:cNvPicPr>
            <a:picLocks noChangeAspect="1"/>
          </p:cNvPicPr>
          <p:nvPr/>
        </p:nvPicPr>
        <p:blipFill>
          <a:blip>
            <a:biLevel thresh="75000"/>
            <a:extLst>
              <a:ext uri="{96DAC541-7B7A-43D3-8B79-37D633B846F1}">
                <asvg:svgBlip xmlns:asvg="http://schemas.microsoft.com/office/drawing/2016/SVG/main" r:embed="rId4"/>
              </a:ext>
            </a:extLst>
          </a:blip>
          <a:stretch>
            <a:fillRect/>
          </a:stretch>
        </p:blipFill>
        <p:spPr>
          <a:xfrm>
            <a:off x="8578930" y="2570903"/>
            <a:ext cx="1269703" cy="1295911"/>
          </a:xfrm>
          <a:prstGeom prst="rect">
            <a:avLst/>
          </a:prstGeom>
        </p:spPr>
      </p:pic>
      <p:pic>
        <p:nvPicPr>
          <p:cNvPr id="24" name="Graphic 12">
            <a:extLst>
              <a:ext uri="{FF2B5EF4-FFF2-40B4-BE49-F238E27FC236}">
                <a16:creationId xmlns:a16="http://schemas.microsoft.com/office/drawing/2014/main" id="{C28E9BBC-3517-1FA8-ABD2-D3762D4ADF9B}"/>
              </a:ext>
            </a:extLst>
          </p:cNvPr>
          <p:cNvPicPr>
            <a:picLocks noChangeAspect="1"/>
          </p:cNvPicPr>
          <p:nvPr/>
        </p:nvPicPr>
        <p:blipFill rotWithShape="1">
          <a:blip cstate="hqprint">
            <a:grayscl/>
            <a:extLst>
              <a:ext uri="{28A0092B-C50C-407E-A947-70E740481C1C}">
                <a14:useLocalDpi xmlns:a14="http://schemas.microsoft.com/office/drawing/2010/main"/>
              </a:ext>
              <a:ext uri="{96DAC541-7B7A-43D3-8B79-37D633B846F1}">
                <asvg:svgBlip xmlns:asvg="http://schemas.microsoft.com/office/drawing/2016/SVG/main" r:embed="rId5"/>
              </a:ext>
            </a:extLst>
          </a:blip>
          <a:srcRect b="18081"/>
          <a:stretch/>
        </p:blipFill>
        <p:spPr>
          <a:xfrm>
            <a:off x="1177023" y="2553463"/>
            <a:ext cx="1738923" cy="1435783"/>
          </a:xfrm>
          <a:prstGeom prst="rect">
            <a:avLst/>
          </a:prstGeom>
        </p:spPr>
      </p:pic>
      <p:pic>
        <p:nvPicPr>
          <p:cNvPr id="25" name="Graphic 14">
            <a:extLst>
              <a:ext uri="{FF2B5EF4-FFF2-40B4-BE49-F238E27FC236}">
                <a16:creationId xmlns:a16="http://schemas.microsoft.com/office/drawing/2014/main" id="{DE17D682-6D75-0D3F-AA15-D8316DFE64B0}"/>
              </a:ext>
            </a:extLst>
          </p:cNvPr>
          <p:cNvPicPr>
            <a:picLocks noChangeAspect="1"/>
          </p:cNvPicPr>
          <p:nvPr/>
        </p:nvPicPr>
        <p:blipFill>
          <a:blip cstate="hqprint">
            <a:graysc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1677" y="2787707"/>
            <a:ext cx="1091307" cy="1091307"/>
          </a:xfrm>
          <a:prstGeom prst="rect">
            <a:avLst/>
          </a:prstGeom>
        </p:spPr>
      </p:pic>
      <p:pic>
        <p:nvPicPr>
          <p:cNvPr id="26" name="Graphic 16">
            <a:extLst>
              <a:ext uri="{FF2B5EF4-FFF2-40B4-BE49-F238E27FC236}">
                <a16:creationId xmlns:a16="http://schemas.microsoft.com/office/drawing/2014/main" id="{89BF58A2-A53B-2A80-CA8B-A65EB216FDD4}"/>
              </a:ext>
            </a:extLst>
          </p:cNvPr>
          <p:cNvPicPr>
            <a:picLocks noChangeAspect="1"/>
          </p:cNvPicPr>
          <p:nvPr/>
        </p:nvPicPr>
        <p:blipFill>
          <a:blip>
            <a:biLevel thresh="75000"/>
            <a:extLst>
              <a:ext uri="{96DAC541-7B7A-43D3-8B79-37D633B846F1}">
                <asvg:svgBlip xmlns:asvg="http://schemas.microsoft.com/office/drawing/2016/SVG/main" r:embed="rId7"/>
              </a:ext>
            </a:extLst>
          </a:blip>
          <a:stretch>
            <a:fillRect/>
          </a:stretch>
        </p:blipFill>
        <p:spPr>
          <a:xfrm>
            <a:off x="6688661" y="2539683"/>
            <a:ext cx="1422003" cy="1435783"/>
          </a:xfrm>
          <a:prstGeom prst="rect">
            <a:avLst/>
          </a:prstGeom>
        </p:spPr>
      </p:pic>
      <p:sp>
        <p:nvSpPr>
          <p:cNvPr id="27" name="Right Arrow 26">
            <a:extLst>
              <a:ext uri="{FF2B5EF4-FFF2-40B4-BE49-F238E27FC236}">
                <a16:creationId xmlns:a16="http://schemas.microsoft.com/office/drawing/2014/main" id="{FA20D90C-F9B9-2F19-F42B-9F63887DD75B}"/>
              </a:ext>
            </a:extLst>
          </p:cNvPr>
          <p:cNvSpPr/>
          <p:nvPr/>
        </p:nvSpPr>
        <p:spPr>
          <a:xfrm>
            <a:off x="876300" y="3912696"/>
            <a:ext cx="10858606" cy="632151"/>
          </a:xfrm>
          <a:prstGeom prst="rightArrow">
            <a:avLst>
              <a:gd name="adj1" fmla="val 50000"/>
              <a:gd name="adj2" fmla="val 42079"/>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1465" b="1">
                <a:latin typeface="Arial" panose="020B0604020202020204" pitchFamily="34" charset="0"/>
                <a:cs typeface="Arial" panose="020B0604020202020204" pitchFamily="34" charset="0"/>
              </a:rPr>
              <a:t>DESIGN PRINCIPLES AND CRITERIA</a:t>
            </a:r>
          </a:p>
        </p:txBody>
      </p:sp>
      <p:sp>
        <p:nvSpPr>
          <p:cNvPr id="28" name="Rectangle 27">
            <a:extLst>
              <a:ext uri="{FF2B5EF4-FFF2-40B4-BE49-F238E27FC236}">
                <a16:creationId xmlns:a16="http://schemas.microsoft.com/office/drawing/2014/main" id="{5793B89C-59B6-368F-6D27-DB42C58D4B81}"/>
              </a:ext>
            </a:extLst>
          </p:cNvPr>
          <p:cNvSpPr/>
          <p:nvPr/>
        </p:nvSpPr>
        <p:spPr>
          <a:xfrm>
            <a:off x="10055547" y="2553464"/>
            <a:ext cx="1655764" cy="1272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869875B7-4891-AF56-2C0E-956C35ED60F7}"/>
              </a:ext>
            </a:extLst>
          </p:cNvPr>
          <p:cNvSpPr/>
          <p:nvPr/>
        </p:nvSpPr>
        <p:spPr>
          <a:xfrm>
            <a:off x="10465472" y="3495224"/>
            <a:ext cx="807005" cy="527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8">
              <a:latin typeface="Arial" panose="020B0604020202020204" pitchFamily="34" charset="0"/>
              <a:cs typeface="Arial" panose="020B0604020202020204" pitchFamily="34" charset="0"/>
            </a:endParaRPr>
          </a:p>
        </p:txBody>
      </p:sp>
      <p:pic>
        <p:nvPicPr>
          <p:cNvPr id="30" name="Picture 29" descr="A cube with many squares&#10;&#10;Description automatically generated with medium confidence">
            <a:extLst>
              <a:ext uri="{FF2B5EF4-FFF2-40B4-BE49-F238E27FC236}">
                <a16:creationId xmlns:a16="http://schemas.microsoft.com/office/drawing/2014/main" id="{77525630-0A45-54AC-B58A-AC597A8BE14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172" y="2068865"/>
            <a:ext cx="2458513" cy="2458513"/>
          </a:xfrm>
          <a:prstGeom prst="rect">
            <a:avLst/>
          </a:prstGeom>
        </p:spPr>
      </p:pic>
      <p:pic>
        <p:nvPicPr>
          <p:cNvPr id="3" name="Graphic 7">
            <a:extLst>
              <a:ext uri="{FF2B5EF4-FFF2-40B4-BE49-F238E27FC236}">
                <a16:creationId xmlns:a16="http://schemas.microsoft.com/office/drawing/2014/main" id="{34D501C1-8D7A-E870-3110-3AB6E1575CC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9380" y="3412728"/>
            <a:ext cx="507219" cy="502920"/>
          </a:xfrm>
          <a:prstGeom prst="rect">
            <a:avLst/>
          </a:prstGeom>
        </p:spPr>
      </p:pic>
      <p:pic>
        <p:nvPicPr>
          <p:cNvPr id="31" name="Graphic 7">
            <a:extLst>
              <a:ext uri="{FF2B5EF4-FFF2-40B4-BE49-F238E27FC236}">
                <a16:creationId xmlns:a16="http://schemas.microsoft.com/office/drawing/2014/main" id="{2E67B47F-7E28-0FED-A692-EFACAF02032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42845" y="3412728"/>
            <a:ext cx="507219" cy="502920"/>
          </a:xfrm>
          <a:prstGeom prst="rect">
            <a:avLst/>
          </a:prstGeom>
        </p:spPr>
      </p:pic>
      <p:pic>
        <p:nvPicPr>
          <p:cNvPr id="32" name="Graphic 7">
            <a:extLst>
              <a:ext uri="{FF2B5EF4-FFF2-40B4-BE49-F238E27FC236}">
                <a16:creationId xmlns:a16="http://schemas.microsoft.com/office/drawing/2014/main" id="{DCE6C462-AC06-4193-6429-DB6ECF36510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85875" y="3412728"/>
            <a:ext cx="507219" cy="502920"/>
          </a:xfrm>
          <a:prstGeom prst="rect">
            <a:avLst/>
          </a:prstGeom>
        </p:spPr>
      </p:pic>
      <p:pic>
        <p:nvPicPr>
          <p:cNvPr id="33" name="Graphic 7">
            <a:extLst>
              <a:ext uri="{FF2B5EF4-FFF2-40B4-BE49-F238E27FC236}">
                <a16:creationId xmlns:a16="http://schemas.microsoft.com/office/drawing/2014/main" id="{2D4F4628-0A46-947A-DA02-E4E96D2D3B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19023" y="3411252"/>
            <a:ext cx="507219" cy="502920"/>
          </a:xfrm>
          <a:prstGeom prst="rect">
            <a:avLst/>
          </a:prstGeom>
        </p:spPr>
      </p:pic>
      <p:pic>
        <p:nvPicPr>
          <p:cNvPr id="34" name="Graphic 7">
            <a:extLst>
              <a:ext uri="{FF2B5EF4-FFF2-40B4-BE49-F238E27FC236}">
                <a16:creationId xmlns:a16="http://schemas.microsoft.com/office/drawing/2014/main" id="{F91388B1-CE09-F45B-6ED2-27D18BC48E8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16140" y="3410514"/>
            <a:ext cx="507219" cy="502920"/>
          </a:xfrm>
          <a:prstGeom prst="rect">
            <a:avLst/>
          </a:prstGeom>
        </p:spPr>
      </p:pic>
      <p:pic>
        <p:nvPicPr>
          <p:cNvPr id="35" name="Graphic 7">
            <a:extLst>
              <a:ext uri="{FF2B5EF4-FFF2-40B4-BE49-F238E27FC236}">
                <a16:creationId xmlns:a16="http://schemas.microsoft.com/office/drawing/2014/main" id="{4B9B2516-F51F-C3C2-5C40-4CB4DC91202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063289" y="3402938"/>
            <a:ext cx="507219" cy="502920"/>
          </a:xfrm>
          <a:prstGeom prst="rect">
            <a:avLst/>
          </a:prstGeom>
        </p:spPr>
      </p:pic>
    </p:spTree>
    <p:extLst>
      <p:ext uri="{BB962C8B-B14F-4D97-AF65-F5344CB8AC3E}">
        <p14:creationId xmlns:p14="http://schemas.microsoft.com/office/powerpoint/2010/main" val="122654570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6C17E-65AD-BD67-5697-03840D4F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9ED19-65F8-D406-0C1D-808B29715819}"/>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66F6FF77-A775-5880-3C3B-8DF1D00378A8}"/>
              </a:ext>
            </a:extLst>
          </p:cNvPr>
          <p:cNvGraphicFramePr>
            <a:graphicFrameLocks noGrp="1"/>
          </p:cNvGraphicFramePr>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4079EFC3-E75E-A907-9EE3-3AEA5F100FB5}"/>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739D4D3C-FD93-C106-3B44-FD232828CD91}"/>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5981BD84-3EB6-12C6-4E2F-A8C856FB578D}"/>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9C4173F7-A4EB-4F84-97EC-C2ED8DD02C06}"/>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447F0DBE-0F75-A4F7-82AB-E6D60502E4F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7686630E-754F-0491-5883-F17C1D8BA44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C9BD4370-7155-126E-4122-44C7BBFCEC7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AA35052F-A992-A530-A184-B2FAE15C3063}"/>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B22A5AD3-4861-114F-E913-54618306C8BB}"/>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57C0160-DED3-835E-30B7-4BD0551E4F8B}"/>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9CAC6B5-7B28-51B7-F1ED-F3163FB67884}"/>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982BD99-0133-5A49-C50E-F13CE9F30B8D}"/>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75B4F8B6-9BDB-BFF5-6238-830A8A543D3B}"/>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5B84120A-C1CD-6CFE-D293-D4090AC29EAF}"/>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A7C23C3F-CA6E-26EA-8BDA-58CD154EC500}"/>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30F21444-0E64-FB31-AB85-7853F9C45A2B}"/>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238B296D-14BC-B78D-AC72-F7433044190C}"/>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E4C47446-959E-869D-1364-1D0571B191CF}"/>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C7C3026C-783A-55E9-583F-A08B4FC72805}"/>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7B565850-8638-D8D9-9C74-D0735643839E}"/>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5B6070EC-CD44-BC49-6B0B-245A3217BE7B}"/>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p14="http://schemas.microsoft.com/office/powerpoint/2010/main" xmlns:a14="http://schemas.microsoft.com/office/drawing/2010/main">
                <a:solidFill>
                  <a:srgbClr val="FFFFFF"/>
                </a:solidFill>
              </a14:hiddenFill>
            </a:ext>
            <a:ext uri="{91240B29-F687-4f45-9708-019B960494DF}">
              <a14:hiddenLine xmlns="" xmlns:p14="http://schemas.microsoft.com/office/powerpoint/2010/main" xmlns:a14="http://schemas.microsoft.com/office/drawing/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23813825-9D82-B3CD-A8BF-D48F0A5B735B}"/>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1E95ACDD-BFCD-65AC-91AC-31E0EC8D6D35}"/>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9F6B977D-3329-102B-3618-974E399A4CDF}"/>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DD480E1C-B15C-EC79-3485-44BB6EE3F4BF}"/>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7ABA4997-8BC6-6C3D-3C11-C49C5D038486}"/>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4959E5C-6134-070E-FAE5-338F9762952D}"/>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4" name="Right Arrow 3">
            <a:extLst>
              <a:ext uri="{FF2B5EF4-FFF2-40B4-BE49-F238E27FC236}">
                <a16:creationId xmlns:a16="http://schemas.microsoft.com/office/drawing/2014/main" id="{10D77DA0-7E46-AC2A-E5C6-D25DCC49FF1E}"/>
              </a:ext>
            </a:extLst>
          </p:cNvPr>
          <p:cNvSpPr>
            <a:spLocks noChangeAspect="1"/>
          </p:cNvSpPr>
          <p:nvPr/>
        </p:nvSpPr>
        <p:spPr>
          <a:xfrm>
            <a:off x="3580115" y="5923550"/>
            <a:ext cx="1112198" cy="666988"/>
          </a:xfrm>
          <a:prstGeom prst="rightArrow">
            <a:avLst>
              <a:gd name="adj1" fmla="val 54312"/>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lstStyle/>
          <a:p>
            <a:pPr algn="ctr">
              <a:lnSpc>
                <a:spcPct val="80000"/>
              </a:lnSpc>
            </a:pPr>
            <a:endParaRPr lang="en-US" sz="1066" b="1">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480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957C1-CD90-B53C-1DB5-CE5F610DB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BA7852-9BEA-7772-7864-4A6A3AA45A68}"/>
              </a:ext>
            </a:extLst>
          </p:cNvPr>
          <p:cNvSpPr>
            <a:spLocks noGrp="1"/>
          </p:cNvSpPr>
          <p:nvPr>
            <p:ph type="title"/>
          </p:nvPr>
        </p:nvSpPr>
        <p:spPr/>
        <p:txBody>
          <a:bodyPr/>
          <a:lstStyle/>
          <a:p>
            <a:r>
              <a:rPr lang="en-US" sz="2800" b="0">
                <a:latin typeface="Arial" panose="020B0604020202020204" pitchFamily="34" charset="0"/>
              </a:rPr>
              <a:t>Realization and Sustainability Journey</a:t>
            </a:r>
            <a:endParaRPr lang="en-US"/>
          </a:p>
        </p:txBody>
      </p:sp>
      <p:sp>
        <p:nvSpPr>
          <p:cNvPr id="4" name="Text Placeholder 3">
            <a:extLst>
              <a:ext uri="{FF2B5EF4-FFF2-40B4-BE49-F238E27FC236}">
                <a16:creationId xmlns:a16="http://schemas.microsoft.com/office/drawing/2014/main" id="{8A83FC9D-9287-0BD4-CB2B-0EDBBB2C37F0}"/>
              </a:ext>
            </a:extLst>
          </p:cNvPr>
          <p:cNvSpPr>
            <a:spLocks noGrp="1"/>
          </p:cNvSpPr>
          <p:nvPr>
            <p:ph type="body" sz="quarter" idx="11"/>
          </p:nvPr>
        </p:nvSpPr>
        <p:spPr/>
        <p:txBody>
          <a:bodyPr/>
          <a:lstStyle/>
          <a:p>
            <a:r>
              <a:rPr lang="en-US" sz="1800">
                <a:latin typeface="Arial" panose="020B0604020202020204" pitchFamily="34" charset="0"/>
              </a:rPr>
              <a:t>Implementation — Finishing the Journey</a:t>
            </a:r>
          </a:p>
          <a:p>
            <a:endParaRPr lang="en-US"/>
          </a:p>
        </p:txBody>
      </p:sp>
      <p:sp>
        <p:nvSpPr>
          <p:cNvPr id="47" name="Rectangle 46">
            <a:extLst>
              <a:ext uri="{FF2B5EF4-FFF2-40B4-BE49-F238E27FC236}">
                <a16:creationId xmlns:a16="http://schemas.microsoft.com/office/drawing/2014/main" id="{6CC0E6AC-C3E6-6D92-34AA-A2F7AD31A146}"/>
              </a:ext>
            </a:extLst>
          </p:cNvPr>
          <p:cNvSpPr/>
          <p:nvPr/>
        </p:nvSpPr>
        <p:spPr>
          <a:xfrm>
            <a:off x="5449095" y="1961169"/>
            <a:ext cx="2141327" cy="3848481"/>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vert="vert270" rtlCol="0" anchor="b"/>
          <a:lstStyle/>
          <a:p>
            <a:pPr algn="ctr" defTabSz="1216945">
              <a:defRPr/>
            </a:pPr>
            <a:endParaRPr lang="en-US" sz="1797" b="1">
              <a:solidFill>
                <a:srgbClr val="4D4852"/>
              </a:solidFill>
              <a:latin typeface="Arial" panose="020B0604020202020204" pitchFamily="34" charset="0"/>
              <a:cs typeface="Arial" panose="020B0604020202020204" pitchFamily="34" charset="0"/>
            </a:endParaRPr>
          </a:p>
        </p:txBody>
      </p:sp>
      <p:cxnSp>
        <p:nvCxnSpPr>
          <p:cNvPr id="48" name="Straight Connector 47">
            <a:extLst>
              <a:ext uri="{FF2B5EF4-FFF2-40B4-BE49-F238E27FC236}">
                <a16:creationId xmlns:a16="http://schemas.microsoft.com/office/drawing/2014/main" id="{7A2999E3-67F5-43C0-42E2-E136DC6E9D2D}"/>
              </a:ext>
            </a:extLst>
          </p:cNvPr>
          <p:cNvCxnSpPr/>
          <p:nvPr/>
        </p:nvCxnSpPr>
        <p:spPr>
          <a:xfrm>
            <a:off x="3738375"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C611842-82D6-C397-E1A4-6D7937B108BD}"/>
              </a:ext>
            </a:extLst>
          </p:cNvPr>
          <p:cNvCxnSpPr/>
          <p:nvPr/>
        </p:nvCxnSpPr>
        <p:spPr>
          <a:xfrm>
            <a:off x="7875715"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B354B8D-1DCF-C2D0-B493-0F37858CD043}"/>
              </a:ext>
            </a:extLst>
          </p:cNvPr>
          <p:cNvCxnSpPr/>
          <p:nvPr/>
        </p:nvCxnSpPr>
        <p:spPr>
          <a:xfrm>
            <a:off x="9858267"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D2B9CBF9-FD2B-9570-E0CC-6A26BE787654}"/>
              </a:ext>
            </a:extLst>
          </p:cNvPr>
          <p:cNvSpPr txBox="1"/>
          <p:nvPr/>
        </p:nvSpPr>
        <p:spPr>
          <a:xfrm>
            <a:off x="2319271" y="1244393"/>
            <a:ext cx="1419106"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Initiation</a:t>
            </a:r>
          </a:p>
          <a:p>
            <a:pPr algn="ctr" defTabSz="1216945">
              <a:lnSpc>
                <a:spcPct val="80000"/>
              </a:lnSpc>
              <a:defRPr/>
            </a:pPr>
            <a:r>
              <a:rPr lang="en-US" sz="1064" i="1">
                <a:latin typeface="Arial" panose="020B0604020202020204" pitchFamily="34" charset="0"/>
                <a:cs typeface="Arial" panose="020B0604020202020204" pitchFamily="34" charset="0"/>
              </a:rPr>
              <a:t>1-2 Weeks</a:t>
            </a:r>
          </a:p>
        </p:txBody>
      </p:sp>
      <p:sp>
        <p:nvSpPr>
          <p:cNvPr id="52" name="TextBox 51">
            <a:extLst>
              <a:ext uri="{FF2B5EF4-FFF2-40B4-BE49-F238E27FC236}">
                <a16:creationId xmlns:a16="http://schemas.microsoft.com/office/drawing/2014/main" id="{22435ECB-3D4D-F4EC-64B3-5071DD05D41E}"/>
              </a:ext>
            </a:extLst>
          </p:cNvPr>
          <p:cNvSpPr txBox="1"/>
          <p:nvPr/>
        </p:nvSpPr>
        <p:spPr>
          <a:xfrm>
            <a:off x="3738375" y="1244408"/>
            <a:ext cx="4130801"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Change and Implementation Planning</a:t>
            </a:r>
          </a:p>
          <a:p>
            <a:pPr algn="ctr" defTabSz="1216945">
              <a:lnSpc>
                <a:spcPct val="80000"/>
              </a:lnSpc>
              <a:defRPr/>
            </a:pPr>
            <a:r>
              <a:rPr lang="en-US" sz="1064" i="1">
                <a:latin typeface="Arial" panose="020B0604020202020204" pitchFamily="34" charset="0"/>
                <a:cs typeface="Arial" panose="020B0604020202020204" pitchFamily="34" charset="0"/>
              </a:rPr>
              <a:t>2-8 weeks</a:t>
            </a:r>
          </a:p>
        </p:txBody>
      </p:sp>
      <p:sp>
        <p:nvSpPr>
          <p:cNvPr id="53" name="TextBox 52">
            <a:extLst>
              <a:ext uri="{FF2B5EF4-FFF2-40B4-BE49-F238E27FC236}">
                <a16:creationId xmlns:a16="http://schemas.microsoft.com/office/drawing/2014/main" id="{1BF7D5B8-032C-4BB7-92DB-D5F6EB0A6224}"/>
              </a:ext>
            </a:extLst>
          </p:cNvPr>
          <p:cNvSpPr txBox="1"/>
          <p:nvPr/>
        </p:nvSpPr>
        <p:spPr>
          <a:xfrm>
            <a:off x="7906999" y="1244409"/>
            <a:ext cx="1862575" cy="387157"/>
          </a:xfrm>
          <a:prstGeom prst="rect">
            <a:avLst/>
          </a:prstGeom>
          <a:noFill/>
        </p:spPr>
        <p:txBody>
          <a:bodyPr wrap="square" rtlCol="0">
            <a:spAutoFit/>
          </a:bodyPr>
          <a:lstStyle/>
          <a:p>
            <a:pPr algn="ctr" defTabSz="1216945">
              <a:lnSpc>
                <a:spcPct val="80000"/>
              </a:lnSpc>
              <a:defRPr/>
            </a:pPr>
            <a:r>
              <a:rPr lang="en-US" sz="1331" b="1">
                <a:latin typeface="Arial" panose="020B0604020202020204" pitchFamily="34" charset="0"/>
                <a:cs typeface="Arial" panose="020B0604020202020204" pitchFamily="34" charset="0"/>
              </a:rPr>
              <a:t>Implementation</a:t>
            </a:r>
          </a:p>
          <a:p>
            <a:pPr algn="ctr" defTabSz="1216945">
              <a:lnSpc>
                <a:spcPct val="80000"/>
              </a:lnSpc>
              <a:defRPr/>
            </a:pPr>
            <a:r>
              <a:rPr lang="en-US" sz="1064" i="1">
                <a:latin typeface="Arial" panose="020B0604020202020204" pitchFamily="34" charset="0"/>
                <a:cs typeface="Arial" panose="020B0604020202020204" pitchFamily="34" charset="0"/>
              </a:rPr>
              <a:t>2-6 months</a:t>
            </a:r>
          </a:p>
        </p:txBody>
      </p:sp>
      <p:cxnSp>
        <p:nvCxnSpPr>
          <p:cNvPr id="54" name="Straight Connector 53">
            <a:extLst>
              <a:ext uri="{FF2B5EF4-FFF2-40B4-BE49-F238E27FC236}">
                <a16:creationId xmlns:a16="http://schemas.microsoft.com/office/drawing/2014/main" id="{F5577EF5-EC1B-F5F8-5E03-92E3C770977A}"/>
              </a:ext>
            </a:extLst>
          </p:cNvPr>
          <p:cNvCxnSpPr/>
          <p:nvPr/>
        </p:nvCxnSpPr>
        <p:spPr>
          <a:xfrm>
            <a:off x="2319268" y="1880181"/>
            <a:ext cx="0" cy="376908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EFBE790-FF58-290D-B31D-76184F1040F3}"/>
              </a:ext>
            </a:extLst>
          </p:cNvPr>
          <p:cNvSpPr txBox="1"/>
          <p:nvPr/>
        </p:nvSpPr>
        <p:spPr>
          <a:xfrm>
            <a:off x="9858269" y="1244410"/>
            <a:ext cx="1469979" cy="297133"/>
          </a:xfrm>
          <a:prstGeom prst="rect">
            <a:avLst/>
          </a:prstGeom>
          <a:noFill/>
        </p:spPr>
        <p:txBody>
          <a:bodyPr wrap="square" rtlCol="0">
            <a:spAutoFit/>
          </a:bodyPr>
          <a:lstStyle/>
          <a:p>
            <a:pPr algn="ctr" defTabSz="1216945">
              <a:defRPr/>
            </a:pPr>
            <a:r>
              <a:rPr lang="en-US" sz="1331" b="1">
                <a:latin typeface="Arial" panose="020B0604020202020204" pitchFamily="34" charset="0"/>
                <a:cs typeface="Arial" panose="020B0604020202020204" pitchFamily="34" charset="0"/>
              </a:rPr>
              <a:t>Sustain</a:t>
            </a:r>
          </a:p>
        </p:txBody>
      </p:sp>
      <p:cxnSp>
        <p:nvCxnSpPr>
          <p:cNvPr id="56" name="Straight Connector 55">
            <a:extLst>
              <a:ext uri="{FF2B5EF4-FFF2-40B4-BE49-F238E27FC236}">
                <a16:creationId xmlns:a16="http://schemas.microsoft.com/office/drawing/2014/main" id="{58AC5544-2A08-60CB-66FD-A49289F23FCF}"/>
              </a:ext>
            </a:extLst>
          </p:cNvPr>
          <p:cNvCxnSpPr/>
          <p:nvPr/>
        </p:nvCxnSpPr>
        <p:spPr>
          <a:xfrm flipH="1">
            <a:off x="1521026" y="2682112"/>
            <a:ext cx="9807221" cy="0"/>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6E0A999A-D99D-5C5B-E001-A01A3EDB84CE}"/>
              </a:ext>
            </a:extLst>
          </p:cNvPr>
          <p:cNvSpPr txBox="1"/>
          <p:nvPr/>
        </p:nvSpPr>
        <p:spPr>
          <a:xfrm>
            <a:off x="653517" y="2100649"/>
            <a:ext cx="1620414" cy="522322"/>
          </a:xfrm>
          <a:prstGeom prst="rect">
            <a:avLst/>
          </a:prstGeom>
          <a:noFill/>
        </p:spPr>
        <p:txBody>
          <a:bodyPr wrap="square" rtlCol="0">
            <a:spAutoFit/>
          </a:bodyPr>
          <a:lstStyle/>
          <a:p>
            <a:pPr algn="r" defTabSz="1216945">
              <a:defRPr/>
            </a:pPr>
            <a:r>
              <a:rPr lang="en-US" sz="1397" b="1">
                <a:latin typeface="Arial" panose="020B0604020202020204" pitchFamily="34" charset="0"/>
                <a:cs typeface="Arial" panose="020B0604020202020204" pitchFamily="34" charset="0"/>
              </a:rPr>
              <a:t>Change </a:t>
            </a:r>
            <a:r>
              <a:rPr lang="en-US" sz="1397">
                <a:latin typeface="Arial" panose="020B0604020202020204" pitchFamily="34" charset="0"/>
                <a:cs typeface="Arial" panose="020B0604020202020204" pitchFamily="34" charset="0"/>
              </a:rPr>
              <a:t>Management</a:t>
            </a:r>
          </a:p>
        </p:txBody>
      </p:sp>
      <p:sp>
        <p:nvSpPr>
          <p:cNvPr id="58" name="TextBox 57">
            <a:extLst>
              <a:ext uri="{FF2B5EF4-FFF2-40B4-BE49-F238E27FC236}">
                <a16:creationId xmlns:a16="http://schemas.microsoft.com/office/drawing/2014/main" id="{48B7EE14-3047-DD90-A945-113F7CD99827}"/>
              </a:ext>
            </a:extLst>
          </p:cNvPr>
          <p:cNvSpPr txBox="1"/>
          <p:nvPr/>
        </p:nvSpPr>
        <p:spPr>
          <a:xfrm>
            <a:off x="545389" y="2717985"/>
            <a:ext cx="1728542" cy="891013"/>
          </a:xfrm>
          <a:prstGeom prst="rect">
            <a:avLst/>
          </a:prstGeom>
          <a:noFill/>
        </p:spPr>
        <p:txBody>
          <a:bodyPr wrap="square" rtlCol="0" anchor="t">
            <a:spAutoFit/>
          </a:bodyPr>
          <a:lstStyle/>
          <a:p>
            <a:pPr algn="r" defTabSz="1216945">
              <a:defRPr/>
            </a:pPr>
            <a:r>
              <a:rPr lang="en-US" sz="1397" b="1">
                <a:solidFill>
                  <a:srgbClr val="9ACD32"/>
                </a:solidFill>
                <a:latin typeface="Arial" panose="020B0604020202020204" pitchFamily="34" charset="0"/>
                <a:cs typeface="Arial" panose="020B0604020202020204" pitchFamily="34" charset="0"/>
              </a:rPr>
              <a:t>People </a:t>
            </a:r>
            <a:r>
              <a:rPr lang="en-US" sz="1397">
                <a:solidFill>
                  <a:srgbClr val="9ACD32"/>
                </a:solidFill>
                <a:latin typeface="Arial" panose="020B0604020202020204" pitchFamily="34" charset="0"/>
                <a:cs typeface="Arial" panose="020B0604020202020204" pitchFamily="34" charset="0"/>
              </a:rPr>
              <a:t>Enablement</a:t>
            </a:r>
          </a:p>
          <a:p>
            <a:pPr algn="r" defTabSz="1216945">
              <a:defRPr/>
            </a:pPr>
            <a:r>
              <a:rPr lang="en-US" sz="1198" b="1" i="1">
                <a:solidFill>
                  <a:srgbClr val="9ACD32"/>
                </a:solidFill>
                <a:latin typeface="Arial" panose="020B0604020202020204" pitchFamily="34" charset="0"/>
                <a:cs typeface="Arial" panose="020B0604020202020204" pitchFamily="34" charset="0"/>
              </a:rPr>
              <a:t>I’m in my </a:t>
            </a:r>
            <a:br>
              <a:rPr lang="en-US" sz="1198" b="1" i="1">
                <a:solidFill>
                  <a:srgbClr val="9ACD32"/>
                </a:solidFill>
                <a:latin typeface="Arial" panose="020B0604020202020204" pitchFamily="34" charset="0"/>
                <a:cs typeface="Arial" panose="020B0604020202020204" pitchFamily="34" charset="0"/>
              </a:rPr>
            </a:br>
            <a:r>
              <a:rPr lang="en-US" sz="1198" b="1" i="1">
                <a:solidFill>
                  <a:srgbClr val="9ACD32"/>
                </a:solidFill>
                <a:latin typeface="Arial" panose="020B0604020202020204" pitchFamily="34" charset="0"/>
                <a:cs typeface="Arial" panose="020B0604020202020204" pitchFamily="34" charset="0"/>
              </a:rPr>
              <a:t>new role.</a:t>
            </a:r>
          </a:p>
        </p:txBody>
      </p:sp>
      <p:sp>
        <p:nvSpPr>
          <p:cNvPr id="59" name="TextBox 58">
            <a:extLst>
              <a:ext uri="{FF2B5EF4-FFF2-40B4-BE49-F238E27FC236}">
                <a16:creationId xmlns:a16="http://schemas.microsoft.com/office/drawing/2014/main" id="{CCD758E0-9A83-9BA9-B96D-5BD35918C7E2}"/>
              </a:ext>
            </a:extLst>
          </p:cNvPr>
          <p:cNvSpPr txBox="1"/>
          <p:nvPr/>
        </p:nvSpPr>
        <p:spPr>
          <a:xfrm>
            <a:off x="502036" y="3718473"/>
            <a:ext cx="1771895" cy="1290353"/>
          </a:xfrm>
          <a:prstGeom prst="rect">
            <a:avLst/>
          </a:prstGeom>
          <a:noFill/>
        </p:spPr>
        <p:txBody>
          <a:bodyPr wrap="square" rtlCol="0" anchor="t">
            <a:spAutoFit/>
          </a:bodyPr>
          <a:lstStyle/>
          <a:p>
            <a:pPr algn="r" defTabSz="1216945">
              <a:defRPr/>
            </a:pPr>
            <a:r>
              <a:rPr lang="en-US" sz="1397" b="1">
                <a:solidFill>
                  <a:srgbClr val="00BFFF"/>
                </a:solidFill>
                <a:latin typeface="Arial" panose="020B0604020202020204" pitchFamily="34" charset="0"/>
                <a:cs typeface="Arial" panose="020B0604020202020204" pitchFamily="34" charset="0"/>
              </a:rPr>
              <a:t>Work </a:t>
            </a:r>
            <a:br>
              <a:rPr lang="en-US" sz="1397" b="1">
                <a:solidFill>
                  <a:srgbClr val="00BFFF"/>
                </a:solidFill>
                <a:latin typeface="Arial" panose="020B0604020202020204" pitchFamily="34" charset="0"/>
                <a:cs typeface="Arial" panose="020B0604020202020204" pitchFamily="34" charset="0"/>
              </a:rPr>
            </a:br>
            <a:r>
              <a:rPr lang="en-US" sz="1397">
                <a:solidFill>
                  <a:srgbClr val="00BFFF"/>
                </a:solidFill>
                <a:latin typeface="Arial" panose="020B0604020202020204" pitchFamily="34" charset="0"/>
                <a:cs typeface="Arial" panose="020B0604020202020204" pitchFamily="34" charset="0"/>
              </a:rPr>
              <a:t>Alignment and Engagement</a:t>
            </a:r>
            <a:r>
              <a:rPr lang="en-US" sz="1397" b="1">
                <a:solidFill>
                  <a:srgbClr val="00BFFF"/>
                </a:solidFill>
                <a:latin typeface="Arial" panose="020B0604020202020204" pitchFamily="34" charset="0"/>
                <a:cs typeface="Arial" panose="020B0604020202020204" pitchFamily="34" charset="0"/>
              </a:rPr>
              <a:t> </a:t>
            </a:r>
            <a:br>
              <a:rPr lang="en-US" sz="1397">
                <a:solidFill>
                  <a:srgbClr val="00BFFF"/>
                </a:solidFill>
                <a:latin typeface="Arial" panose="020B0604020202020204" pitchFamily="34" charset="0"/>
                <a:cs typeface="Arial" panose="020B0604020202020204" pitchFamily="34" charset="0"/>
              </a:rPr>
            </a:br>
            <a:r>
              <a:rPr lang="en-US" sz="1198">
                <a:solidFill>
                  <a:srgbClr val="00BFFF"/>
                </a:solidFill>
                <a:latin typeface="Arial" panose="020B0604020202020204" pitchFamily="34" charset="0"/>
                <a:cs typeface="Arial" panose="020B0604020202020204" pitchFamily="34" charset="0"/>
              </a:rPr>
              <a:t>(and Governance)</a:t>
            </a:r>
          </a:p>
          <a:p>
            <a:pPr algn="r" defTabSz="1216945">
              <a:defRPr/>
            </a:pPr>
            <a:r>
              <a:rPr lang="en-US" sz="1198" b="1" i="1">
                <a:solidFill>
                  <a:srgbClr val="00BFFF"/>
                </a:solidFill>
                <a:latin typeface="Arial" panose="020B0604020202020204" pitchFamily="34" charset="0"/>
                <a:cs typeface="Arial" panose="020B0604020202020204" pitchFamily="34" charset="0"/>
              </a:rPr>
              <a:t>I’m doing </a:t>
            </a:r>
            <a:br>
              <a:rPr lang="en-US" sz="1198" b="1" i="1">
                <a:solidFill>
                  <a:srgbClr val="00BFFF"/>
                </a:solidFill>
                <a:latin typeface="Arial" panose="020B0604020202020204" pitchFamily="34" charset="0"/>
                <a:cs typeface="Arial" panose="020B0604020202020204" pitchFamily="34" charset="0"/>
              </a:rPr>
            </a:br>
            <a:r>
              <a:rPr lang="en-US" sz="1198" b="1" i="1">
                <a:solidFill>
                  <a:srgbClr val="00BFFF"/>
                </a:solidFill>
                <a:latin typeface="Arial" panose="020B0604020202020204" pitchFamily="34" charset="0"/>
                <a:cs typeface="Arial" panose="020B0604020202020204" pitchFamily="34" charset="0"/>
              </a:rPr>
              <a:t>my new role.</a:t>
            </a:r>
          </a:p>
        </p:txBody>
      </p:sp>
      <p:sp>
        <p:nvSpPr>
          <p:cNvPr id="60" name="TextBox 59">
            <a:extLst>
              <a:ext uri="{FF2B5EF4-FFF2-40B4-BE49-F238E27FC236}">
                <a16:creationId xmlns:a16="http://schemas.microsoft.com/office/drawing/2014/main" id="{68CBA5C1-2E49-403B-F53E-5A3CC375B096}"/>
              </a:ext>
            </a:extLst>
          </p:cNvPr>
          <p:cNvSpPr txBox="1"/>
          <p:nvPr/>
        </p:nvSpPr>
        <p:spPr>
          <a:xfrm>
            <a:off x="545389" y="5007717"/>
            <a:ext cx="1728542" cy="1185966"/>
          </a:xfrm>
          <a:prstGeom prst="rect">
            <a:avLst/>
          </a:prstGeom>
          <a:noFill/>
        </p:spPr>
        <p:txBody>
          <a:bodyPr wrap="square" rtlCol="0" anchor="t">
            <a:spAutoFit/>
          </a:bodyPr>
          <a:lstStyle/>
          <a:p>
            <a:pPr algn="r" defTabSz="1216945">
              <a:defRPr/>
            </a:pPr>
            <a:r>
              <a:rPr lang="en-US" sz="1397" b="1">
                <a:solidFill>
                  <a:srgbClr val="FF69B3"/>
                </a:solidFill>
                <a:latin typeface="Arial" panose="020B0604020202020204" pitchFamily="34" charset="0"/>
                <a:cs typeface="Arial" panose="020B0604020202020204" pitchFamily="34" charset="0"/>
              </a:rPr>
              <a:t>Technology</a:t>
            </a:r>
            <a:r>
              <a:rPr lang="en-US" sz="1397">
                <a:solidFill>
                  <a:srgbClr val="FF69B3"/>
                </a:solidFill>
                <a:latin typeface="Arial" panose="020B0604020202020204" pitchFamily="34" charset="0"/>
                <a:cs typeface="Arial" panose="020B0604020202020204" pitchFamily="34" charset="0"/>
              </a:rPr>
              <a:t> Enablement </a:t>
            </a:r>
          </a:p>
          <a:p>
            <a:pPr algn="r" defTabSz="1216945">
              <a:defRPr/>
            </a:pPr>
            <a:r>
              <a:rPr lang="en-US" sz="1198">
                <a:solidFill>
                  <a:srgbClr val="FF69B3"/>
                </a:solidFill>
                <a:latin typeface="Arial" panose="020B0604020202020204" pitchFamily="34" charset="0"/>
                <a:cs typeface="Arial" panose="020B0604020202020204" pitchFamily="34" charset="0"/>
              </a:rPr>
              <a:t>(Coordinate w/ </a:t>
            </a:r>
            <a:br>
              <a:rPr lang="en-US" sz="1198">
                <a:solidFill>
                  <a:srgbClr val="FF69B3"/>
                </a:solidFill>
                <a:latin typeface="Arial" panose="020B0604020202020204" pitchFamily="34" charset="0"/>
                <a:cs typeface="Arial" panose="020B0604020202020204" pitchFamily="34" charset="0"/>
              </a:rPr>
            </a:br>
            <a:r>
              <a:rPr lang="en-US" sz="1198">
                <a:solidFill>
                  <a:srgbClr val="FF69B3"/>
                </a:solidFill>
                <a:latin typeface="Arial" panose="020B0604020202020204" pitchFamily="34" charset="0"/>
                <a:cs typeface="Arial" panose="020B0604020202020204" pitchFamily="34" charset="0"/>
              </a:rPr>
              <a:t>technology launch)</a:t>
            </a:r>
          </a:p>
          <a:p>
            <a:pPr algn="r" defTabSz="1216945">
              <a:lnSpc>
                <a:spcPct val="80000"/>
              </a:lnSpc>
              <a:defRPr/>
            </a:pPr>
            <a:r>
              <a:rPr lang="en-US" sz="1198" b="1" i="1">
                <a:solidFill>
                  <a:srgbClr val="FF69B3"/>
                </a:solidFill>
                <a:latin typeface="Arial" panose="020B0604020202020204" pitchFamily="34" charset="0"/>
                <a:cs typeface="Arial" panose="020B0604020202020204" pitchFamily="34" charset="0"/>
              </a:rPr>
              <a:t>I have the tools </a:t>
            </a:r>
            <a:br>
              <a:rPr lang="en-US" sz="1198" b="1" i="1">
                <a:solidFill>
                  <a:srgbClr val="FF69B3"/>
                </a:solidFill>
                <a:latin typeface="Arial" panose="020B0604020202020204" pitchFamily="34" charset="0"/>
                <a:cs typeface="Arial" panose="020B0604020202020204" pitchFamily="34" charset="0"/>
              </a:rPr>
            </a:br>
            <a:r>
              <a:rPr lang="en-US" sz="1198" b="1" i="1">
                <a:solidFill>
                  <a:srgbClr val="FF69B3"/>
                </a:solidFill>
                <a:latin typeface="Arial" panose="020B0604020202020204" pitchFamily="34" charset="0"/>
                <a:cs typeface="Arial" panose="020B0604020202020204" pitchFamily="34" charset="0"/>
              </a:rPr>
              <a:t>to do my new role.</a:t>
            </a:r>
          </a:p>
        </p:txBody>
      </p:sp>
      <p:cxnSp>
        <p:nvCxnSpPr>
          <p:cNvPr id="61" name="Straight Connector 60">
            <a:extLst>
              <a:ext uri="{FF2B5EF4-FFF2-40B4-BE49-F238E27FC236}">
                <a16:creationId xmlns:a16="http://schemas.microsoft.com/office/drawing/2014/main" id="{5CC14A82-455C-E341-FA6F-C2F85E8F0F2F}"/>
              </a:ext>
            </a:extLst>
          </p:cNvPr>
          <p:cNvCxnSpPr/>
          <p:nvPr/>
        </p:nvCxnSpPr>
        <p:spPr>
          <a:xfrm flipH="1">
            <a:off x="1521026" y="3724625"/>
            <a:ext cx="8337246" cy="0"/>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B77DF9-081A-AE13-B50B-ECF50C6206A6}"/>
              </a:ext>
            </a:extLst>
          </p:cNvPr>
          <p:cNvCxnSpPr/>
          <p:nvPr/>
        </p:nvCxnSpPr>
        <p:spPr>
          <a:xfrm flipH="1" flipV="1">
            <a:off x="1521026" y="4996096"/>
            <a:ext cx="8337246" cy="11623"/>
          </a:xfrm>
          <a:prstGeom prst="line">
            <a:avLst/>
          </a:prstGeom>
          <a:ln w="19050">
            <a:solidFill>
              <a:schemeClr val="tx1">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24FAD2B-89EB-7ED1-E0D9-803CC0E21B7F}"/>
              </a:ext>
            </a:extLst>
          </p:cNvPr>
          <p:cNvSpPr txBox="1"/>
          <p:nvPr/>
        </p:nvSpPr>
        <p:spPr>
          <a:xfrm>
            <a:off x="3348165"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sp>
        <p:nvSpPr>
          <p:cNvPr id="64" name="TextBox 63">
            <a:extLst>
              <a:ext uri="{FF2B5EF4-FFF2-40B4-BE49-F238E27FC236}">
                <a16:creationId xmlns:a16="http://schemas.microsoft.com/office/drawing/2014/main" id="{BFEB0721-0F5E-588A-E733-224F972B3DD9}"/>
              </a:ext>
            </a:extLst>
          </p:cNvPr>
          <p:cNvSpPr txBox="1"/>
          <p:nvPr/>
        </p:nvSpPr>
        <p:spPr>
          <a:xfrm>
            <a:off x="1848884"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sp>
        <p:nvSpPr>
          <p:cNvPr id="65" name="TextBox 64">
            <a:extLst>
              <a:ext uri="{FF2B5EF4-FFF2-40B4-BE49-F238E27FC236}">
                <a16:creationId xmlns:a16="http://schemas.microsoft.com/office/drawing/2014/main" id="{942CCD93-8B70-22E1-8852-CBE009B63AB8}"/>
              </a:ext>
            </a:extLst>
          </p:cNvPr>
          <p:cNvSpPr txBox="1"/>
          <p:nvPr/>
        </p:nvSpPr>
        <p:spPr>
          <a:xfrm>
            <a:off x="9399114"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cxnSp>
        <p:nvCxnSpPr>
          <p:cNvPr id="66" name="Straight Arrow Connector 65">
            <a:extLst>
              <a:ext uri="{FF2B5EF4-FFF2-40B4-BE49-F238E27FC236}">
                <a16:creationId xmlns:a16="http://schemas.microsoft.com/office/drawing/2014/main" id="{C202DC71-A9B6-A7CE-8934-70CC21FDE9AB}"/>
              </a:ext>
            </a:extLst>
          </p:cNvPr>
          <p:cNvCxnSpPr>
            <a:cxnSpLocks/>
          </p:cNvCxnSpPr>
          <p:nvPr/>
        </p:nvCxnSpPr>
        <p:spPr>
          <a:xfrm>
            <a:off x="7501840" y="3228213"/>
            <a:ext cx="665205" cy="0"/>
          </a:xfrm>
          <a:prstGeom prst="straightConnector1">
            <a:avLst/>
          </a:prstGeom>
          <a:solidFill>
            <a:srgbClr val="C0AA81">
              <a:alpha val="84706"/>
            </a:srgbClr>
          </a:solidFill>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48EC5D7-6A03-F02C-FB98-B62F78A28AD8}"/>
              </a:ext>
            </a:extLst>
          </p:cNvPr>
          <p:cNvSpPr txBox="1"/>
          <p:nvPr/>
        </p:nvSpPr>
        <p:spPr>
          <a:xfrm>
            <a:off x="7397346" y="1492655"/>
            <a:ext cx="864430" cy="419859"/>
          </a:xfrm>
          <a:prstGeom prst="rect">
            <a:avLst/>
          </a:prstGeom>
          <a:noFill/>
        </p:spPr>
        <p:txBody>
          <a:bodyPr wrap="square" rtlCol="0">
            <a:spAutoFit/>
          </a:bodyPr>
          <a:lstStyle/>
          <a:p>
            <a:pPr algn="ctr" defTabSz="1216945">
              <a:defRPr/>
            </a:pPr>
            <a:r>
              <a:rPr lang="en-US" sz="1064" i="1">
                <a:solidFill>
                  <a:srgbClr val="4D4852"/>
                </a:solidFill>
                <a:latin typeface="Arial" panose="020B0604020202020204" pitchFamily="34" charset="0"/>
                <a:cs typeface="Arial" panose="020B0604020202020204" pitchFamily="34" charset="0"/>
              </a:rPr>
              <a:t>Change Gate</a:t>
            </a:r>
          </a:p>
        </p:txBody>
      </p:sp>
      <p:grpSp>
        <p:nvGrpSpPr>
          <p:cNvPr id="68" name="Group 67">
            <a:extLst>
              <a:ext uri="{FF2B5EF4-FFF2-40B4-BE49-F238E27FC236}">
                <a16:creationId xmlns:a16="http://schemas.microsoft.com/office/drawing/2014/main" id="{2BFE140D-B1CB-8169-A70E-8E387FA8041C}"/>
              </a:ext>
            </a:extLst>
          </p:cNvPr>
          <p:cNvGrpSpPr/>
          <p:nvPr/>
        </p:nvGrpSpPr>
        <p:grpSpPr>
          <a:xfrm>
            <a:off x="3953780" y="2850625"/>
            <a:ext cx="3142092" cy="701415"/>
            <a:chOff x="2699658" y="1817471"/>
            <a:chExt cx="2699474" cy="666489"/>
          </a:xfrm>
          <a:solidFill>
            <a:schemeClr val="accent5"/>
          </a:solidFill>
        </p:grpSpPr>
        <p:sp>
          <p:nvSpPr>
            <p:cNvPr id="69" name="Rectangle 68">
              <a:extLst>
                <a:ext uri="{FF2B5EF4-FFF2-40B4-BE49-F238E27FC236}">
                  <a16:creationId xmlns:a16="http://schemas.microsoft.com/office/drawing/2014/main" id="{D14C1CA7-7CA2-173A-8596-E6971326A68A}"/>
                </a:ext>
              </a:extLst>
            </p:cNvPr>
            <p:cNvSpPr/>
            <p:nvPr/>
          </p:nvSpPr>
          <p:spPr>
            <a:xfrm>
              <a:off x="4268544" y="1817471"/>
              <a:ext cx="1130588" cy="659118"/>
            </a:xfrm>
            <a:prstGeom prst="rect">
              <a:avLst/>
            </a:prstGeom>
            <a:grp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People Enablement Plan</a:t>
              </a:r>
            </a:p>
          </p:txBody>
        </p:sp>
        <p:sp>
          <p:nvSpPr>
            <p:cNvPr id="70" name="Rectangle 69">
              <a:extLst>
                <a:ext uri="{FF2B5EF4-FFF2-40B4-BE49-F238E27FC236}">
                  <a16:creationId xmlns:a16="http://schemas.microsoft.com/office/drawing/2014/main" id="{3C60EB8F-08AD-D38F-DAE6-02588478892C}"/>
                </a:ext>
              </a:extLst>
            </p:cNvPr>
            <p:cNvSpPr/>
            <p:nvPr/>
          </p:nvSpPr>
          <p:spPr>
            <a:xfrm>
              <a:off x="2699658" y="1824842"/>
              <a:ext cx="1168557" cy="659118"/>
            </a:xfrm>
            <a:prstGeom prst="rect">
              <a:avLst/>
            </a:prstGeom>
            <a:grp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People Movement Assessment</a:t>
              </a:r>
            </a:p>
          </p:txBody>
        </p:sp>
      </p:grpSp>
      <p:cxnSp>
        <p:nvCxnSpPr>
          <p:cNvPr id="71" name="Straight Arrow Connector 70">
            <a:extLst>
              <a:ext uri="{FF2B5EF4-FFF2-40B4-BE49-F238E27FC236}">
                <a16:creationId xmlns:a16="http://schemas.microsoft.com/office/drawing/2014/main" id="{6EDEDFBC-7C07-A027-67BA-1DE47DE09912}"/>
              </a:ext>
            </a:extLst>
          </p:cNvPr>
          <p:cNvCxnSpPr>
            <a:cxnSpLocks/>
          </p:cNvCxnSpPr>
          <p:nvPr/>
        </p:nvCxnSpPr>
        <p:spPr>
          <a:xfrm flipV="1">
            <a:off x="7499784" y="2308002"/>
            <a:ext cx="669320" cy="1"/>
          </a:xfrm>
          <a:prstGeom prst="straightConnector1">
            <a:avLst/>
          </a:prstGeom>
          <a:solidFill>
            <a:schemeClr val="bg2"/>
          </a:solidFill>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A013D205-E901-CD78-4840-092917373DE4}"/>
              </a:ext>
            </a:extLst>
          </p:cNvPr>
          <p:cNvCxnSpPr>
            <a:cxnSpLocks/>
          </p:cNvCxnSpPr>
          <p:nvPr/>
        </p:nvCxnSpPr>
        <p:spPr>
          <a:xfrm>
            <a:off x="7501840" y="5448594"/>
            <a:ext cx="665208"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19C562E-EDAA-5745-056F-A8ECC554D291}"/>
              </a:ext>
            </a:extLst>
          </p:cNvPr>
          <p:cNvCxnSpPr>
            <a:cxnSpLocks/>
          </p:cNvCxnSpPr>
          <p:nvPr/>
        </p:nvCxnSpPr>
        <p:spPr>
          <a:xfrm flipV="1">
            <a:off x="7499784" y="4387579"/>
            <a:ext cx="669320" cy="6302"/>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26AF4CAC-1F60-903C-F3B1-2E3E422F5B2F}"/>
              </a:ext>
            </a:extLst>
          </p:cNvPr>
          <p:cNvCxnSpPr>
            <a:cxnSpLocks/>
          </p:cNvCxnSpPr>
          <p:nvPr/>
        </p:nvCxnSpPr>
        <p:spPr>
          <a:xfrm flipV="1">
            <a:off x="5068602" y="3220456"/>
            <a:ext cx="731520" cy="7758"/>
          </a:xfrm>
          <a:prstGeom prst="straightConnector1">
            <a:avLst/>
          </a:prstGeom>
          <a:solidFill>
            <a:srgbClr val="C0AA81">
              <a:alpha val="84706"/>
            </a:srgbClr>
          </a:solidFill>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58A9E12D-7A0F-AF67-9C02-1A7F1C11EDAB}"/>
              </a:ext>
            </a:extLst>
          </p:cNvPr>
          <p:cNvCxnSpPr>
            <a:cxnSpLocks/>
          </p:cNvCxnSpPr>
          <p:nvPr/>
        </p:nvCxnSpPr>
        <p:spPr>
          <a:xfrm>
            <a:off x="5068602" y="4393878"/>
            <a:ext cx="734897" cy="0"/>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63BA0C5D-38EF-51B2-1103-9FF63A990A9A}"/>
              </a:ext>
            </a:extLst>
          </p:cNvPr>
          <p:cNvCxnSpPr>
            <a:cxnSpLocks/>
          </p:cNvCxnSpPr>
          <p:nvPr/>
        </p:nvCxnSpPr>
        <p:spPr>
          <a:xfrm>
            <a:off x="5068602" y="5448594"/>
            <a:ext cx="734708"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50651F1-DAC6-162F-AF08-ABD303871C13}"/>
              </a:ext>
            </a:extLst>
          </p:cNvPr>
          <p:cNvCxnSpPr>
            <a:cxnSpLocks/>
          </p:cNvCxnSpPr>
          <p:nvPr/>
        </p:nvCxnSpPr>
        <p:spPr>
          <a:xfrm>
            <a:off x="5068602" y="2308000"/>
            <a:ext cx="731520" cy="0"/>
          </a:xfrm>
          <a:prstGeom prst="straightConnector1">
            <a:avLst/>
          </a:prstGeom>
          <a:solidFill>
            <a:schemeClr val="bg2"/>
          </a:solidFill>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BB0D2153-0580-11FB-07A0-65E41B0DC11D}"/>
              </a:ext>
            </a:extLst>
          </p:cNvPr>
          <p:cNvSpPr/>
          <p:nvPr/>
        </p:nvSpPr>
        <p:spPr>
          <a:xfrm>
            <a:off x="2450665" y="1961169"/>
            <a:ext cx="1153024" cy="693659"/>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Set Up</a:t>
            </a:r>
          </a:p>
          <a:p>
            <a:pPr algn="ctr" defTabSz="1216945">
              <a:defRPr/>
            </a:pPr>
            <a:r>
              <a:rPr lang="en-US" sz="1331" b="1">
                <a:solidFill>
                  <a:srgbClr val="FFFFFF"/>
                </a:solidFill>
                <a:latin typeface="Arial" panose="020B0604020202020204" pitchFamily="34" charset="0"/>
                <a:cs typeface="Arial" panose="020B0604020202020204" pitchFamily="34" charset="0"/>
              </a:rPr>
              <a:t>Business Case</a:t>
            </a:r>
          </a:p>
        </p:txBody>
      </p:sp>
      <p:sp>
        <p:nvSpPr>
          <p:cNvPr id="79" name="Rectangle 78">
            <a:extLst>
              <a:ext uri="{FF2B5EF4-FFF2-40B4-BE49-F238E27FC236}">
                <a16:creationId xmlns:a16="http://schemas.microsoft.com/office/drawing/2014/main" id="{6DAFF605-61FA-20DA-5331-5FD8A659EF50}"/>
              </a:ext>
            </a:extLst>
          </p:cNvPr>
          <p:cNvSpPr/>
          <p:nvPr/>
        </p:nvSpPr>
        <p:spPr>
          <a:xfrm>
            <a:off x="8213034" y="1942818"/>
            <a:ext cx="1507612" cy="693659"/>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Change Management</a:t>
            </a:r>
          </a:p>
        </p:txBody>
      </p:sp>
      <p:sp>
        <p:nvSpPr>
          <p:cNvPr id="80" name="Rectangle 79">
            <a:extLst>
              <a:ext uri="{FF2B5EF4-FFF2-40B4-BE49-F238E27FC236}">
                <a16:creationId xmlns:a16="http://schemas.microsoft.com/office/drawing/2014/main" id="{E5493724-026A-5F04-56C7-25219F0F5460}"/>
              </a:ext>
            </a:extLst>
          </p:cNvPr>
          <p:cNvSpPr/>
          <p:nvPr/>
        </p:nvSpPr>
        <p:spPr>
          <a:xfrm>
            <a:off x="8213034" y="2857675"/>
            <a:ext cx="1507612" cy="693659"/>
          </a:xfrm>
          <a:prstGeom prst="rect">
            <a:avLst/>
          </a:prstGeom>
          <a:solidFill>
            <a:schemeClr val="accent5"/>
          </a:solidFill>
          <a:ln>
            <a:solidFill>
              <a:schemeClr val="accent5"/>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People Movement</a:t>
            </a:r>
          </a:p>
        </p:txBody>
      </p:sp>
      <p:sp>
        <p:nvSpPr>
          <p:cNvPr id="81" name="Rectangle 80">
            <a:extLst>
              <a:ext uri="{FF2B5EF4-FFF2-40B4-BE49-F238E27FC236}">
                <a16:creationId xmlns:a16="http://schemas.microsoft.com/office/drawing/2014/main" id="{4EE326A3-E98A-E923-64C7-270BF001FFFF}"/>
              </a:ext>
            </a:extLst>
          </p:cNvPr>
          <p:cNvSpPr/>
          <p:nvPr/>
        </p:nvSpPr>
        <p:spPr>
          <a:xfrm>
            <a:off x="8213034" y="5093762"/>
            <a:ext cx="1507612" cy="83070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Technology Integration</a:t>
            </a:r>
          </a:p>
        </p:txBody>
      </p:sp>
      <p:sp>
        <p:nvSpPr>
          <p:cNvPr id="82" name="Rectangle 81">
            <a:extLst>
              <a:ext uri="{FF2B5EF4-FFF2-40B4-BE49-F238E27FC236}">
                <a16:creationId xmlns:a16="http://schemas.microsoft.com/office/drawing/2014/main" id="{43944965-348E-F6BC-C951-CD78E0CC5733}"/>
              </a:ext>
            </a:extLst>
          </p:cNvPr>
          <p:cNvSpPr/>
          <p:nvPr/>
        </p:nvSpPr>
        <p:spPr>
          <a:xfrm>
            <a:off x="9995892" y="1956744"/>
            <a:ext cx="1548408" cy="695326"/>
          </a:xfrm>
          <a:prstGeom prst="rect">
            <a:avLst/>
          </a:prstGeom>
          <a:solidFill>
            <a:schemeClr val="tx2"/>
          </a:solid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198" b="1">
                <a:solidFill>
                  <a:srgbClr val="FFFFFF"/>
                </a:solidFill>
                <a:latin typeface="Arial" panose="020B0604020202020204" pitchFamily="34" charset="0"/>
                <a:cs typeface="Arial" panose="020B0604020202020204" pitchFamily="34" charset="0"/>
              </a:rPr>
              <a:t>Periodic</a:t>
            </a:r>
          </a:p>
          <a:p>
            <a:pPr algn="ctr" defTabSz="1216945">
              <a:defRPr/>
            </a:pPr>
            <a:r>
              <a:rPr lang="en-US" sz="1198" b="1">
                <a:solidFill>
                  <a:srgbClr val="FFFFFF"/>
                </a:solidFill>
                <a:latin typeface="Arial" panose="020B0604020202020204" pitchFamily="34" charset="0"/>
                <a:cs typeface="Arial" panose="020B0604020202020204" pitchFamily="34" charset="0"/>
              </a:rPr>
              <a:t>Transformation Outcome Reviews</a:t>
            </a:r>
          </a:p>
        </p:txBody>
      </p:sp>
      <p:sp>
        <p:nvSpPr>
          <p:cNvPr id="83" name="Rectangle 82">
            <a:extLst>
              <a:ext uri="{FF2B5EF4-FFF2-40B4-BE49-F238E27FC236}">
                <a16:creationId xmlns:a16="http://schemas.microsoft.com/office/drawing/2014/main" id="{79872287-DB2F-8869-DC07-2E6B7A01FD53}"/>
              </a:ext>
            </a:extLst>
          </p:cNvPr>
          <p:cNvSpPr/>
          <p:nvPr/>
        </p:nvSpPr>
        <p:spPr>
          <a:xfrm>
            <a:off x="8213034" y="4478971"/>
            <a:ext cx="1507612" cy="431080"/>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Materials Development</a:t>
            </a:r>
          </a:p>
        </p:txBody>
      </p:sp>
      <p:sp>
        <p:nvSpPr>
          <p:cNvPr id="84" name="Rectangle 83">
            <a:extLst>
              <a:ext uri="{FF2B5EF4-FFF2-40B4-BE49-F238E27FC236}">
                <a16:creationId xmlns:a16="http://schemas.microsoft.com/office/drawing/2014/main" id="{9D820544-6D7A-3182-AB52-65CFA74542EF}"/>
              </a:ext>
            </a:extLst>
          </p:cNvPr>
          <p:cNvSpPr/>
          <p:nvPr/>
        </p:nvSpPr>
        <p:spPr>
          <a:xfrm>
            <a:off x="8213034" y="3807719"/>
            <a:ext cx="1507612" cy="607466"/>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Coach and Monitor Work Launch</a:t>
            </a:r>
          </a:p>
        </p:txBody>
      </p:sp>
      <p:sp>
        <p:nvSpPr>
          <p:cNvPr id="85" name="Rectangle 84">
            <a:extLst>
              <a:ext uri="{FF2B5EF4-FFF2-40B4-BE49-F238E27FC236}">
                <a16:creationId xmlns:a16="http://schemas.microsoft.com/office/drawing/2014/main" id="{BBD79D45-4941-33A4-426B-9A0524324255}"/>
              </a:ext>
            </a:extLst>
          </p:cNvPr>
          <p:cNvSpPr/>
          <p:nvPr/>
        </p:nvSpPr>
        <p:spPr>
          <a:xfrm>
            <a:off x="5803498" y="3798382"/>
            <a:ext cx="1303482" cy="1095250"/>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Work Alignment and Engagement Plan</a:t>
            </a:r>
          </a:p>
        </p:txBody>
      </p:sp>
      <p:sp>
        <p:nvSpPr>
          <p:cNvPr id="86" name="Rectangle 85">
            <a:extLst>
              <a:ext uri="{FF2B5EF4-FFF2-40B4-BE49-F238E27FC236}">
                <a16:creationId xmlns:a16="http://schemas.microsoft.com/office/drawing/2014/main" id="{9F37C231-26C3-EC31-D054-18F92ACD1287}"/>
              </a:ext>
            </a:extLst>
          </p:cNvPr>
          <p:cNvSpPr/>
          <p:nvPr/>
        </p:nvSpPr>
        <p:spPr>
          <a:xfrm>
            <a:off x="3953776" y="3971489"/>
            <a:ext cx="1360347" cy="851861"/>
          </a:xfrm>
          <a:prstGeom prst="rect">
            <a:avLst/>
          </a:prstGeom>
          <a:solidFill>
            <a:schemeClr val="accent4"/>
          </a:solidFill>
          <a:ln>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Work</a:t>
            </a:r>
          </a:p>
          <a:p>
            <a:pPr algn="ctr" defTabSz="1216945">
              <a:defRPr/>
            </a:pPr>
            <a:r>
              <a:rPr lang="en-US" sz="1331" b="1">
                <a:solidFill>
                  <a:srgbClr val="FFFFFF"/>
                </a:solidFill>
                <a:latin typeface="Arial" panose="020B0604020202020204" pitchFamily="34" charset="0"/>
                <a:cs typeface="Arial" panose="020B0604020202020204" pitchFamily="34" charset="0"/>
              </a:rPr>
              <a:t>Assessment and Completion</a:t>
            </a:r>
          </a:p>
        </p:txBody>
      </p:sp>
      <p:sp>
        <p:nvSpPr>
          <p:cNvPr id="87" name="Rectangle 86">
            <a:extLst>
              <a:ext uri="{FF2B5EF4-FFF2-40B4-BE49-F238E27FC236}">
                <a16:creationId xmlns:a16="http://schemas.microsoft.com/office/drawing/2014/main" id="{6C40FFA6-4D4C-A8DC-7E47-CB873808225C}"/>
              </a:ext>
            </a:extLst>
          </p:cNvPr>
          <p:cNvSpPr/>
          <p:nvPr/>
        </p:nvSpPr>
        <p:spPr>
          <a:xfrm>
            <a:off x="5803498" y="5093763"/>
            <a:ext cx="1303482" cy="69365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Technology Enablement Plan</a:t>
            </a:r>
          </a:p>
        </p:txBody>
      </p:sp>
      <p:grpSp>
        <p:nvGrpSpPr>
          <p:cNvPr id="88" name="Group 87">
            <a:extLst>
              <a:ext uri="{FF2B5EF4-FFF2-40B4-BE49-F238E27FC236}">
                <a16:creationId xmlns:a16="http://schemas.microsoft.com/office/drawing/2014/main" id="{1949336C-6F32-989D-2DC0-ACBFBA21109E}"/>
              </a:ext>
            </a:extLst>
          </p:cNvPr>
          <p:cNvGrpSpPr/>
          <p:nvPr/>
        </p:nvGrpSpPr>
        <p:grpSpPr>
          <a:xfrm>
            <a:off x="3953780" y="1956742"/>
            <a:ext cx="3116751" cy="693659"/>
            <a:chOff x="2699658" y="968101"/>
            <a:chExt cx="2677702" cy="659117"/>
          </a:xfrm>
          <a:solidFill>
            <a:schemeClr val="tx2"/>
          </a:solidFill>
        </p:grpSpPr>
        <p:sp>
          <p:nvSpPr>
            <p:cNvPr id="89" name="Rectangle 88">
              <a:extLst>
                <a:ext uri="{FF2B5EF4-FFF2-40B4-BE49-F238E27FC236}">
                  <a16:creationId xmlns:a16="http://schemas.microsoft.com/office/drawing/2014/main" id="{5D275646-C24F-B17D-A334-EF6B23864DE7}"/>
                </a:ext>
              </a:extLst>
            </p:cNvPr>
            <p:cNvSpPr/>
            <p:nvPr/>
          </p:nvSpPr>
          <p:spPr>
            <a:xfrm>
              <a:off x="2699658" y="968101"/>
              <a:ext cx="1168557" cy="659117"/>
            </a:xfrm>
            <a:prstGeom prst="rect">
              <a:avLst/>
            </a:prstGeom>
            <a:grp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Journey Assessment</a:t>
              </a:r>
            </a:p>
          </p:txBody>
        </p:sp>
        <p:sp>
          <p:nvSpPr>
            <p:cNvPr id="90" name="Rectangle 89">
              <a:extLst>
                <a:ext uri="{FF2B5EF4-FFF2-40B4-BE49-F238E27FC236}">
                  <a16:creationId xmlns:a16="http://schemas.microsoft.com/office/drawing/2014/main" id="{56D6A890-0130-C9C7-B5B2-98248D62E76C}"/>
                </a:ext>
              </a:extLst>
            </p:cNvPr>
            <p:cNvSpPr/>
            <p:nvPr/>
          </p:nvSpPr>
          <p:spPr>
            <a:xfrm>
              <a:off x="4268544" y="1069926"/>
              <a:ext cx="1108816" cy="472787"/>
            </a:xfrm>
            <a:prstGeom prst="rect">
              <a:avLst/>
            </a:prstGeom>
            <a:grpFill/>
            <a:ln>
              <a:solidFill>
                <a:schemeClr val="tx2"/>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Change Plan</a:t>
              </a:r>
            </a:p>
          </p:txBody>
        </p:sp>
      </p:grpSp>
      <p:sp>
        <p:nvSpPr>
          <p:cNvPr id="91" name="Rectangle 90">
            <a:extLst>
              <a:ext uri="{FF2B5EF4-FFF2-40B4-BE49-F238E27FC236}">
                <a16:creationId xmlns:a16="http://schemas.microsoft.com/office/drawing/2014/main" id="{D3B2A11B-2841-0413-31D9-A8E5A8723E4A}"/>
              </a:ext>
            </a:extLst>
          </p:cNvPr>
          <p:cNvSpPr/>
          <p:nvPr/>
        </p:nvSpPr>
        <p:spPr>
          <a:xfrm>
            <a:off x="3953778" y="5093763"/>
            <a:ext cx="1360162" cy="693659"/>
          </a:xfrm>
          <a:prstGeom prst="rect">
            <a:avLst/>
          </a:prstGeom>
          <a:solidFill>
            <a:schemeClr val="accent1"/>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defTabSz="1216945">
              <a:defRPr/>
            </a:pPr>
            <a:r>
              <a:rPr lang="en-US" sz="1331" b="1">
                <a:solidFill>
                  <a:srgbClr val="FFFFFF"/>
                </a:solidFill>
                <a:latin typeface="Arial" panose="020B0604020202020204" pitchFamily="34" charset="0"/>
                <a:cs typeface="Arial" panose="020B0604020202020204" pitchFamily="34" charset="0"/>
              </a:rPr>
              <a:t>Technology Impact Assessment</a:t>
            </a:r>
          </a:p>
        </p:txBody>
      </p:sp>
      <p:sp>
        <p:nvSpPr>
          <p:cNvPr id="92" name="TextBox 91">
            <a:extLst>
              <a:ext uri="{FF2B5EF4-FFF2-40B4-BE49-F238E27FC236}">
                <a16:creationId xmlns:a16="http://schemas.microsoft.com/office/drawing/2014/main" id="{F3953431-DF48-B402-4CE0-27D384962CF5}"/>
              </a:ext>
            </a:extLst>
          </p:cNvPr>
          <p:cNvSpPr txBox="1"/>
          <p:nvPr/>
        </p:nvSpPr>
        <p:spPr>
          <a:xfrm rot="16200000">
            <a:off x="5821753" y="3719905"/>
            <a:ext cx="3108543" cy="368884"/>
          </a:xfrm>
          <a:prstGeom prst="rect">
            <a:avLst/>
          </a:prstGeom>
          <a:noFill/>
        </p:spPr>
        <p:txBody>
          <a:bodyPr wrap="none" rtlCol="0">
            <a:spAutoFit/>
          </a:bodyPr>
          <a:lstStyle/>
          <a:p>
            <a:pPr defTabSz="1216945">
              <a:defRPr/>
            </a:pPr>
            <a:r>
              <a:rPr lang="en-US" sz="1797" b="1">
                <a:solidFill>
                  <a:srgbClr val="192957"/>
                </a:solidFill>
                <a:latin typeface="Arial" panose="020B0604020202020204" pitchFamily="34" charset="0"/>
                <a:cs typeface="Arial" panose="020B0604020202020204" pitchFamily="34" charset="0"/>
              </a:rPr>
              <a:t>Journey Management Plan</a:t>
            </a:r>
          </a:p>
        </p:txBody>
      </p:sp>
    </p:spTree>
    <p:extLst>
      <p:ext uri="{BB962C8B-B14F-4D97-AF65-F5344CB8AC3E}">
        <p14:creationId xmlns:p14="http://schemas.microsoft.com/office/powerpoint/2010/main" val="17149379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22096-AB39-BEEB-483B-9F1326E68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9EE67-191E-BA81-B2E5-E84756193C5A}"/>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5704AEAA-3EF9-35E9-A9A4-B223EC17EA63}"/>
              </a:ext>
            </a:extLst>
          </p:cNvPr>
          <p:cNvSpPr>
            <a:spLocks noGrp="1"/>
          </p:cNvSpPr>
          <p:nvPr>
            <p:ph type="body" sz="quarter" idx="11"/>
          </p:nvPr>
        </p:nvSpPr>
        <p:spPr/>
        <p:txBody>
          <a:bodyPr/>
          <a:lstStyle/>
          <a:p>
            <a:endParaRPr lang="en-US"/>
          </a:p>
        </p:txBody>
      </p:sp>
      <p:sp>
        <p:nvSpPr>
          <p:cNvPr id="5" name="Content Placeholder 1">
            <a:extLst>
              <a:ext uri="{FF2B5EF4-FFF2-40B4-BE49-F238E27FC236}">
                <a16:creationId xmlns:a16="http://schemas.microsoft.com/office/drawing/2014/main" id="{ABAEBB5E-AE9C-048E-75C8-05697E089DBC}"/>
              </a:ext>
            </a:extLst>
          </p:cNvPr>
          <p:cNvSpPr txBox="1">
            <a:spLocks/>
          </p:cNvSpPr>
          <p:nvPr/>
        </p:nvSpPr>
        <p:spPr>
          <a:xfrm>
            <a:off x="876300" y="1257300"/>
            <a:ext cx="10652759" cy="4914900"/>
          </a:xfrm>
          <a:prstGeom prst="roundRect">
            <a:avLst/>
          </a:prstGeom>
          <a:ln w="15875">
            <a:solidFill>
              <a:schemeClr val="tx2"/>
            </a:solidFill>
          </a:ln>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2226"/>
                </a:solidFill>
                <a:effectLst/>
                <a:uLnTx/>
                <a:uFillTx/>
                <a:latin typeface="Arial" panose="020B0604020202020204" pitchFamily="34" charset="0"/>
                <a:ea typeface="+mn-ea"/>
                <a:cs typeface="+mn-cs"/>
              </a:rPr>
              <a:t>Breakout</a:t>
            </a:r>
            <a:endParaRPr lang="en-US" sz="1600" b="0" i="0">
              <a:effectLst/>
              <a:latin typeface="Arial" panose="020B0604020202020204" pitchFamily="34" charset="0"/>
            </a:endParaRPr>
          </a:p>
          <a:p>
            <a:pPr marL="0" indent="0" algn="ctr">
              <a:buNone/>
            </a:pPr>
            <a:r>
              <a:rPr lang="en-US" altLang="en-US" sz="1400" b="0">
                <a:latin typeface="Arial"/>
                <a:ea typeface="ＭＳ Ｐゴシック"/>
                <a:cs typeface="Arial"/>
              </a:rPr>
              <a:t>Assess the group’s level of change readiness.</a:t>
            </a:r>
            <a:endParaRPr lang="en-US" sz="1400">
              <a:latin typeface="Arial" panose="020B0604020202020204" pitchFamily="34" charset="0"/>
              <a:cs typeface="Arial" panose="020B0604020202020204" pitchFamily="34" charset="0"/>
            </a:endParaRPr>
          </a:p>
          <a:p>
            <a:pPr marL="0" indent="0">
              <a:buNone/>
            </a:pPr>
            <a:r>
              <a:rPr lang="en-US" sz="1400" b="1">
                <a:latin typeface="Arial" panose="020B0604020202020204" pitchFamily="34" charset="0"/>
                <a:cs typeface="Arial" panose="020B0604020202020204" pitchFamily="34" charset="0"/>
              </a:rPr>
              <a:t>Instructions</a:t>
            </a:r>
          </a:p>
          <a:p>
            <a:pPr marL="160020" indent="-160020">
              <a:buFont typeface="+mj-lt"/>
              <a:buAutoNum type="arabicPeriod"/>
            </a:pPr>
            <a:r>
              <a:rPr lang="en-US" sz="1400" b="0">
                <a:solidFill>
                  <a:schemeClr val="tx1"/>
                </a:solidFill>
                <a:latin typeface="Arial"/>
                <a:cs typeface="Arial"/>
              </a:rPr>
              <a:t>Individually complete the assessment.</a:t>
            </a:r>
          </a:p>
          <a:p>
            <a:pPr marL="160020" indent="-160020">
              <a:buFont typeface="+mj-lt"/>
              <a:buAutoNum type="arabicPeriod"/>
            </a:pPr>
            <a:r>
              <a:rPr lang="en-US" sz="1400" b="0">
                <a:solidFill>
                  <a:schemeClr val="tx1"/>
                </a:solidFill>
                <a:latin typeface="Arial"/>
                <a:cs typeface="Arial"/>
              </a:rPr>
              <a:t>For each question assign rating:</a:t>
            </a:r>
            <a:endParaRPr lang="en-US" sz="1400" b="0">
              <a:solidFill>
                <a:schemeClr val="tx1"/>
              </a:solidFill>
            </a:endParaRPr>
          </a:p>
          <a:p>
            <a:pPr marL="400050" lvl="2" indent="-171450">
              <a:spcAft>
                <a:spcPts val="0"/>
              </a:spcAft>
              <a:buFont typeface="Arial" panose="020B0604020202020204" pitchFamily="34" charset="0"/>
              <a:buChar char="•"/>
            </a:pPr>
            <a:r>
              <a:rPr lang="en-US" sz="1400">
                <a:solidFill>
                  <a:schemeClr val="tx1"/>
                </a:solidFill>
              </a:rPr>
              <a:t>3 = </a:t>
            </a:r>
            <a:r>
              <a:rPr lang="en-US" sz="1400" b="1">
                <a:solidFill>
                  <a:schemeClr val="accent5"/>
                </a:solidFill>
              </a:rPr>
              <a:t>Green</a:t>
            </a:r>
            <a:r>
              <a:rPr lang="en-US" sz="1400" b="1">
                <a:solidFill>
                  <a:schemeClr val="accent4"/>
                </a:solidFill>
              </a:rPr>
              <a:t> </a:t>
            </a:r>
            <a:r>
              <a:rPr lang="en-US" sz="1400">
                <a:solidFill>
                  <a:schemeClr val="tx1"/>
                </a:solidFill>
              </a:rPr>
              <a:t>(true or ready)</a:t>
            </a:r>
          </a:p>
          <a:p>
            <a:pPr marL="400050" lvl="2" indent="-171450">
              <a:spcAft>
                <a:spcPts val="0"/>
              </a:spcAft>
              <a:buFont typeface="Arial" panose="020B0604020202020204" pitchFamily="34" charset="0"/>
              <a:buChar char="•"/>
            </a:pPr>
            <a:r>
              <a:rPr lang="en-US" sz="1400">
                <a:solidFill>
                  <a:schemeClr val="tx1"/>
                </a:solidFill>
                <a:latin typeface="Arial"/>
                <a:cs typeface="Arial"/>
              </a:rPr>
              <a:t>2 = </a:t>
            </a:r>
            <a:r>
              <a:rPr lang="en-US" sz="1400" b="1">
                <a:solidFill>
                  <a:srgbClr val="FFD579"/>
                </a:solidFill>
                <a:effectLst>
                  <a:innerShdw blurRad="114300">
                    <a:prstClr val="black">
                      <a:alpha val="75000"/>
                    </a:prstClr>
                  </a:innerShdw>
                </a:effectLst>
                <a:latin typeface="Arial"/>
                <a:cs typeface="Arial"/>
              </a:rPr>
              <a:t>Yellow</a:t>
            </a:r>
            <a:r>
              <a:rPr lang="en-US" sz="1400">
                <a:solidFill>
                  <a:schemeClr val="accent3"/>
                </a:solidFill>
                <a:latin typeface="Arial"/>
                <a:cs typeface="Arial"/>
              </a:rPr>
              <a:t> </a:t>
            </a:r>
            <a:r>
              <a:rPr lang="en-US" sz="1400">
                <a:solidFill>
                  <a:schemeClr val="tx1"/>
                </a:solidFill>
                <a:latin typeface="Arial"/>
                <a:cs typeface="Arial"/>
              </a:rPr>
              <a:t>(somewhat true or somewhat ready)</a:t>
            </a:r>
          </a:p>
          <a:p>
            <a:pPr marL="400050" lvl="2" indent="-171450">
              <a:spcAft>
                <a:spcPts val="0"/>
              </a:spcAft>
              <a:buFont typeface="Arial" panose="020B0604020202020204" pitchFamily="34" charset="0"/>
              <a:buChar char="•"/>
            </a:pPr>
            <a:r>
              <a:rPr lang="en-US" sz="1400">
                <a:solidFill>
                  <a:schemeClr val="tx1"/>
                </a:solidFill>
              </a:rPr>
              <a:t>1 = </a:t>
            </a:r>
            <a:r>
              <a:rPr lang="en-US" sz="1400" b="1">
                <a:solidFill>
                  <a:srgbClr val="FF0000"/>
                </a:solidFill>
              </a:rPr>
              <a:t>Red</a:t>
            </a:r>
            <a:r>
              <a:rPr lang="en-US" sz="1400">
                <a:solidFill>
                  <a:schemeClr val="tx1"/>
                </a:solidFill>
              </a:rPr>
              <a:t> (not true or not ready)</a:t>
            </a:r>
          </a:p>
          <a:p>
            <a:pPr marL="160020" indent="-160020">
              <a:buFont typeface="+mj-lt"/>
              <a:buAutoNum type="arabicPeriod"/>
            </a:pPr>
            <a:r>
              <a:rPr lang="en-US" sz="1400" b="0">
                <a:solidFill>
                  <a:schemeClr val="tx1"/>
                </a:solidFill>
                <a:latin typeface="Arial"/>
                <a:cs typeface="Arial"/>
              </a:rPr>
              <a:t>Calculate category average.</a:t>
            </a:r>
          </a:p>
          <a:p>
            <a:pPr marL="160020" indent="-160020">
              <a:buFont typeface="+mj-lt"/>
              <a:buAutoNum type="arabicPeriod" startAt="4"/>
            </a:pPr>
            <a:r>
              <a:rPr lang="en-US" sz="1400" b="0">
                <a:solidFill>
                  <a:schemeClr val="tx1"/>
                </a:solidFill>
                <a:latin typeface="Arial"/>
                <a:cs typeface="Arial"/>
              </a:rPr>
              <a:t>Determine group average for each category (NOT each question) and complete slide – with number average and color code.</a:t>
            </a:r>
            <a:endParaRPr lang="en-US" sz="1400" b="0">
              <a:solidFill>
                <a:schemeClr val="tx1"/>
              </a:solidFill>
            </a:endParaRPr>
          </a:p>
          <a:p>
            <a:pPr marL="160020" indent="-160020">
              <a:buFont typeface="+mj-lt"/>
              <a:buAutoNum type="arabicPeriod" startAt="4"/>
            </a:pPr>
            <a:r>
              <a:rPr lang="en-US" sz="1400" b="0">
                <a:solidFill>
                  <a:schemeClr val="tx1"/>
                </a:solidFill>
              </a:rPr>
              <a:t>Develop action plan to close gaps. </a:t>
            </a:r>
          </a:p>
          <a:p>
            <a:pPr marL="400050" lvl="2" indent="-171450">
              <a:spcAft>
                <a:spcPts val="0"/>
              </a:spcAft>
              <a:buFont typeface="Arial" panose="020B0604020202020204" pitchFamily="34" charset="0"/>
              <a:buChar char="•"/>
            </a:pPr>
            <a:r>
              <a:rPr lang="en-US" sz="1400">
                <a:solidFill>
                  <a:schemeClr val="tx1"/>
                </a:solidFill>
              </a:rPr>
              <a:t>Start with reds first</a:t>
            </a:r>
          </a:p>
          <a:p>
            <a:pPr marL="400050" lvl="2" indent="-171450">
              <a:spcAft>
                <a:spcPts val="0"/>
              </a:spcAft>
              <a:buFont typeface="Arial" panose="020B0604020202020204" pitchFamily="34" charset="0"/>
              <a:buChar char="•"/>
            </a:pPr>
            <a:r>
              <a:rPr lang="en-US" sz="1400">
                <a:solidFill>
                  <a:schemeClr val="tx1"/>
                </a:solidFill>
              </a:rPr>
              <a:t>Create Post-it Note</a:t>
            </a:r>
            <a:r>
              <a:rPr lang="en-US" sz="1400" baseline="30000">
                <a:solidFill>
                  <a:schemeClr val="tx1"/>
                </a:solidFill>
              </a:rPr>
              <a:t>®</a:t>
            </a:r>
            <a:r>
              <a:rPr lang="en-US" sz="1400">
                <a:solidFill>
                  <a:schemeClr val="tx1"/>
                </a:solidFill>
              </a:rPr>
              <a:t> for each action </a:t>
            </a:r>
          </a:p>
          <a:p>
            <a:pPr marL="160020" indent="-160020">
              <a:buFont typeface="+mj-lt"/>
              <a:buAutoNum type="arabicPeriod" startAt="4"/>
            </a:pPr>
            <a:r>
              <a:rPr lang="en-US" sz="1400" b="0">
                <a:solidFill>
                  <a:schemeClr val="tx1"/>
                </a:solidFill>
              </a:rPr>
              <a:t>Place Post-it Note</a:t>
            </a:r>
            <a:r>
              <a:rPr lang="en-US" sz="1400" b="0" baseline="30000">
                <a:solidFill>
                  <a:schemeClr val="tx1"/>
                </a:solidFill>
              </a:rPr>
              <a:t>®</a:t>
            </a:r>
            <a:r>
              <a:rPr lang="en-US" sz="1400" b="0">
                <a:solidFill>
                  <a:schemeClr val="tx1"/>
                </a:solidFill>
              </a:rPr>
              <a:t> on transition timeline under change management and communication work stream.</a:t>
            </a:r>
          </a:p>
        </p:txBody>
      </p:sp>
    </p:spTree>
    <p:extLst>
      <p:ext uri="{BB962C8B-B14F-4D97-AF65-F5344CB8AC3E}">
        <p14:creationId xmlns:p14="http://schemas.microsoft.com/office/powerpoint/2010/main" val="150107536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BCA99-2663-E0C7-596F-DA01E16679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9209F-16DF-7826-7F0B-A15F3143C20D}"/>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00C303A2-090D-71C5-E6DC-BD1F50A22F2C}"/>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B8938226-8860-A782-3D00-28AFF9BAFC68}"/>
              </a:ext>
            </a:extLst>
          </p:cNvPr>
          <p:cNvGraphicFramePr>
            <a:graphicFrameLocks/>
          </p:cNvGraphicFramePr>
          <p:nvPr/>
        </p:nvGraphicFramePr>
        <p:xfrm>
          <a:off x="876299" y="1257300"/>
          <a:ext cx="10652760" cy="4844414"/>
        </p:xfrm>
        <a:graphic>
          <a:graphicData uri="http://schemas.openxmlformats.org/drawingml/2006/table">
            <a:tbl>
              <a:tblPr/>
              <a:tblGrid>
                <a:gridCol w="1501693">
                  <a:extLst>
                    <a:ext uri="{9D8B030D-6E8A-4147-A177-3AD203B41FA5}">
                      <a16:colId xmlns:a16="http://schemas.microsoft.com/office/drawing/2014/main" val="20000"/>
                    </a:ext>
                  </a:extLst>
                </a:gridCol>
                <a:gridCol w="3980395">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80">
                  <a:extLst>
                    <a:ext uri="{9D8B030D-6E8A-4147-A177-3AD203B41FA5}">
                      <a16:colId xmlns:a16="http://schemas.microsoft.com/office/drawing/2014/main" val="20005"/>
                    </a:ext>
                  </a:extLst>
                </a:gridCol>
              </a:tblGrid>
              <a:tr h="758871">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51377">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Compelling Business Case</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desired future state is clearly necessary.</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Relevant information exists which supports the need for change.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4082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An accurate picture of the organization</a:t>
                      </a:r>
                      <a:r>
                        <a:rPr kumimoji="0" lang="ja-JP" alt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t>
                      </a:r>
                      <a:r>
                        <a:rPr kumimoji="0" lang="en-US" altLang="ja-JP"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 current condition (financial, competition, labor, etc.) is available.</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need for change is greater than the resistance to the change.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8969">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420541">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Understanding</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gap between current state and desired future state is clear.</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believe that the change is good, reasonable, and appropriate.</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5265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have sufficient access to external market information showing the organization</a:t>
                      </a:r>
                      <a:r>
                        <a:rPr kumimoji="0" lang="ja-JP" alt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a:t>
                      </a:r>
                      <a:r>
                        <a:rPr kumimoji="0" lang="en-US" altLang="ja-JP"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 competitive weaknesses or performance deficiencies.</a:t>
                      </a: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20541">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objectives of the change have been widely and clearly communicated.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9018">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0370423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72AD-44B8-EE2F-6CA9-EF494024A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58D31-BC9A-A27D-ECFB-90C70A113A6F}"/>
              </a:ext>
            </a:extLst>
          </p:cNvPr>
          <p:cNvSpPr>
            <a:spLocks noGrp="1"/>
          </p:cNvSpPr>
          <p:nvPr>
            <p:ph type="title"/>
          </p:nvPr>
        </p:nvSpPr>
        <p:spPr/>
        <p:txBody>
          <a:bodyPr/>
          <a:lstStyle/>
          <a:p>
            <a:r>
              <a:rPr lang="en-US"/>
              <a:t>Change Readiness Assessment</a:t>
            </a:r>
          </a:p>
        </p:txBody>
      </p:sp>
      <p:sp>
        <p:nvSpPr>
          <p:cNvPr id="4" name="Text Placeholder 3">
            <a:extLst>
              <a:ext uri="{FF2B5EF4-FFF2-40B4-BE49-F238E27FC236}">
                <a16:creationId xmlns:a16="http://schemas.microsoft.com/office/drawing/2014/main" id="{0230E322-4ADC-3C5F-329D-31AF92D61309}"/>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7881CD37-C660-4DB2-80E7-30B6CBE8038F}"/>
              </a:ext>
            </a:extLst>
          </p:cNvPr>
          <p:cNvGraphicFramePr>
            <a:graphicFrameLocks/>
          </p:cNvGraphicFramePr>
          <p:nvPr/>
        </p:nvGraphicFramePr>
        <p:xfrm>
          <a:off x="876299" y="1257299"/>
          <a:ext cx="10652760" cy="4844415"/>
        </p:xfrm>
        <a:graphic>
          <a:graphicData uri="http://schemas.openxmlformats.org/drawingml/2006/table">
            <a:tbl>
              <a:tblPr/>
              <a:tblGrid>
                <a:gridCol w="1501693">
                  <a:extLst>
                    <a:ext uri="{9D8B030D-6E8A-4147-A177-3AD203B41FA5}">
                      <a16:colId xmlns:a16="http://schemas.microsoft.com/office/drawing/2014/main" val="20000"/>
                    </a:ext>
                  </a:extLst>
                </a:gridCol>
                <a:gridCol w="3980397">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78">
                  <a:extLst>
                    <a:ext uri="{9D8B030D-6E8A-4147-A177-3AD203B41FA5}">
                      <a16:colId xmlns:a16="http://schemas.microsoft.com/office/drawing/2014/main" val="20005"/>
                    </a:ext>
                  </a:extLst>
                </a:gridCol>
              </a:tblGrid>
              <a:tr h="791571">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43377">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Leadership Commitment</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Leaders are committed (words and actions) to making this change happen.</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3377">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Behavioral and performance expectations have been articulated.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3727">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priorities that will guide decision making during implementation have been communicated.</a:t>
                      </a:r>
                    </a:p>
                  </a:txBody>
                  <a:tcPr marL="66656" marR="66656" marT="33329" marB="333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2863">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443395">
                <a:tc rowSpan="4">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Individual Capabilities (Tools/Skills)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feel prepared to address the disruption (personal and professional) caused by this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17492">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have the necessary resources, knowledge, information, and skills to support and participate in the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05936">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New roles and responsibilities (if applicable) have been established.</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43395">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People understand and accept the new roles they are being asked to play.</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282">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32024105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70BBE-F779-2A3E-1AB9-D9FF27DE1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9CA33-284E-2E1D-E852-F20A52AF4E2F}"/>
              </a:ext>
            </a:extLst>
          </p:cNvPr>
          <p:cNvSpPr>
            <a:spLocks noGrp="1"/>
          </p:cNvSpPr>
          <p:nvPr>
            <p:ph type="title"/>
          </p:nvPr>
        </p:nvSpPr>
        <p:spPr/>
        <p:txBody>
          <a:bodyPr/>
          <a:lstStyle/>
          <a:p>
            <a:r>
              <a:rPr lang="en-US"/>
              <a:t>Change Readiness </a:t>
            </a:r>
            <a:r>
              <a:rPr lang="en-US" sz="2800"/>
              <a:t>Assessment</a:t>
            </a:r>
            <a:endParaRPr lang="en-US"/>
          </a:p>
        </p:txBody>
      </p:sp>
      <p:sp>
        <p:nvSpPr>
          <p:cNvPr id="4" name="Text Placeholder 3">
            <a:extLst>
              <a:ext uri="{FF2B5EF4-FFF2-40B4-BE49-F238E27FC236}">
                <a16:creationId xmlns:a16="http://schemas.microsoft.com/office/drawing/2014/main" id="{0279C53E-6B41-B043-3BC8-D763874AEAB2}"/>
              </a:ext>
            </a:extLst>
          </p:cNvPr>
          <p:cNvSpPr>
            <a:spLocks noGrp="1"/>
          </p:cNvSpPr>
          <p:nvPr>
            <p:ph type="body" sz="quarter" idx="11"/>
          </p:nvPr>
        </p:nvSpPr>
        <p:spPr/>
        <p:txBody>
          <a:bodyPr/>
          <a:lstStyle/>
          <a:p>
            <a:endParaRPr lang="en-US"/>
          </a:p>
        </p:txBody>
      </p:sp>
      <p:graphicFrame>
        <p:nvGraphicFramePr>
          <p:cNvPr id="6" name="Group 140">
            <a:extLst>
              <a:ext uri="{FF2B5EF4-FFF2-40B4-BE49-F238E27FC236}">
                <a16:creationId xmlns:a16="http://schemas.microsoft.com/office/drawing/2014/main" id="{97015151-8F9A-D91B-6864-171ADE76597D}"/>
              </a:ext>
            </a:extLst>
          </p:cNvPr>
          <p:cNvGraphicFramePr>
            <a:graphicFrameLocks/>
          </p:cNvGraphicFramePr>
          <p:nvPr/>
        </p:nvGraphicFramePr>
        <p:xfrm>
          <a:off x="876300" y="1257300"/>
          <a:ext cx="10652760" cy="4844415"/>
        </p:xfrm>
        <a:graphic>
          <a:graphicData uri="http://schemas.openxmlformats.org/drawingml/2006/table">
            <a:tbl>
              <a:tblPr/>
              <a:tblGrid>
                <a:gridCol w="1501693">
                  <a:extLst>
                    <a:ext uri="{9D8B030D-6E8A-4147-A177-3AD203B41FA5}">
                      <a16:colId xmlns:a16="http://schemas.microsoft.com/office/drawing/2014/main" val="20000"/>
                    </a:ext>
                  </a:extLst>
                </a:gridCol>
                <a:gridCol w="3980396">
                  <a:extLst>
                    <a:ext uri="{9D8B030D-6E8A-4147-A177-3AD203B41FA5}">
                      <a16:colId xmlns:a16="http://schemas.microsoft.com/office/drawing/2014/main" val="20001"/>
                    </a:ext>
                  </a:extLst>
                </a:gridCol>
                <a:gridCol w="800250">
                  <a:extLst>
                    <a:ext uri="{9D8B030D-6E8A-4147-A177-3AD203B41FA5}">
                      <a16:colId xmlns:a16="http://schemas.microsoft.com/office/drawing/2014/main" val="20002"/>
                    </a:ext>
                  </a:extLst>
                </a:gridCol>
                <a:gridCol w="1244203">
                  <a:extLst>
                    <a:ext uri="{9D8B030D-6E8A-4147-A177-3AD203B41FA5}">
                      <a16:colId xmlns:a16="http://schemas.microsoft.com/office/drawing/2014/main" val="2344706505"/>
                    </a:ext>
                  </a:extLst>
                </a:gridCol>
                <a:gridCol w="756939">
                  <a:extLst>
                    <a:ext uri="{9D8B030D-6E8A-4147-A177-3AD203B41FA5}">
                      <a16:colId xmlns:a16="http://schemas.microsoft.com/office/drawing/2014/main" val="1444437140"/>
                    </a:ext>
                  </a:extLst>
                </a:gridCol>
                <a:gridCol w="2369279">
                  <a:extLst>
                    <a:ext uri="{9D8B030D-6E8A-4147-A177-3AD203B41FA5}">
                      <a16:colId xmlns:a16="http://schemas.microsoft.com/office/drawing/2014/main" val="20005"/>
                    </a:ext>
                  </a:extLst>
                </a:gridCol>
              </a:tblGrid>
              <a:tr h="744907">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12818">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Organization Capabilities (Processes/ Systems/ Structures)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Information and feedback is available to inform the organization about how well the change is going.  </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2818">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organization has the capabilities and processes to implement/execute the change(s).</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3115">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Processes, systems, and structures exist, or are being developed, which are needed to support the change.</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2102">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578870">
                <a:tc rowSpan="5">
                  <a:txBody>
                    <a:bodyPr/>
                    <a:lstStyle/>
                    <a:p>
                      <a:pPr marL="0" marR="0" lvl="0" indent="0" algn="ctr" defTabSz="889000" rtl="0" eaLnBrk="1" fontAlgn="base" latinLnBrk="0" hangingPunct="1">
                        <a:lnSpc>
                          <a:spcPct val="100000"/>
                        </a:lnSpc>
                        <a:spcBef>
                          <a:spcPct val="20000"/>
                        </a:spcBef>
                        <a:spcAft>
                          <a:spcPct val="0"/>
                        </a:spcAft>
                        <a:buClrTx/>
                        <a:buSzTx/>
                        <a:buFontTx/>
                        <a:buNone/>
                        <a:tabLst/>
                        <a:defRPr/>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Stakeholder Response</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defRPr/>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Feedback from key stakeholders (customers, associates, shareholders, suppliers, etc.) has been incorporated into the change plan.</a:t>
                      </a:r>
                    </a:p>
                  </a:txBody>
                  <a:tcPr marL="66656" marR="66656" marT="33335" marB="333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Key stakeholders who must support and be involved with the change have been identified.</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There is no significant resistance to the change.</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2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Individuals are being given the support and time needed to learn about and accept the change.</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63075">
                <a:tc vMerge="1">
                  <a:txBody>
                    <a:bodyPr/>
                    <a:lstStyle/>
                    <a:p>
                      <a:pPr marL="0" marR="0" lvl="0" indent="0" algn="ctr" defTabSz="889000" rtl="0" eaLnBrk="1" fontAlgn="base" latinLnBrk="0" hangingPunct="1">
                        <a:lnSpc>
                          <a:spcPct val="100000"/>
                        </a:lnSpc>
                        <a:spcBef>
                          <a:spcPct val="20000"/>
                        </a:spcBef>
                        <a:spcAft>
                          <a:spcPct val="0"/>
                        </a:spcAft>
                        <a:buClrTx/>
                        <a:buSzTx/>
                        <a:buFontTx/>
                        <a:buNone/>
                        <a:tabLst/>
                        <a:defRPr/>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readiness for change has been regularly measured and monitored throughout the change process.</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97802579"/>
                  </a:ext>
                </a:extLst>
              </a:tr>
              <a:tr h="228301">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l"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181142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932A4-EAB2-AB50-0681-F6E0E1EB9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D0A09-799D-5A45-55BF-E597CD28FA44}"/>
              </a:ext>
            </a:extLst>
          </p:cNvPr>
          <p:cNvSpPr>
            <a:spLocks noGrp="1"/>
          </p:cNvSpPr>
          <p:nvPr>
            <p:ph type="title"/>
          </p:nvPr>
        </p:nvSpPr>
        <p:spPr/>
        <p:txBody>
          <a:bodyPr/>
          <a:lstStyle/>
          <a:p>
            <a:r>
              <a:rPr lang="en-US" sz="2800"/>
              <a:t>Change Readiness Assessment</a:t>
            </a:r>
            <a:endParaRPr lang="en-US"/>
          </a:p>
        </p:txBody>
      </p:sp>
      <p:sp>
        <p:nvSpPr>
          <p:cNvPr id="4" name="Text Placeholder 3">
            <a:extLst>
              <a:ext uri="{FF2B5EF4-FFF2-40B4-BE49-F238E27FC236}">
                <a16:creationId xmlns:a16="http://schemas.microsoft.com/office/drawing/2014/main" id="{19A8DE02-8926-4D72-5F7B-BC294C49E731}"/>
              </a:ext>
            </a:extLst>
          </p:cNvPr>
          <p:cNvSpPr>
            <a:spLocks noGrp="1"/>
          </p:cNvSpPr>
          <p:nvPr>
            <p:ph type="body" sz="quarter" idx="11"/>
          </p:nvPr>
        </p:nvSpPr>
        <p:spPr/>
        <p:txBody>
          <a:bodyPr/>
          <a:lstStyle/>
          <a:p>
            <a:endParaRPr lang="en-US"/>
          </a:p>
        </p:txBody>
      </p:sp>
      <p:graphicFrame>
        <p:nvGraphicFramePr>
          <p:cNvPr id="5" name="Group 140">
            <a:extLst>
              <a:ext uri="{FF2B5EF4-FFF2-40B4-BE49-F238E27FC236}">
                <a16:creationId xmlns:a16="http://schemas.microsoft.com/office/drawing/2014/main" id="{0C4CDCC2-A13D-B3C6-26E5-9C179264E648}"/>
              </a:ext>
            </a:extLst>
          </p:cNvPr>
          <p:cNvGraphicFramePr>
            <a:graphicFrameLocks/>
          </p:cNvGraphicFramePr>
          <p:nvPr/>
        </p:nvGraphicFramePr>
        <p:xfrm>
          <a:off x="878841" y="1272449"/>
          <a:ext cx="10665459" cy="2451251"/>
        </p:xfrm>
        <a:graphic>
          <a:graphicData uri="http://schemas.openxmlformats.org/drawingml/2006/table">
            <a:tbl>
              <a:tblPr/>
              <a:tblGrid>
                <a:gridCol w="1503484">
                  <a:extLst>
                    <a:ext uri="{9D8B030D-6E8A-4147-A177-3AD203B41FA5}">
                      <a16:colId xmlns:a16="http://schemas.microsoft.com/office/drawing/2014/main" val="20000"/>
                    </a:ext>
                  </a:extLst>
                </a:gridCol>
                <a:gridCol w="3985141">
                  <a:extLst>
                    <a:ext uri="{9D8B030D-6E8A-4147-A177-3AD203B41FA5}">
                      <a16:colId xmlns:a16="http://schemas.microsoft.com/office/drawing/2014/main" val="20001"/>
                    </a:ext>
                  </a:extLst>
                </a:gridCol>
                <a:gridCol w="801205">
                  <a:extLst>
                    <a:ext uri="{9D8B030D-6E8A-4147-A177-3AD203B41FA5}">
                      <a16:colId xmlns:a16="http://schemas.microsoft.com/office/drawing/2014/main" val="20002"/>
                    </a:ext>
                  </a:extLst>
                </a:gridCol>
                <a:gridCol w="1245686">
                  <a:extLst>
                    <a:ext uri="{9D8B030D-6E8A-4147-A177-3AD203B41FA5}">
                      <a16:colId xmlns:a16="http://schemas.microsoft.com/office/drawing/2014/main" val="2344706505"/>
                    </a:ext>
                  </a:extLst>
                </a:gridCol>
                <a:gridCol w="757840">
                  <a:extLst>
                    <a:ext uri="{9D8B030D-6E8A-4147-A177-3AD203B41FA5}">
                      <a16:colId xmlns:a16="http://schemas.microsoft.com/office/drawing/2014/main" val="1444437140"/>
                    </a:ext>
                  </a:extLst>
                </a:gridCol>
                <a:gridCol w="2372103">
                  <a:extLst>
                    <a:ext uri="{9D8B030D-6E8A-4147-A177-3AD203B41FA5}">
                      <a16:colId xmlns:a16="http://schemas.microsoft.com/office/drawing/2014/main" val="20005"/>
                    </a:ext>
                  </a:extLst>
                </a:gridCol>
              </a:tblGrid>
              <a:tr h="720138">
                <a:tc gridSpan="2">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The following statements suggest how ready an organization and its people are for change.  Rate the extent to which they are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Not 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True</a:t>
                      </a:r>
                      <a:endPar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True</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lang="en-US" sz="1000">
                          <a:solidFill>
                            <a:schemeClr val="bg1"/>
                          </a:solidFill>
                          <a:latin typeface="Arial" panose="020B0604020202020204" pitchFamily="34" charset="0"/>
                          <a:cs typeface="Arial" panose="020B0604020202020204" pitchFamily="34" charset="0"/>
                        </a:rPr>
                        <a:t>Clarification:  List the specific issues or reasons why an item is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Not True</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 or  </a:t>
                      </a:r>
                      <a:r>
                        <a:rPr lang="ja-JP" altLang="en-US" sz="1000">
                          <a:solidFill>
                            <a:schemeClr val="bg1"/>
                          </a:solidFill>
                          <a:latin typeface="Arial" panose="020B0604020202020204" pitchFamily="34" charset="0"/>
                          <a:cs typeface="Arial" panose="020B0604020202020204" pitchFamily="34" charset="0"/>
                        </a:rPr>
                        <a:t>“</a:t>
                      </a:r>
                      <a:r>
                        <a:rPr lang="en-US" altLang="ja-JP" sz="1000">
                          <a:solidFill>
                            <a:schemeClr val="bg1"/>
                          </a:solidFill>
                          <a:latin typeface="Arial" panose="020B0604020202020204" pitchFamily="34" charset="0"/>
                          <a:cs typeface="Arial" panose="020B0604020202020204" pitchFamily="34" charset="0"/>
                        </a:rPr>
                        <a:t>Somewhat True.</a:t>
                      </a:r>
                      <a:r>
                        <a:rPr lang="ja-JP" altLang="en-US" sz="1000">
                          <a:solidFill>
                            <a:schemeClr val="bg1"/>
                          </a:solidFill>
                          <a:latin typeface="Arial" panose="020B0604020202020204" pitchFamily="34" charset="0"/>
                          <a:cs typeface="Arial" panose="020B0604020202020204" pitchFamily="34" charset="0"/>
                        </a:rPr>
                        <a:t>”</a:t>
                      </a:r>
                      <a:endParaRPr lang="en-US" sz="1000">
                        <a:solidFill>
                          <a:schemeClr val="bg1"/>
                        </a:solidFill>
                        <a:latin typeface="Arial" panose="020B0604020202020204" pitchFamily="34" charset="0"/>
                        <a:cs typeface="Arial" panose="020B0604020202020204" pitchFamily="34" charset="0"/>
                      </a:endParaRP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87803">
                <a:tc rowSpan="3">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Resources and Competing Events</a:t>
                      </a:r>
                      <a:endPar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 action items and responsibilities required to implement the change have been defined.</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7803">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There are no other events or projects competing for resources and attention.</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7834">
                <a:tc vMerge="1">
                  <a:txBody>
                    <a:bodyPr/>
                    <a:lstStyle/>
                    <a:p>
                      <a:endParaRPr lang="en-US"/>
                    </a:p>
                  </a:txBody>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This change is congruent/consistent with other initiatives in the organization.</a:t>
                      </a:r>
                    </a:p>
                  </a:txBody>
                  <a:tcPr marL="66656" marR="66656" marT="33317" marB="333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a:cs typeface="Arial" panose="020B0604020202020204" pitchFamily="34" charset="0"/>
                        </a:rPr>
                        <a:t>1</a:t>
                      </a:r>
                    </a:p>
                  </a:txBody>
                  <a:tcPr marL="66656" marR="66656" marT="33329" marB="333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2</a:t>
                      </a:r>
                    </a:p>
                  </a:txBody>
                  <a:tcPr marL="66656" marR="66656" marT="33329" marB="333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p>
                      <a:pPr marL="0" marR="0" lvl="0" indent="0" algn="ctr" defTabSz="8890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3</a:t>
                      </a:r>
                    </a:p>
                  </a:txBody>
                  <a:tcPr marL="66656" marR="66656" marT="33329" marB="333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7673">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gridSpan="3">
                  <a:txBody>
                    <a:bodyPr/>
                    <a:lstStyle/>
                    <a:p>
                      <a:pPr marL="0" marR="0" lvl="0" indent="0" algn="just" defTabSz="8890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Category Average = </a:t>
                      </a: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pPr marL="0" marR="0" lvl="0" indent="0" algn="just" defTabSz="8890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88874" marR="88874" marT="44438" marB="44438" horzOverflow="overflow">
                    <a:lnL w="12700" cap="flat" cmpd="sng" algn="ctr">
                      <a:solidFill>
                        <a:schemeClr val="tx1"/>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8890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endParaRPr>
                    </a:p>
                  </a:txBody>
                  <a:tcPr marL="66656" marR="66656" marT="33329" marB="333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bl>
          </a:graphicData>
        </a:graphic>
      </p:graphicFrame>
      <p:graphicFrame>
        <p:nvGraphicFramePr>
          <p:cNvPr id="6" name="Group 45">
            <a:extLst>
              <a:ext uri="{FF2B5EF4-FFF2-40B4-BE49-F238E27FC236}">
                <a16:creationId xmlns:a16="http://schemas.microsoft.com/office/drawing/2014/main" id="{5D00AD39-710B-EC62-45C7-F5BB5BD03098}"/>
              </a:ext>
            </a:extLst>
          </p:cNvPr>
          <p:cNvGraphicFramePr>
            <a:graphicFrameLocks noGrp="1"/>
          </p:cNvGraphicFramePr>
          <p:nvPr/>
        </p:nvGraphicFramePr>
        <p:xfrm>
          <a:off x="876300" y="5020574"/>
          <a:ext cx="10668000" cy="1149721"/>
        </p:xfrm>
        <a:graphic>
          <a:graphicData uri="http://schemas.openxmlformats.org/drawingml/2006/table">
            <a:tbl>
              <a:tblPr/>
              <a:tblGrid>
                <a:gridCol w="1073622">
                  <a:extLst>
                    <a:ext uri="{9D8B030D-6E8A-4147-A177-3AD203B41FA5}">
                      <a16:colId xmlns:a16="http://schemas.microsoft.com/office/drawing/2014/main" val="20000"/>
                    </a:ext>
                  </a:extLst>
                </a:gridCol>
                <a:gridCol w="1810705">
                  <a:extLst>
                    <a:ext uri="{9D8B030D-6E8A-4147-A177-3AD203B41FA5}">
                      <a16:colId xmlns:a16="http://schemas.microsoft.com/office/drawing/2014/main" val="20001"/>
                    </a:ext>
                  </a:extLst>
                </a:gridCol>
                <a:gridCol w="7783673">
                  <a:extLst>
                    <a:ext uri="{9D8B030D-6E8A-4147-A177-3AD203B41FA5}">
                      <a16:colId xmlns:a16="http://schemas.microsoft.com/office/drawing/2014/main" val="20002"/>
                    </a:ext>
                  </a:extLst>
                </a:gridCol>
              </a:tblGrid>
              <a:tr h="274769">
                <a:tc gridSpan="2">
                  <a:txBody>
                    <a:bodyPr/>
                    <a:lstStyle/>
                    <a:p>
                      <a:pPr marL="0" marR="0" lvl="0" indent="0" algn="ctr" defTabSz="950913"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Category Average</a:t>
                      </a:r>
                      <a:endParaRPr kumimoji="0" lang="en-US" sz="12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rPr>
                        <a:t>Action</a:t>
                      </a:r>
                      <a:endParaRPr kumimoji="0" lang="en-US" sz="1200" b="0" i="0" u="none" strike="noStrike" cap="none" normalizeH="0" baseline="0">
                        <a:ln>
                          <a:noFill/>
                        </a:ln>
                        <a:solidFill>
                          <a:srgbClr val="FFFFFF"/>
                        </a:solidFill>
                        <a:effectLst/>
                        <a:latin typeface="Arial" panose="020B0604020202020204" pitchFamily="34" charset="0"/>
                        <a:ea typeface="ＭＳ Ｐゴシック" charset="0"/>
                        <a:cs typeface="Arial" panose="020B0604020202020204" pitchFamily="34" charset="0"/>
                      </a:endParaRP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74769">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1.0 – 1.8</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Not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Develop Action Plans to Align the Organization</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25414">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1.9 – 2.2</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Somewhat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579"/>
                    </a:solidFill>
                  </a:tcPr>
                </a:tc>
                <a:tc>
                  <a:txBody>
                    <a:bodyPr/>
                    <a:lstStyle/>
                    <a:p>
                      <a:pPr marL="0" marR="0" lvl="0" indent="0" algn="l" defTabSz="950913"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Identify Key Alignment Tactics Based on Criticality to Strategy; Take Mitigating Actions as Needed</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74769">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2.3 – 3.0</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8890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bg1"/>
                          </a:solidFill>
                          <a:effectLst/>
                          <a:latin typeface="Arial" panose="020B0604020202020204" pitchFamily="34" charset="0"/>
                          <a:ea typeface="ＭＳ Ｐゴシック" charset="0"/>
                          <a:cs typeface="Arial" panose="020B0604020202020204" pitchFamily="34" charset="0"/>
                        </a:rPr>
                        <a:t>Well Ready</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8890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anose="020B0604020202020204" pitchFamily="34" charset="0"/>
                          <a:ea typeface="ＭＳ Ｐゴシック" charset="0"/>
                          <a:cs typeface="Arial" panose="020B0604020202020204" pitchFamily="34" charset="0"/>
                        </a:rPr>
                        <a:t>Ready; No Mitigation Needed at This Time</a:t>
                      </a:r>
                    </a:p>
                  </a:txBody>
                  <a:tcPr marL="61824" marR="61824" marT="30356" marB="3035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4334083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50CAB-8CF1-72F2-4AA8-2020C3511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D42C7-4985-1ADC-C201-84DFA28C05BD}"/>
              </a:ext>
            </a:extLst>
          </p:cNvPr>
          <p:cNvSpPr>
            <a:spLocks noGrp="1"/>
          </p:cNvSpPr>
          <p:nvPr>
            <p:ph type="title"/>
          </p:nvPr>
        </p:nvSpPr>
        <p:spPr/>
        <p:txBody>
          <a:bodyPr/>
          <a:lstStyle/>
          <a:p>
            <a:r>
              <a:rPr lang="en-US" sz="2800"/>
              <a:t>Change Readiness Assessment Summary</a:t>
            </a:r>
            <a:endParaRPr lang="en-US"/>
          </a:p>
        </p:txBody>
      </p:sp>
      <p:sp>
        <p:nvSpPr>
          <p:cNvPr id="4" name="Text Placeholder 3">
            <a:extLst>
              <a:ext uri="{FF2B5EF4-FFF2-40B4-BE49-F238E27FC236}">
                <a16:creationId xmlns:a16="http://schemas.microsoft.com/office/drawing/2014/main" id="{6E7533BC-31C0-2079-4208-904694FEF765}"/>
              </a:ext>
            </a:extLst>
          </p:cNvPr>
          <p:cNvSpPr>
            <a:spLocks noGrp="1"/>
          </p:cNvSpPr>
          <p:nvPr>
            <p:ph type="body" sz="quarter" idx="11"/>
          </p:nvPr>
        </p:nvSpPr>
        <p:spPr/>
        <p:txBody>
          <a:bodyPr/>
          <a:lstStyle/>
          <a:p>
            <a:endParaRPr lang="en-US"/>
          </a:p>
        </p:txBody>
      </p:sp>
      <p:graphicFrame>
        <p:nvGraphicFramePr>
          <p:cNvPr id="6" name="Content Placeholder 8">
            <a:extLst>
              <a:ext uri="{FF2B5EF4-FFF2-40B4-BE49-F238E27FC236}">
                <a16:creationId xmlns:a16="http://schemas.microsoft.com/office/drawing/2014/main" id="{4EE98FB4-BBF9-4E22-C8AB-A2AACAC74042}"/>
              </a:ext>
            </a:extLst>
          </p:cNvPr>
          <p:cNvGraphicFramePr>
            <a:graphicFrameLocks/>
          </p:cNvGraphicFramePr>
          <p:nvPr/>
        </p:nvGraphicFramePr>
        <p:xfrm>
          <a:off x="876300" y="1257299"/>
          <a:ext cx="10668000" cy="4844416"/>
        </p:xfrm>
        <a:graphic>
          <a:graphicData uri="http://schemas.openxmlformats.org/drawingml/2006/table">
            <a:tbl>
              <a:tblPr firstRow="1" firstCol="1" bandRow="1">
                <a:tableStyleId>{073A0DAA-6AF3-43AB-8588-CEC1D06C72B9}</a:tableStyleId>
              </a:tblPr>
              <a:tblGrid>
                <a:gridCol w="2477690">
                  <a:extLst>
                    <a:ext uri="{9D8B030D-6E8A-4147-A177-3AD203B41FA5}">
                      <a16:colId xmlns:a16="http://schemas.microsoft.com/office/drawing/2014/main" val="3597290613"/>
                    </a:ext>
                  </a:extLst>
                </a:gridCol>
                <a:gridCol w="1575008">
                  <a:extLst>
                    <a:ext uri="{9D8B030D-6E8A-4147-A177-3AD203B41FA5}">
                      <a16:colId xmlns:a16="http://schemas.microsoft.com/office/drawing/2014/main" val="601858189"/>
                    </a:ext>
                  </a:extLst>
                </a:gridCol>
                <a:gridCol w="6615302">
                  <a:extLst>
                    <a:ext uri="{9D8B030D-6E8A-4147-A177-3AD203B41FA5}">
                      <a16:colId xmlns:a16="http://schemas.microsoft.com/office/drawing/2014/main" val="1555555250"/>
                    </a:ext>
                  </a:extLst>
                </a:gridCol>
              </a:tblGrid>
              <a:tr h="674105">
                <a:tc>
                  <a:txBody>
                    <a:bodyPr/>
                    <a:lstStyle/>
                    <a:p>
                      <a:endParaRPr lang="en-US" sz="105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ctr"/>
                      <a:r>
                        <a:rPr lang="en-US" sz="1400">
                          <a:latin typeface="Arial" panose="020B0604020202020204" pitchFamily="34" charset="0"/>
                          <a:cs typeface="Arial" panose="020B0604020202020204" pitchFamily="34" charset="0"/>
                        </a:rPr>
                        <a:t>Average Rating</a:t>
                      </a: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ctr"/>
                      <a:r>
                        <a:rPr lang="en-US" sz="1400">
                          <a:latin typeface="Arial" panose="020B0604020202020204" pitchFamily="34" charset="0"/>
                          <a:cs typeface="Arial" panose="020B0604020202020204" pitchFamily="34" charset="0"/>
                        </a:rPr>
                        <a:t>Countermeasures</a:t>
                      </a: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2213567440"/>
                  </a:ext>
                </a:extLst>
              </a:tr>
              <a:tr h="674105">
                <a:tc>
                  <a:txBody>
                    <a:bodyPr/>
                    <a:lstStyle/>
                    <a:p>
                      <a:r>
                        <a:rPr lang="en-US" sz="1400">
                          <a:solidFill>
                            <a:schemeClr val="tx1"/>
                          </a:solidFill>
                          <a:latin typeface="Arial" panose="020B0604020202020204" pitchFamily="34" charset="0"/>
                          <a:cs typeface="Arial" panose="020B0604020202020204" pitchFamily="34" charset="0"/>
                        </a:rPr>
                        <a:t>Compelling Business Case</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430183707"/>
                  </a:ext>
                </a:extLst>
              </a:tr>
              <a:tr h="390271">
                <a:tc>
                  <a:txBody>
                    <a:bodyPr/>
                    <a:lstStyle/>
                    <a:p>
                      <a:r>
                        <a:rPr lang="en-US" sz="1400">
                          <a:solidFill>
                            <a:schemeClr val="tx1"/>
                          </a:solidFill>
                          <a:latin typeface="Arial" panose="020B0604020202020204" pitchFamily="34" charset="0"/>
                          <a:cs typeface="Arial" panose="020B0604020202020204" pitchFamily="34" charset="0"/>
                        </a:rPr>
                        <a:t>Understanding</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736406765"/>
                  </a:ext>
                </a:extLst>
              </a:tr>
              <a:tr h="674105">
                <a:tc>
                  <a:txBody>
                    <a:bodyPr/>
                    <a:lstStyle/>
                    <a:p>
                      <a:r>
                        <a:rPr lang="en-US" sz="1400">
                          <a:solidFill>
                            <a:schemeClr val="tx1"/>
                          </a:solidFill>
                          <a:latin typeface="Arial" panose="020B0604020202020204" pitchFamily="34" charset="0"/>
                          <a:cs typeface="Arial" panose="020B0604020202020204" pitchFamily="34" charset="0"/>
                        </a:rPr>
                        <a:t>Leadership Commitment</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509794825"/>
                  </a:ext>
                </a:extLst>
              </a:tr>
              <a:tr h="513796">
                <a:tc>
                  <a:txBody>
                    <a:bodyPr/>
                    <a:lstStyle/>
                    <a:p>
                      <a:r>
                        <a:rPr lang="en-US" sz="1400">
                          <a:solidFill>
                            <a:schemeClr val="tx1"/>
                          </a:solidFill>
                          <a:latin typeface="Arial" panose="020B0604020202020204" pitchFamily="34" charset="0"/>
                          <a:cs typeface="Arial" panose="020B0604020202020204" pitchFamily="34" charset="0"/>
                        </a:rPr>
                        <a:t>Individual Capabilities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4039527402"/>
                  </a:ext>
                </a:extLst>
              </a:tr>
              <a:tr h="674105">
                <a:tc>
                  <a:txBody>
                    <a:bodyPr/>
                    <a:lstStyle/>
                    <a:p>
                      <a:r>
                        <a:rPr lang="en-US" sz="1400">
                          <a:solidFill>
                            <a:schemeClr val="tx1"/>
                          </a:solidFill>
                          <a:latin typeface="Arial" panose="020B0604020202020204" pitchFamily="34" charset="0"/>
                          <a:cs typeface="Arial" panose="020B0604020202020204" pitchFamily="34" charset="0"/>
                        </a:rPr>
                        <a:t>Organization Capabilities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3941051754"/>
                  </a:ext>
                </a:extLst>
              </a:tr>
              <a:tr h="513796">
                <a:tc>
                  <a:txBody>
                    <a:bodyPr/>
                    <a:lstStyle/>
                    <a:p>
                      <a:r>
                        <a:rPr lang="en-US" sz="1400">
                          <a:solidFill>
                            <a:schemeClr val="tx1"/>
                          </a:solidFill>
                          <a:latin typeface="Arial" panose="020B0604020202020204" pitchFamily="34" charset="0"/>
                          <a:cs typeface="Arial" panose="020B0604020202020204" pitchFamily="34" charset="0"/>
                        </a:rPr>
                        <a:t>Stakeholder Response</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92029518"/>
                  </a:ext>
                </a:extLst>
              </a:tr>
              <a:tr h="730133">
                <a:tc>
                  <a:txBody>
                    <a:bodyPr/>
                    <a:lstStyle/>
                    <a:p>
                      <a:r>
                        <a:rPr lang="en-US" sz="1400">
                          <a:solidFill>
                            <a:schemeClr val="tx1"/>
                          </a:solidFill>
                          <a:latin typeface="Arial" panose="020B0604020202020204" pitchFamily="34" charset="0"/>
                          <a:cs typeface="Arial" panose="020B0604020202020204" pitchFamily="34" charset="0"/>
                        </a:rPr>
                        <a:t>Resource and Competing Events</a:t>
                      </a: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lumMod val="20000"/>
                        <a:lumOff val="80000"/>
                      </a:schemeClr>
                    </a:solidFill>
                  </a:tcPr>
                </a:tc>
                <a:tc>
                  <a:txBody>
                    <a:bodyPr/>
                    <a:lstStyle/>
                    <a:p>
                      <a:pPr marL="0" indent="0" algn="ctr">
                        <a:buFont typeface="Wingdings" pitchFamily="2" charset="2"/>
                        <a:buNone/>
                      </a:pPr>
                      <a:endParaRPr lang="en-US" sz="1000">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marL="285750" indent="-285750">
                        <a:buFont typeface="Wingdings" pitchFamily="2" charset="2"/>
                        <a:buChar char="§"/>
                      </a:pPr>
                      <a:endParaRPr lang="en-US" sz="1000">
                        <a:latin typeface="Arial" panose="020B0604020202020204" pitchFamily="34" charset="0"/>
                        <a:cs typeface="Arial" panose="020B0604020202020204" pitchFamily="34" charset="0"/>
                      </a:endParaRPr>
                    </a:p>
                  </a:txBody>
                  <a:tcPr marL="68580" marR="68580" marT="34290" marB="3429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2545922871"/>
                  </a:ext>
                </a:extLst>
              </a:tr>
            </a:tbl>
          </a:graphicData>
        </a:graphic>
      </p:graphicFrame>
    </p:spTree>
    <p:extLst>
      <p:ext uri="{BB962C8B-B14F-4D97-AF65-F5344CB8AC3E}">
        <p14:creationId xmlns:p14="http://schemas.microsoft.com/office/powerpoint/2010/main" val="37204753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798E-318C-0739-15CE-C6A850CB4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3D4CB-98CA-48CD-870E-32E501004D66}"/>
              </a:ext>
            </a:extLst>
          </p:cNvPr>
          <p:cNvSpPr>
            <a:spLocks noGrp="1"/>
          </p:cNvSpPr>
          <p:nvPr>
            <p:ph type="title"/>
          </p:nvPr>
        </p:nvSpPr>
        <p:spPr/>
        <p:txBody>
          <a:bodyPr/>
          <a:lstStyle/>
          <a:p>
            <a:r>
              <a:rPr lang="en-US" sz="2800"/>
              <a:t>Immediate Next Steps</a:t>
            </a:r>
            <a:endParaRPr lang="en-US"/>
          </a:p>
        </p:txBody>
      </p:sp>
      <p:sp>
        <p:nvSpPr>
          <p:cNvPr id="4" name="Text Placeholder 3">
            <a:extLst>
              <a:ext uri="{FF2B5EF4-FFF2-40B4-BE49-F238E27FC236}">
                <a16:creationId xmlns:a16="http://schemas.microsoft.com/office/drawing/2014/main" id="{0A2619DF-2070-C3AA-142A-130EB6BC5358}"/>
              </a:ext>
            </a:extLst>
          </p:cNvPr>
          <p:cNvSpPr>
            <a:spLocks noGrp="1"/>
          </p:cNvSpPr>
          <p:nvPr>
            <p:ph type="body" sz="quarter" idx="11"/>
          </p:nvPr>
        </p:nvSpPr>
        <p:spPr/>
        <p:txBody>
          <a:bodyPr/>
          <a:lstStyle/>
          <a:p>
            <a:r>
              <a:rPr lang="en-US"/>
              <a:t>Template</a:t>
            </a:r>
          </a:p>
        </p:txBody>
      </p:sp>
      <p:graphicFrame>
        <p:nvGraphicFramePr>
          <p:cNvPr id="6" name="Group 132">
            <a:extLst>
              <a:ext uri="{FF2B5EF4-FFF2-40B4-BE49-F238E27FC236}">
                <a16:creationId xmlns:a16="http://schemas.microsoft.com/office/drawing/2014/main" id="{3EEEDE5D-5A68-5E47-1B3F-396E74B0A52C}"/>
              </a:ext>
            </a:extLst>
          </p:cNvPr>
          <p:cNvGraphicFramePr>
            <a:graphicFrameLocks/>
          </p:cNvGraphicFramePr>
          <p:nvPr/>
        </p:nvGraphicFramePr>
        <p:xfrm>
          <a:off x="876300" y="1257300"/>
          <a:ext cx="10652760" cy="5084182"/>
        </p:xfrm>
        <a:graphic>
          <a:graphicData uri="http://schemas.openxmlformats.org/drawingml/2006/table">
            <a:tbl>
              <a:tblPr firstRow="1" bandRow="1">
                <a:tableStyleId>{5A111915-BE36-4E01-A7E5-04B1672EAD32}</a:tableStyleId>
              </a:tblPr>
              <a:tblGrid>
                <a:gridCol w="6339462">
                  <a:extLst>
                    <a:ext uri="{9D8B030D-6E8A-4147-A177-3AD203B41FA5}">
                      <a16:colId xmlns:a16="http://schemas.microsoft.com/office/drawing/2014/main" val="20000"/>
                    </a:ext>
                  </a:extLst>
                </a:gridCol>
                <a:gridCol w="2141236">
                  <a:extLst>
                    <a:ext uri="{9D8B030D-6E8A-4147-A177-3AD203B41FA5}">
                      <a16:colId xmlns:a16="http://schemas.microsoft.com/office/drawing/2014/main" val="20001"/>
                    </a:ext>
                  </a:extLst>
                </a:gridCol>
                <a:gridCol w="2172062">
                  <a:extLst>
                    <a:ext uri="{9D8B030D-6E8A-4147-A177-3AD203B41FA5}">
                      <a16:colId xmlns:a16="http://schemas.microsoft.com/office/drawing/2014/main" val="20002"/>
                    </a:ext>
                  </a:extLst>
                </a:gridCol>
              </a:tblGrid>
              <a:tr h="31009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a:ln>
                            <a:noFill/>
                          </a:ln>
                          <a:effectLst/>
                          <a:latin typeface="Arial" panose="020B0604020202020204" pitchFamily="34" charset="0"/>
                          <a:cs typeface="Arial" panose="020B0604020202020204" pitchFamily="34" charset="0"/>
                        </a:rPr>
                        <a:t>What?</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a:ln>
                            <a:noFill/>
                          </a:ln>
                          <a:effectLst/>
                          <a:latin typeface="Arial" panose="020B0604020202020204" pitchFamily="34" charset="0"/>
                          <a:cs typeface="Arial" panose="020B0604020202020204" pitchFamily="34" charset="0"/>
                        </a:rPr>
                        <a:t>When?</a:t>
                      </a:r>
                      <a:endParaRPr kumimoji="0" lang="en-US" sz="16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a:ln>
                            <a:noFill/>
                          </a:ln>
                          <a:effectLst/>
                          <a:latin typeface="Arial" panose="020B0604020202020204" pitchFamily="34" charset="0"/>
                          <a:cs typeface="Arial" panose="020B0604020202020204" pitchFamily="34" charset="0"/>
                        </a:rPr>
                        <a:t>Who?</a:t>
                      </a:r>
                      <a:endParaRPr kumimoji="0" lang="en-US" sz="1600" b="1" i="0" u="none" strike="noStrike" cap="none" normalizeH="0" baseline="0">
                        <a:ln>
                          <a:noFill/>
                        </a:ln>
                        <a:solidFill>
                          <a:srgbClr val="FFFFFF"/>
                        </a:solidFill>
                        <a:effectLst/>
                        <a:latin typeface="Arial" pitchFamily="34" charset="0"/>
                        <a:ea typeface="ＭＳ Ｐゴシック" charset="-128"/>
                        <a:cs typeface="Arial"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62663">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t>What are the key action items we have agreed </a:t>
                      </a:r>
                      <a:b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br>
                      <a:r>
                        <a:rPr kumimoji="0" lang="en-US" sz="1600" u="none" strike="noStrike" cap="none" normalizeH="0" baseline="0">
                          <a:ln>
                            <a:noFill/>
                          </a:ln>
                          <a:solidFill>
                            <a:schemeClr val="bg1"/>
                          </a:solidFill>
                          <a:effectLst/>
                          <a:latin typeface="Arial" panose="020B0604020202020204" pitchFamily="34" charset="0"/>
                          <a:cs typeface="Arial" panose="020B0604020202020204" pitchFamily="34" charset="0"/>
                        </a:rPr>
                        <a:t>to move forward on?</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rPr>
                        <a:t>When do we intend to have these things completed?</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Arial" panose="020B0604020202020204" pitchFamily="34" charset="0"/>
                          <a:ea typeface="ＭＳ Ｐゴシック" charset="-128"/>
                          <a:cs typeface="Arial" panose="020B0604020202020204" pitchFamily="34" charset="0"/>
                        </a:rPr>
                        <a:t>Who will be taking point on these actions?</a:t>
                      </a: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57123417"/>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5578">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7166">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93989">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97166">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00343">
                <a:tc>
                  <a:txBody>
                    <a:bodyPr/>
                    <a:lstStyle/>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ctr"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sz="1200" b="0" i="0" u="none" strike="noStrike" cap="none" normalizeH="0" baseline="0">
                        <a:ln>
                          <a:noFill/>
                        </a:ln>
                        <a:solidFill>
                          <a:srgbClr val="000000"/>
                        </a:solidFill>
                        <a:effectLst/>
                        <a:latin typeface="Arial" panose="020B0604020202020204" pitchFamily="34" charset="0"/>
                        <a:ea typeface="ＭＳ Ｐゴシック" charset="-128"/>
                        <a:cs typeface="Arial" panose="020B0604020202020204" pitchFamily="34" charset="0"/>
                      </a:endParaRPr>
                    </a:p>
                  </a:txBody>
                  <a:tcPr marL="63305" marR="63305"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7990432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4755-E428-3D14-4C22-56D30C90A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734C5-8968-DA70-7832-3B2CF2EC611B}"/>
              </a:ext>
            </a:extLst>
          </p:cNvPr>
          <p:cNvSpPr>
            <a:spLocks noGrp="1"/>
          </p:cNvSpPr>
          <p:nvPr>
            <p:ph type="title"/>
          </p:nvPr>
        </p:nvSpPr>
        <p:spPr/>
        <p:txBody>
          <a:bodyPr/>
          <a:lstStyle/>
          <a:p>
            <a:r>
              <a:rPr lang="en-US" sz="2800"/>
              <a:t>Implementation Planning — Initial Timeline</a:t>
            </a:r>
            <a:endParaRPr lang="en-US"/>
          </a:p>
        </p:txBody>
      </p:sp>
      <p:sp>
        <p:nvSpPr>
          <p:cNvPr id="4" name="Text Placeholder 3">
            <a:extLst>
              <a:ext uri="{FF2B5EF4-FFF2-40B4-BE49-F238E27FC236}">
                <a16:creationId xmlns:a16="http://schemas.microsoft.com/office/drawing/2014/main" id="{A31DEDA2-6B33-CC84-3191-1818661443B2}"/>
              </a:ext>
            </a:extLst>
          </p:cNvPr>
          <p:cNvSpPr>
            <a:spLocks noGrp="1"/>
          </p:cNvSpPr>
          <p:nvPr>
            <p:ph type="body" sz="quarter" idx="11"/>
          </p:nvPr>
        </p:nvSpPr>
        <p:spPr/>
        <p:txBody>
          <a:bodyPr/>
          <a:lstStyle/>
          <a:p>
            <a:r>
              <a:rPr lang="en-US"/>
              <a:t>Template</a:t>
            </a:r>
          </a:p>
        </p:txBody>
      </p:sp>
      <p:graphicFrame>
        <p:nvGraphicFramePr>
          <p:cNvPr id="6" name="Content Placeholder 13">
            <a:extLst>
              <a:ext uri="{FF2B5EF4-FFF2-40B4-BE49-F238E27FC236}">
                <a16:creationId xmlns:a16="http://schemas.microsoft.com/office/drawing/2014/main" id="{84E7144B-9441-1ED7-D511-CD256C1C48D9}"/>
              </a:ext>
            </a:extLst>
          </p:cNvPr>
          <p:cNvGraphicFramePr>
            <a:graphicFrameLocks/>
          </p:cNvGraphicFramePr>
          <p:nvPr/>
        </p:nvGraphicFramePr>
        <p:xfrm>
          <a:off x="876300" y="1257299"/>
          <a:ext cx="10652761" cy="4844416"/>
        </p:xfrm>
        <a:graphic>
          <a:graphicData uri="http://schemas.openxmlformats.org/drawingml/2006/table">
            <a:tbl>
              <a:tblPr firstRow="1" bandRow="1">
                <a:tableStyleId>{69012ECD-51FC-41F1-AA8D-1B2483CD663E}</a:tableStyleId>
              </a:tblPr>
              <a:tblGrid>
                <a:gridCol w="3043649">
                  <a:extLst>
                    <a:ext uri="{9D8B030D-6E8A-4147-A177-3AD203B41FA5}">
                      <a16:colId xmlns:a16="http://schemas.microsoft.com/office/drawing/2014/main" val="1158199629"/>
                    </a:ext>
                  </a:extLst>
                </a:gridCol>
                <a:gridCol w="975527">
                  <a:extLst>
                    <a:ext uri="{9D8B030D-6E8A-4147-A177-3AD203B41FA5}">
                      <a16:colId xmlns:a16="http://schemas.microsoft.com/office/drawing/2014/main" val="4024021816"/>
                    </a:ext>
                  </a:extLst>
                </a:gridCol>
                <a:gridCol w="975527">
                  <a:extLst>
                    <a:ext uri="{9D8B030D-6E8A-4147-A177-3AD203B41FA5}">
                      <a16:colId xmlns:a16="http://schemas.microsoft.com/office/drawing/2014/main" val="628384229"/>
                    </a:ext>
                  </a:extLst>
                </a:gridCol>
                <a:gridCol w="975527">
                  <a:extLst>
                    <a:ext uri="{9D8B030D-6E8A-4147-A177-3AD203B41FA5}">
                      <a16:colId xmlns:a16="http://schemas.microsoft.com/office/drawing/2014/main" val="567630883"/>
                    </a:ext>
                  </a:extLst>
                </a:gridCol>
                <a:gridCol w="975527">
                  <a:extLst>
                    <a:ext uri="{9D8B030D-6E8A-4147-A177-3AD203B41FA5}">
                      <a16:colId xmlns:a16="http://schemas.microsoft.com/office/drawing/2014/main" val="1315054933"/>
                    </a:ext>
                  </a:extLst>
                </a:gridCol>
                <a:gridCol w="926751">
                  <a:extLst>
                    <a:ext uri="{9D8B030D-6E8A-4147-A177-3AD203B41FA5}">
                      <a16:colId xmlns:a16="http://schemas.microsoft.com/office/drawing/2014/main" val="463405028"/>
                    </a:ext>
                  </a:extLst>
                </a:gridCol>
                <a:gridCol w="926751">
                  <a:extLst>
                    <a:ext uri="{9D8B030D-6E8A-4147-A177-3AD203B41FA5}">
                      <a16:colId xmlns:a16="http://schemas.microsoft.com/office/drawing/2014/main" val="836651407"/>
                    </a:ext>
                  </a:extLst>
                </a:gridCol>
                <a:gridCol w="926751">
                  <a:extLst>
                    <a:ext uri="{9D8B030D-6E8A-4147-A177-3AD203B41FA5}">
                      <a16:colId xmlns:a16="http://schemas.microsoft.com/office/drawing/2014/main" val="3669636995"/>
                    </a:ext>
                  </a:extLst>
                </a:gridCol>
                <a:gridCol w="926751">
                  <a:extLst>
                    <a:ext uri="{9D8B030D-6E8A-4147-A177-3AD203B41FA5}">
                      <a16:colId xmlns:a16="http://schemas.microsoft.com/office/drawing/2014/main" val="1369964065"/>
                    </a:ext>
                  </a:extLst>
                </a:gridCol>
              </a:tblGrid>
              <a:tr h="340473">
                <a:tc>
                  <a:txBody>
                    <a:bodyPr/>
                    <a:lstStyle/>
                    <a:p>
                      <a:pPr algn="ctr"/>
                      <a:r>
                        <a:rPr lang="en-US" sz="1600">
                          <a:solidFill>
                            <a:schemeClr val="bg1"/>
                          </a:solidFill>
                          <a:latin typeface="Arial" panose="020B0604020202020204" pitchFamily="34" charset="0"/>
                          <a:cs typeface="Arial" panose="020B0604020202020204" pitchFamily="34" charset="0"/>
                        </a:rPr>
                        <a:t>Task</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gridSpan="4">
                  <a:txBody>
                    <a:bodyPr/>
                    <a:lstStyle/>
                    <a:p>
                      <a:pPr algn="ctr"/>
                      <a:r>
                        <a:rPr lang="en-US" sz="1600">
                          <a:solidFill>
                            <a:schemeClr val="bg1"/>
                          </a:solidFill>
                          <a:latin typeface="Arial" panose="020B0604020202020204" pitchFamily="34" charset="0"/>
                          <a:cs typeface="Arial" panose="020B0604020202020204" pitchFamily="34" charset="0"/>
                        </a:rPr>
                        <a:t>Month</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sz="1600">
                          <a:solidFill>
                            <a:schemeClr val="bg1"/>
                          </a:solidFill>
                          <a:latin typeface="Arial" panose="020B0604020202020204" pitchFamily="34" charset="0"/>
                          <a:cs typeface="Arial" panose="020B0604020202020204" pitchFamily="34" charset="0"/>
                        </a:rPr>
                        <a:t>Month</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4805856"/>
                  </a:ext>
                </a:extLst>
              </a:tr>
              <a:tr h="450137">
                <a:tc>
                  <a:txBody>
                    <a:bodyPr/>
                    <a:lstStyle/>
                    <a:p>
                      <a:pPr algn="l"/>
                      <a:r>
                        <a:rPr lang="en-US" sz="1100" b="1">
                          <a:solidFill>
                            <a:schemeClr val="bg1"/>
                          </a:solidFill>
                          <a:latin typeface="Arial" panose="020B0604020202020204" pitchFamily="34" charset="0"/>
                          <a:cs typeface="Arial" panose="020B0604020202020204" pitchFamily="34" charset="0"/>
                        </a:rPr>
                        <a:t>Initial socialization with ELT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0922265"/>
                  </a:ext>
                </a:extLst>
              </a:tr>
              <a:tr h="482290">
                <a:tc>
                  <a:txBody>
                    <a:bodyPr/>
                    <a:lstStyle/>
                    <a:p>
                      <a:pPr algn="l"/>
                      <a:r>
                        <a:rPr lang="en-US" sz="1100" b="1">
                          <a:solidFill>
                            <a:schemeClr val="bg1"/>
                          </a:solidFill>
                          <a:latin typeface="Arial" panose="020B0604020202020204" pitchFamily="34" charset="0"/>
                          <a:cs typeface="Arial" panose="020B0604020202020204" pitchFamily="34" charset="0"/>
                        </a:rPr>
                        <a:t>Portfolio Management Micro Work Stream</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000">
                        <a:solidFill>
                          <a:srgbClr val="F6C0B0"/>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rgbClr val="F6C0B0"/>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97282"/>
                  </a:ext>
                </a:extLst>
              </a:tr>
              <a:tr h="482290">
                <a:tc>
                  <a:txBody>
                    <a:bodyPr/>
                    <a:lstStyle/>
                    <a:p>
                      <a:pPr algn="l"/>
                      <a:r>
                        <a:rPr lang="en-US" sz="1100" b="1">
                          <a:solidFill>
                            <a:schemeClr val="bg1"/>
                          </a:solidFill>
                          <a:latin typeface="Arial" panose="020B0604020202020204" pitchFamily="34" charset="0"/>
                          <a:cs typeface="Arial" panose="020B0604020202020204" pitchFamily="34" charset="0"/>
                        </a:rPr>
                        <a:t>Build and Deploy Micro Work Stream</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0503181"/>
                  </a:ext>
                </a:extLst>
              </a:tr>
              <a:tr h="1449443">
                <a:tc>
                  <a:txBody>
                    <a:bodyPr/>
                    <a:lstStyle/>
                    <a:p>
                      <a:pPr algn="l"/>
                      <a:r>
                        <a:rPr lang="en-US" sz="1100" b="1">
                          <a:solidFill>
                            <a:schemeClr val="bg1"/>
                          </a:solidFill>
                          <a:latin typeface="Arial" panose="020B0604020202020204" pitchFamily="34" charset="0"/>
                          <a:cs typeface="Arial" panose="020B0604020202020204" pitchFamily="34" charset="0"/>
                        </a:rPr>
                        <a:t>Implementation and change planning</a:t>
                      </a:r>
                    </a:p>
                    <a:p>
                      <a:pPr marL="118745" indent="-118745" algn="l">
                        <a:buFont typeface="Arial" panose="020B0604020202020204" pitchFamily="34" charset="0"/>
                        <a:buChar char="•"/>
                      </a:pPr>
                      <a:r>
                        <a:rPr lang="en-US" sz="1100">
                          <a:solidFill>
                            <a:schemeClr val="bg1"/>
                          </a:solidFill>
                          <a:latin typeface="Arial" panose="020B0604020202020204" pitchFamily="34" charset="0"/>
                          <a:cs typeface="Arial" panose="020B0604020202020204" pitchFamily="34" charset="0"/>
                        </a:rPr>
                        <a:t>Includes plans for L2-3 announcements</a:t>
                      </a:r>
                    </a:p>
                    <a:p>
                      <a:pPr marL="118745" indent="-118745" algn="l">
                        <a:buFont typeface="Arial" panose="020B0604020202020204" pitchFamily="34" charset="0"/>
                        <a:buChar char="•"/>
                      </a:pPr>
                      <a:r>
                        <a:rPr lang="en-US" sz="1100">
                          <a:solidFill>
                            <a:schemeClr val="bg1"/>
                          </a:solidFill>
                          <a:latin typeface="Arial" panose="020B0604020202020204" pitchFamily="34" charset="0"/>
                          <a:cs typeface="Arial" panose="020B0604020202020204" pitchFamily="34" charset="0"/>
                        </a:rPr>
                        <a:t>Includes plans for L4+ announcements</a:t>
                      </a:r>
                    </a:p>
                    <a:p>
                      <a:pPr marL="118745" indent="-118745" algn="l">
                        <a:buFont typeface="Arial" panose="020B0604020202020204" pitchFamily="34" charset="0"/>
                        <a:buChar char="•"/>
                      </a:pPr>
                      <a:r>
                        <a:rPr lang="en-US" sz="1100">
                          <a:solidFill>
                            <a:schemeClr val="bg1"/>
                          </a:solidFill>
                          <a:latin typeface="Arial" panose="020B0604020202020204" pitchFamily="34" charset="0"/>
                          <a:cs typeface="Arial" panose="020B0604020202020204" pitchFamily="34" charset="0"/>
                        </a:rPr>
                        <a:t>etc.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a:solidFill>
                            <a:schemeClr val="tx1"/>
                          </a:solidFill>
                          <a:latin typeface="Arial" panose="020B0604020202020204" pitchFamily="34" charset="0"/>
                          <a:cs typeface="Arial" panose="020B0604020202020204" pitchFamily="34" charset="0"/>
                        </a:rPr>
                        <a:t>Day Long Session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5075208"/>
                  </a:ext>
                </a:extLst>
              </a:tr>
              <a:tr h="1639783">
                <a:tc>
                  <a:txBody>
                    <a:bodyPr/>
                    <a:lstStyle/>
                    <a:p>
                      <a:pPr algn="l"/>
                      <a:r>
                        <a:rPr lang="en-US" sz="1100" b="1">
                          <a:solidFill>
                            <a:schemeClr val="bg1"/>
                          </a:solidFill>
                          <a:latin typeface="Arial" panose="020B0604020202020204" pitchFamily="34" charset="0"/>
                          <a:cs typeface="Arial" panose="020B0604020202020204" pitchFamily="34" charset="0"/>
                        </a:rPr>
                        <a:t>People Move Planning</a:t>
                      </a:r>
                    </a:p>
                    <a:p>
                      <a:pPr marL="118745" indent="-118745" algn="l">
                        <a:buFont typeface="Arial" panose="020B0604020202020204" pitchFamily="34" charset="0"/>
                        <a:buChar char="•"/>
                      </a:pPr>
                      <a:r>
                        <a:rPr lang="en-US" sz="1100">
                          <a:solidFill>
                            <a:schemeClr val="bg1"/>
                          </a:solidFill>
                          <a:latin typeface="Arial" panose="020B0604020202020204" pitchFamily="34" charset="0"/>
                          <a:cs typeface="Arial" panose="020B0604020202020204" pitchFamily="34" charset="0"/>
                        </a:rPr>
                        <a:t>Start on job descriptions and grading</a:t>
                      </a:r>
                    </a:p>
                    <a:p>
                      <a:pPr marL="118745" marR="0" lvl="0" indent="-1187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schemeClr val="bg1"/>
                          </a:solidFill>
                          <a:latin typeface="Arial" panose="020B0604020202020204" pitchFamily="34" charset="0"/>
                          <a:cs typeface="Arial" panose="020B0604020202020204" pitchFamily="34" charset="0"/>
                        </a:rPr>
                        <a:t>ID selection process, including deciding on preferencing </a:t>
                      </a:r>
                    </a:p>
                    <a:p>
                      <a:pPr marL="118745" marR="0" lvl="0" indent="-1187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schemeClr val="bg1"/>
                          </a:solidFill>
                          <a:latin typeface="Arial" panose="020B0604020202020204" pitchFamily="34" charset="0"/>
                          <a:cs typeface="Arial" panose="020B0604020202020204" pitchFamily="34" charset="0"/>
                        </a:rPr>
                        <a:t>Facilities planning</a:t>
                      </a:r>
                    </a:p>
                    <a:p>
                      <a:pPr marL="118745" marR="0" lvl="0" indent="-1187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schemeClr val="bg1"/>
                          </a:solidFill>
                          <a:latin typeface="Arial" panose="020B0604020202020204" pitchFamily="34" charset="0"/>
                          <a:cs typeface="Arial" panose="020B0604020202020204" pitchFamily="34" charset="0"/>
                        </a:rPr>
                        <a:t>Etc.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0168782"/>
                  </a:ext>
                </a:extLst>
              </a:tr>
            </a:tbl>
          </a:graphicData>
        </a:graphic>
      </p:graphicFrame>
    </p:spTree>
    <p:extLst>
      <p:ext uri="{BB962C8B-B14F-4D97-AF65-F5344CB8AC3E}">
        <p14:creationId xmlns:p14="http://schemas.microsoft.com/office/powerpoint/2010/main" val="151678549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F25EF-5EDE-08AB-BB51-33DCA8D2B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E7DE3-189C-50C2-7AEA-15528814506E}"/>
              </a:ext>
            </a:extLst>
          </p:cNvPr>
          <p:cNvSpPr>
            <a:spLocks noGrp="1"/>
          </p:cNvSpPr>
          <p:nvPr>
            <p:ph type="title"/>
          </p:nvPr>
        </p:nvSpPr>
        <p:spPr/>
        <p:txBody>
          <a:bodyPr/>
          <a:lstStyle/>
          <a:p>
            <a:r>
              <a:rPr lang="en-US"/>
              <a:t>Communications Agreement</a:t>
            </a:r>
          </a:p>
        </p:txBody>
      </p:sp>
      <p:sp>
        <p:nvSpPr>
          <p:cNvPr id="3" name="Content Placeholder 2">
            <a:extLst>
              <a:ext uri="{FF2B5EF4-FFF2-40B4-BE49-F238E27FC236}">
                <a16:creationId xmlns:a16="http://schemas.microsoft.com/office/drawing/2014/main" id="{00E38815-FDDC-31CB-9DEE-78E6F853C087}"/>
              </a:ext>
            </a:extLst>
          </p:cNvPr>
          <p:cNvSpPr>
            <a:spLocks noGrp="1"/>
          </p:cNvSpPr>
          <p:nvPr>
            <p:ph idx="1"/>
          </p:nvPr>
        </p:nvSpPr>
        <p:spPr/>
        <p:txBody>
          <a:bodyPr/>
          <a:lstStyle/>
          <a:p>
            <a:pPr marL="285750" indent="-285750">
              <a:buFont typeface="Arial" panose="020B0604020202020204" pitchFamily="34" charset="0"/>
              <a:buChar char="•"/>
            </a:pPr>
            <a:r>
              <a:rPr lang="en-US" altLang="en-US" sz="1800" b="0"/>
              <a:t>Who are the key audiences?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are the primary messages?</a:t>
            </a:r>
          </a:p>
          <a:p>
            <a:pPr marL="285750" indent="-285750">
              <a:buFont typeface="Arial" panose="020B0604020202020204" pitchFamily="34" charset="0"/>
              <a:buChar char="•"/>
            </a:pPr>
            <a:endParaRPr lang="en-US" altLang="en-US" sz="1800" b="0"/>
          </a:p>
          <a:p>
            <a:pPr marL="285750" indent="-285750">
              <a:buFont typeface="Arial" panose="020B0604020202020204" pitchFamily="34" charset="0"/>
              <a:buChar char="•"/>
            </a:pPr>
            <a:r>
              <a:rPr lang="en-US" altLang="en-US" sz="1800" b="0"/>
              <a:t>What can we / can’t we say?</a:t>
            </a:r>
          </a:p>
          <a:p>
            <a:endParaRPr lang="en-US"/>
          </a:p>
        </p:txBody>
      </p:sp>
      <p:sp>
        <p:nvSpPr>
          <p:cNvPr id="4" name="Text Placeholder 3">
            <a:extLst>
              <a:ext uri="{FF2B5EF4-FFF2-40B4-BE49-F238E27FC236}">
                <a16:creationId xmlns:a16="http://schemas.microsoft.com/office/drawing/2014/main" id="{18256F39-94C0-D57E-A962-294B9840CC5E}"/>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1912613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754F-79CF-071C-8204-012732BDC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2E015-4252-A610-AB0C-41E194BDFABE}"/>
              </a:ext>
            </a:extLst>
          </p:cNvPr>
          <p:cNvSpPr>
            <a:spLocks noGrp="1"/>
          </p:cNvSpPr>
          <p:nvPr>
            <p:ph type="title"/>
          </p:nvPr>
        </p:nvSpPr>
        <p:spPr/>
        <p:txBody>
          <a:bodyPr/>
          <a:lstStyle/>
          <a:p>
            <a:r>
              <a:rPr lang="en-US" sz="2800"/>
              <a:t>Communications Agreements</a:t>
            </a:r>
            <a:endParaRPr lang="en-US"/>
          </a:p>
        </p:txBody>
      </p:sp>
      <p:sp>
        <p:nvSpPr>
          <p:cNvPr id="4" name="Text Placeholder 3">
            <a:extLst>
              <a:ext uri="{FF2B5EF4-FFF2-40B4-BE49-F238E27FC236}">
                <a16:creationId xmlns:a16="http://schemas.microsoft.com/office/drawing/2014/main" id="{327E32CF-CB5E-B705-EF2E-978AA53F221C}"/>
              </a:ext>
            </a:extLst>
          </p:cNvPr>
          <p:cNvSpPr>
            <a:spLocks noGrp="1"/>
          </p:cNvSpPr>
          <p:nvPr>
            <p:ph type="body" sz="quarter" idx="11"/>
          </p:nvPr>
        </p:nvSpPr>
        <p:spPr/>
        <p:txBody>
          <a:bodyPr/>
          <a:lstStyle/>
          <a:p>
            <a:r>
              <a:rPr lang="en-US"/>
              <a:t>Example</a:t>
            </a:r>
          </a:p>
        </p:txBody>
      </p:sp>
      <p:graphicFrame>
        <p:nvGraphicFramePr>
          <p:cNvPr id="5" name="Content Placeholder 5">
            <a:extLst>
              <a:ext uri="{FF2B5EF4-FFF2-40B4-BE49-F238E27FC236}">
                <a16:creationId xmlns:a16="http://schemas.microsoft.com/office/drawing/2014/main" id="{FCC22397-EE72-9998-0F1F-82DCD0F35583}"/>
              </a:ext>
            </a:extLst>
          </p:cNvPr>
          <p:cNvGraphicFramePr>
            <a:graphicFrameLocks/>
          </p:cNvGraphicFramePr>
          <p:nvPr/>
        </p:nvGraphicFramePr>
        <p:xfrm>
          <a:off x="876300" y="1257300"/>
          <a:ext cx="10652760" cy="2149944"/>
        </p:xfrm>
        <a:graphic>
          <a:graphicData uri="http://schemas.openxmlformats.org/drawingml/2006/table">
            <a:tbl>
              <a:tblPr firstRow="1" bandRow="1">
                <a:tableStyleId>{5C22544A-7EE6-4342-B048-85BDC9FD1C3A}</a:tableStyleId>
              </a:tblPr>
              <a:tblGrid>
                <a:gridCol w="5326380">
                  <a:extLst>
                    <a:ext uri="{9D8B030D-6E8A-4147-A177-3AD203B41FA5}">
                      <a16:colId xmlns:a16="http://schemas.microsoft.com/office/drawing/2014/main" val="2971955427"/>
                    </a:ext>
                  </a:extLst>
                </a:gridCol>
                <a:gridCol w="5326380">
                  <a:extLst>
                    <a:ext uri="{9D8B030D-6E8A-4147-A177-3AD203B41FA5}">
                      <a16:colId xmlns:a16="http://schemas.microsoft.com/office/drawing/2014/main" val="3720888904"/>
                    </a:ext>
                  </a:extLst>
                </a:gridCol>
              </a:tblGrid>
              <a:tr h="248276">
                <a:tc gridSpan="2">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altLang="en-US" sz="1600" b="1">
                          <a:solidFill>
                            <a:schemeClr val="bg1"/>
                          </a:solidFill>
                          <a:latin typeface="+mn-lt"/>
                          <a:cs typeface="Arial" panose="020B0604020202020204" pitchFamily="34" charset="0"/>
                        </a:rPr>
                        <a:t>Communications Agreements</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solidFill>
                          <a:schemeClr val="bg1"/>
                        </a:solidFill>
                        <a:latin typeface="+mn-lt"/>
                        <a:cs typeface="Arial" panose="020B0604020202020204" pitchFamily="34" charset="0"/>
                      </a:endParaRPr>
                    </a:p>
                  </a:txBody>
                  <a:tcPr marL="45720" marR="45720" anchor="b"/>
                </a:tc>
                <a:extLst>
                  <a:ext uri="{0D108BD9-81ED-4DB2-BD59-A6C34878D82A}">
                    <a16:rowId xmlns:a16="http://schemas.microsoft.com/office/drawing/2014/main" val="2650286395"/>
                  </a:ext>
                </a:extLst>
              </a:tr>
              <a:tr h="204227">
                <a:tc>
                  <a:txBody>
                    <a:bodyPr/>
                    <a:lstStyle/>
                    <a:p>
                      <a:pPr algn="ctr">
                        <a:spcBef>
                          <a:spcPts val="600"/>
                        </a:spcBef>
                        <a:spcAft>
                          <a:spcPts val="600"/>
                        </a:spcAft>
                      </a:pPr>
                      <a:r>
                        <a:rPr lang="en-US" sz="1600" b="1">
                          <a:solidFill>
                            <a:schemeClr val="bg1"/>
                          </a:solidFill>
                          <a:latin typeface="+mn-lt"/>
                          <a:cs typeface="Arial" panose="020B0604020202020204" pitchFamily="34" charset="0"/>
                        </a:rPr>
                        <a:t>What</a:t>
                      </a:r>
                      <a:r>
                        <a:rPr lang="en-US" sz="1600" b="1" baseline="0">
                          <a:solidFill>
                            <a:schemeClr val="bg1"/>
                          </a:solidFill>
                          <a:latin typeface="+mn-lt"/>
                          <a:cs typeface="Arial" panose="020B0604020202020204" pitchFamily="34" charset="0"/>
                        </a:rPr>
                        <a:t> to share</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1600" b="1">
                          <a:solidFill>
                            <a:schemeClr val="bg1"/>
                          </a:solidFill>
                          <a:latin typeface="+mn-lt"/>
                          <a:cs typeface="Arial" panose="020B0604020202020204" pitchFamily="34" charset="0"/>
                        </a:rPr>
                        <a:t>What</a:t>
                      </a:r>
                      <a:r>
                        <a:rPr lang="en-US" sz="1600" b="1" baseline="0">
                          <a:solidFill>
                            <a:schemeClr val="bg1"/>
                          </a:solidFill>
                          <a:latin typeface="+mn-lt"/>
                          <a:cs typeface="Arial" panose="020B0604020202020204" pitchFamily="34" charset="0"/>
                        </a:rPr>
                        <a:t> not to share</a:t>
                      </a:r>
                      <a:endParaRPr lang="en-US" sz="1600" b="1">
                        <a:solidFill>
                          <a:schemeClr val="bg1"/>
                        </a:solidFill>
                        <a:latin typeface="+mn-lt"/>
                        <a:cs typeface="Arial" panose="020B0604020202020204" pitchFamily="34" charset="0"/>
                      </a:endParaRPr>
                    </a:p>
                  </a:txBody>
                  <a:tcPr marL="34290" marR="34290" marT="34290" marB="3429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60258643"/>
                  </a:ext>
                </a:extLst>
              </a:tr>
              <a:tr h="1525104">
                <a:tc>
                  <a:txBody>
                    <a:bodyPr/>
                    <a:lstStyle/>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Reinforce earlier talking points and FAQs.</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Using a structured design process with an external organization design facilitator.</a:t>
                      </a:r>
                    </a:p>
                    <a:p>
                      <a:pPr marL="171450" marR="0" lvl="0" indent="-1714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600" baseline="0">
                          <a:solidFill>
                            <a:schemeClr val="tx1"/>
                          </a:solidFill>
                          <a:latin typeface="Arial" panose="020B0604020202020204" pitchFamily="34" charset="0"/>
                          <a:cs typeface="Arial" panose="020B0604020202020204" pitchFamily="34" charset="0"/>
                        </a:rPr>
                        <a:t>No decisions finalized; still a work in progress.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Details.</a:t>
                      </a:r>
                      <a:endParaRPr lang="en-US" sz="1600">
                        <a:latin typeface="Arial" panose="020B0604020202020204" pitchFamily="34" charset="0"/>
                        <a:cs typeface="Arial" panose="020B0604020202020204" pitchFamily="34" charset="0"/>
                      </a:endParaRPr>
                    </a:p>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Documentation.</a:t>
                      </a:r>
                    </a:p>
                    <a:p>
                      <a:pPr marL="171450" indent="-171450">
                        <a:lnSpc>
                          <a:spcPct val="100000"/>
                        </a:lnSpc>
                        <a:spcBef>
                          <a:spcPts val="0"/>
                        </a:spcBef>
                        <a:spcAft>
                          <a:spcPts val="0"/>
                        </a:spcAft>
                        <a:buClr>
                          <a:schemeClr val="tx1"/>
                        </a:buClr>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Who said what during session.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4249116"/>
                  </a:ext>
                </a:extLst>
              </a:tr>
            </a:tbl>
          </a:graphicData>
        </a:graphic>
      </p:graphicFrame>
    </p:spTree>
    <p:extLst>
      <p:ext uri="{BB962C8B-B14F-4D97-AF65-F5344CB8AC3E}">
        <p14:creationId xmlns:p14="http://schemas.microsoft.com/office/powerpoint/2010/main" val="1703397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6A4E1-E4ED-845E-D523-0AB766AF0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4556D3-CC6A-062A-9BBC-571AD45FB60A}"/>
              </a:ext>
            </a:extLst>
          </p:cNvPr>
          <p:cNvSpPr>
            <a:spLocks noGrp="1"/>
          </p:cNvSpPr>
          <p:nvPr>
            <p:ph type="title"/>
          </p:nvPr>
        </p:nvSpPr>
        <p:spPr/>
        <p:txBody>
          <a:bodyPr/>
          <a:lstStyle/>
          <a:p>
            <a:r>
              <a:rPr lang="en-US" sz="2800"/>
              <a:t>Organization Alignment Activities: What’s Coming</a:t>
            </a:r>
            <a:endParaRPr lang="en-US"/>
          </a:p>
        </p:txBody>
      </p:sp>
      <p:graphicFrame>
        <p:nvGraphicFramePr>
          <p:cNvPr id="30" name="Table 6">
            <a:extLst>
              <a:ext uri="{FF2B5EF4-FFF2-40B4-BE49-F238E27FC236}">
                <a16:creationId xmlns:a16="http://schemas.microsoft.com/office/drawing/2014/main" id="{BC169110-F985-7BB6-1831-FC809A164A87}"/>
              </a:ext>
            </a:extLst>
          </p:cNvPr>
          <p:cNvGraphicFramePr>
            <a:graphicFrameLocks noGrp="1"/>
          </p:cNvGraphicFramePr>
          <p:nvPr/>
        </p:nvGraphicFramePr>
        <p:xfrm>
          <a:off x="706986" y="1339238"/>
          <a:ext cx="10841198" cy="4770359"/>
        </p:xfrm>
        <a:graphic>
          <a:graphicData uri="http://schemas.openxmlformats.org/drawingml/2006/table">
            <a:tbl>
              <a:tblPr firstRow="1" bandRow="1">
                <a:tableStyleId>{073A0DAA-6AF3-43AB-8588-CEC1D06C72B9}</a:tableStyleId>
              </a:tblPr>
              <a:tblGrid>
                <a:gridCol w="1064915">
                  <a:extLst>
                    <a:ext uri="{9D8B030D-6E8A-4147-A177-3AD203B41FA5}">
                      <a16:colId xmlns:a16="http://schemas.microsoft.com/office/drawing/2014/main" val="1659938637"/>
                    </a:ext>
                  </a:extLst>
                </a:gridCol>
                <a:gridCol w="846061">
                  <a:extLst>
                    <a:ext uri="{9D8B030D-6E8A-4147-A177-3AD203B41FA5}">
                      <a16:colId xmlns:a16="http://schemas.microsoft.com/office/drawing/2014/main" val="581972136"/>
                    </a:ext>
                  </a:extLst>
                </a:gridCol>
                <a:gridCol w="1243832">
                  <a:extLst>
                    <a:ext uri="{9D8B030D-6E8A-4147-A177-3AD203B41FA5}">
                      <a16:colId xmlns:a16="http://schemas.microsoft.com/office/drawing/2014/main" val="690915126"/>
                    </a:ext>
                  </a:extLst>
                </a:gridCol>
                <a:gridCol w="1062097">
                  <a:extLst>
                    <a:ext uri="{9D8B030D-6E8A-4147-A177-3AD203B41FA5}">
                      <a16:colId xmlns:a16="http://schemas.microsoft.com/office/drawing/2014/main" val="3968895972"/>
                    </a:ext>
                  </a:extLst>
                </a:gridCol>
                <a:gridCol w="6624293">
                  <a:extLst>
                    <a:ext uri="{9D8B030D-6E8A-4147-A177-3AD203B41FA5}">
                      <a16:colId xmlns:a16="http://schemas.microsoft.com/office/drawing/2014/main" val="3983765073"/>
                    </a:ext>
                  </a:extLst>
                </a:gridCol>
              </a:tblGrid>
              <a:tr h="624526">
                <a:tc>
                  <a:txBody>
                    <a:bodyPr/>
                    <a:lstStyle/>
                    <a:p>
                      <a:pPr algn="ctr"/>
                      <a:r>
                        <a:rPr lang="en-US" sz="1100">
                          <a:latin typeface="Arial" panose="020B0604020202020204" pitchFamily="34" charset="0"/>
                          <a:cs typeface="Arial" panose="020B0604020202020204" pitchFamily="34" charset="0"/>
                        </a:rPr>
                        <a:t>Strategy and Macro 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1100">
                          <a:solidFill>
                            <a:schemeClr val="bg1"/>
                          </a:solidFill>
                          <a:latin typeface="Arial" panose="020B0604020202020204" pitchFamily="34" charset="0"/>
                          <a:cs typeface="Arial" panose="020B0604020202020204" pitchFamily="34" charset="0"/>
                        </a:rPr>
                        <a:t>Micro</a:t>
                      </a:r>
                    </a:p>
                    <a:p>
                      <a:pPr algn="ctr"/>
                      <a:r>
                        <a:rPr lang="en-US" sz="1100">
                          <a:solidFill>
                            <a:schemeClr val="bg1"/>
                          </a:solidFill>
                          <a:latin typeface="Arial" panose="020B0604020202020204" pitchFamily="34" charset="0"/>
                          <a:cs typeface="Arial" panose="020B0604020202020204" pitchFamily="34" charset="0"/>
                        </a:rPr>
                        <a:t>Design</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000">
                          <a:solidFill>
                            <a:schemeClr val="bg1"/>
                          </a:solidFill>
                          <a:latin typeface="Arial" panose="020B0604020202020204" pitchFamily="34" charset="0"/>
                          <a:cs typeface="Arial" panose="020B0604020202020204" pitchFamily="34" charset="0"/>
                        </a:rPr>
                        <a:t>Change </a:t>
                      </a:r>
                      <a:r>
                        <a:rPr lang="en-US" sz="1000">
                          <a:ln>
                            <a:noFill/>
                          </a:ln>
                          <a:solidFill>
                            <a:schemeClr val="bg1"/>
                          </a:solidFill>
                          <a:latin typeface="Arial" panose="020B0604020202020204" pitchFamily="34" charset="0"/>
                          <a:cs typeface="Arial" panose="020B0604020202020204" pitchFamily="34" charset="0"/>
                        </a:rPr>
                        <a:t>Management</a:t>
                      </a:r>
                      <a:r>
                        <a:rPr lang="en-US" sz="1000">
                          <a:solidFill>
                            <a:schemeClr val="bg1"/>
                          </a:solidFill>
                          <a:latin typeface="Arial" panose="020B0604020202020204" pitchFamily="34" charset="0"/>
                          <a:cs typeface="Arial" panose="020B0604020202020204" pitchFamily="34" charset="0"/>
                        </a:rPr>
                        <a:t> Planning</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1100">
                        <a:solidFill>
                          <a:schemeClr val="bg1"/>
                        </a:solidFill>
                        <a:latin typeface="Arial" panose="020B0604020202020204" pitchFamily="34" charset="0"/>
                        <a:cs typeface="Arial" panose="020B0604020202020204" pitchFamily="34" charset="0"/>
                      </a:endParaRPr>
                    </a:p>
                    <a:p>
                      <a:pPr algn="ctr"/>
                      <a:r>
                        <a:rPr lang="en-US" sz="1100">
                          <a:solidFill>
                            <a:schemeClr val="bg1"/>
                          </a:solidFill>
                          <a:latin typeface="Arial" panose="020B0604020202020204" pitchFamily="34" charset="0"/>
                          <a:cs typeface="Arial" panose="020B0604020202020204" pitchFamily="34" charset="0"/>
                        </a:rPr>
                        <a:t>Implementation and Sustainability Journey Management</a:t>
                      </a: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9255"/>
                  </a:ext>
                </a:extLst>
              </a:tr>
              <a:tr h="955157">
                <a:tc rowSpan="4">
                  <a:txBody>
                    <a:bodyPr/>
                    <a:lstStyle/>
                    <a:p>
                      <a:pPr marL="63500" indent="-63500" algn="ctr">
                        <a:tabLst/>
                      </a:pPr>
                      <a:r>
                        <a:rPr lang="en-US" sz="1100" b="1">
                          <a:solidFill>
                            <a:schemeClr val="tx2">
                              <a:lumMod val="50000"/>
                            </a:schemeClr>
                          </a:solidFill>
                          <a:latin typeface="Arial" panose="020B0604020202020204" pitchFamily="34" charset="0"/>
                          <a:cs typeface="Arial" panose="020B0604020202020204" pitchFamily="34" charset="0"/>
                        </a:rPr>
                        <a:t>Purpose</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vision and strategy</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Identify and design strategic capabilities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Develop operating model </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Determine organization structure at highest levels</a:t>
                      </a:r>
                    </a:p>
                    <a:p>
                      <a:pPr marL="63500" indent="-63500">
                        <a:buFont typeface="Arial" panose="020B0604020202020204" pitchFamily="34" charset="0"/>
                        <a:buChar char="•"/>
                        <a:tabLst/>
                      </a:pPr>
                      <a:r>
                        <a:rPr lang="en-US" sz="1100">
                          <a:solidFill>
                            <a:schemeClr val="tx1"/>
                          </a:solidFill>
                          <a:latin typeface="Arial" panose="020B0604020202020204" pitchFamily="34" charset="0"/>
                          <a:cs typeface="Arial" panose="020B0604020202020204" pitchFamily="34" charset="0"/>
                        </a:rPr>
                        <a:t>Set guidelines for micro / operational design</a:t>
                      </a:r>
                    </a:p>
                    <a:p>
                      <a:pPr marL="63500" indent="-63500">
                        <a:tabLst/>
                      </a:pPr>
                      <a:endParaRPr lang="en-US" sz="13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highest levels </a:t>
                      </a:r>
                    </a:p>
                    <a:p>
                      <a:pPr algn="ctr">
                        <a:defRPr/>
                      </a:pPr>
                      <a:r>
                        <a:rPr lang="en-US" sz="1100">
                          <a:latin typeface="Arial" panose="020B0604020202020204" pitchFamily="34" charset="0"/>
                          <a:cs typeface="Arial" panose="020B0604020202020204" pitchFamily="34" charset="0"/>
                        </a:rPr>
                        <a:t>(L1 – L2)</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sponsors and project manager for micro designs</a:t>
                      </a:r>
                    </a:p>
                    <a:p>
                      <a:endParaRPr lang="en-US" sz="12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rowSpan="4">
                  <a:txBody>
                    <a:bodyPr/>
                    <a:lstStyle/>
                    <a:p>
                      <a:pPr algn="ctr"/>
                      <a:r>
                        <a:rPr lang="en-US" sz="1100" b="1">
                          <a:solidFill>
                            <a:schemeClr val="tx2"/>
                          </a:solidFill>
                          <a:latin typeface="Arial" panose="020B0604020202020204" pitchFamily="34" charset="0"/>
                          <a:cs typeface="Arial" panose="020B0604020202020204" pitchFamily="34" charset="0"/>
                        </a:rPr>
                        <a:t>Purpose</a:t>
                      </a:r>
                    </a:p>
                    <a:p>
                      <a:pPr marL="54864" indent="-54864">
                        <a:lnSpc>
                          <a:spcPct val="130000"/>
                        </a:lnSpc>
                        <a:buFont typeface="Arial" panose="020B0604020202020204" pitchFamily="34" charset="0"/>
                        <a:buChar char="•"/>
                      </a:pPr>
                      <a:r>
                        <a:rPr lang="en-US" sz="1100">
                          <a:solidFill>
                            <a:schemeClr val="tx1"/>
                          </a:solidFill>
                          <a:latin typeface="Arial" panose="020B0604020202020204" pitchFamily="34" charset="0"/>
                          <a:cs typeface="Arial" panose="020B0604020202020204" pitchFamily="34" charset="0"/>
                        </a:rPr>
                        <a:t>Design Micro level choices</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Leaders for L3 – L6(x)</a:t>
                      </a:r>
                    </a:p>
                    <a:p>
                      <a:pPr algn="ctr">
                        <a:defRPr/>
                      </a:pPr>
                      <a:endParaRPr lang="en-US" sz="1100">
                        <a:latin typeface="Arial" panose="020B0604020202020204" pitchFamily="34" charset="0"/>
                        <a:cs typeface="Arial" panose="020B0604020202020204" pitchFamily="34" charset="0"/>
                      </a:endParaRPr>
                    </a:p>
                    <a:p>
                      <a:pPr algn="ctr">
                        <a:defRPr/>
                      </a:pPr>
                      <a:r>
                        <a:rPr lang="en-US" sz="1100">
                          <a:latin typeface="Arial" panose="020B0604020202020204" pitchFamily="34" charset="0"/>
                          <a:cs typeface="Arial" panose="020B0604020202020204" pitchFamily="34" charset="0"/>
                        </a:rPr>
                        <a:t>Select  Project Manager for Journey Mgmt.</a:t>
                      </a: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1825557"/>
                  </a:ext>
                </a:extLst>
              </a:tr>
              <a:tr h="12801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46872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8180952"/>
                  </a:ext>
                </a:extLst>
              </a:tr>
              <a:tr h="955157">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sz="2400">
                        <a:latin typeface="Arial" panose="020B0604020202020204" pitchFamily="34" charset="0"/>
                        <a:cs typeface="Arial" panose="020B0604020202020204" pitchFamily="34" charset="0"/>
                      </a:endParaRPr>
                    </a:p>
                  </a:txBody>
                  <a:tcPr marL="121807" marR="121807" marT="60904" marB="60904">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513642"/>
                  </a:ext>
                </a:extLst>
              </a:tr>
            </a:tbl>
          </a:graphicData>
        </a:graphic>
      </p:graphicFrame>
      <p:sp>
        <p:nvSpPr>
          <p:cNvPr id="31" name="Rounded Rectangle 30">
            <a:extLst>
              <a:ext uri="{FF2B5EF4-FFF2-40B4-BE49-F238E27FC236}">
                <a16:creationId xmlns:a16="http://schemas.microsoft.com/office/drawing/2014/main" id="{702CAF3D-73F5-7379-8BAA-95D044F94200}"/>
              </a:ext>
            </a:extLst>
          </p:cNvPr>
          <p:cNvSpPr>
            <a:spLocks noChangeArrowheads="1"/>
          </p:cNvSpPr>
          <p:nvPr/>
        </p:nvSpPr>
        <p:spPr bwMode="auto">
          <a:xfrm>
            <a:off x="2881239" y="325466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1 (Work stream)</a:t>
            </a:r>
          </a:p>
        </p:txBody>
      </p:sp>
      <p:sp>
        <p:nvSpPr>
          <p:cNvPr id="32" name="Rounded Rectangle 31">
            <a:extLst>
              <a:ext uri="{FF2B5EF4-FFF2-40B4-BE49-F238E27FC236}">
                <a16:creationId xmlns:a16="http://schemas.microsoft.com/office/drawing/2014/main" id="{0591C1E7-6C8C-666A-6D61-6BC8A434C475}"/>
              </a:ext>
            </a:extLst>
          </p:cNvPr>
          <p:cNvSpPr>
            <a:spLocks noChangeArrowheads="1"/>
          </p:cNvSpPr>
          <p:nvPr/>
        </p:nvSpPr>
        <p:spPr bwMode="auto">
          <a:xfrm>
            <a:off x="2881239" y="4286222"/>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2 (Work stream)</a:t>
            </a:r>
          </a:p>
        </p:txBody>
      </p:sp>
      <p:sp>
        <p:nvSpPr>
          <p:cNvPr id="33" name="Rounded Rectangle 32">
            <a:extLst>
              <a:ext uri="{FF2B5EF4-FFF2-40B4-BE49-F238E27FC236}">
                <a16:creationId xmlns:a16="http://schemas.microsoft.com/office/drawing/2014/main" id="{4755EBC4-F483-E2E3-A95F-6B35D6D3EF24}"/>
              </a:ext>
            </a:extLst>
          </p:cNvPr>
          <p:cNvSpPr>
            <a:spLocks noChangeArrowheads="1"/>
          </p:cNvSpPr>
          <p:nvPr/>
        </p:nvSpPr>
        <p:spPr bwMode="auto">
          <a:xfrm>
            <a:off x="2881239" y="5317777"/>
            <a:ext cx="905941" cy="35696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lIns="0" tIns="0" rIns="0" bIns="0" anchor="ctr"/>
          <a:lstStyle/>
          <a:p>
            <a:pPr algn="ctr">
              <a:defRPr/>
            </a:pPr>
            <a:r>
              <a:rPr lang="en-US" sz="1066">
                <a:solidFill>
                  <a:srgbClr val="000000"/>
                </a:solidFill>
                <a:latin typeface="Arial" panose="020B0604020202020204" pitchFamily="34" charset="0"/>
                <a:cs typeface="Arial" panose="020B0604020202020204" pitchFamily="34" charset="0"/>
              </a:rPr>
              <a:t>Design Area 3 (Work stream)</a:t>
            </a:r>
          </a:p>
        </p:txBody>
      </p:sp>
      <p:sp>
        <p:nvSpPr>
          <p:cNvPr id="34" name="Rounded Rectangle 33">
            <a:extLst>
              <a:ext uri="{FF2B5EF4-FFF2-40B4-BE49-F238E27FC236}">
                <a16:creationId xmlns:a16="http://schemas.microsoft.com/office/drawing/2014/main" id="{BFA76D7B-0C79-3351-D2CE-DE791B5C06EC}"/>
              </a:ext>
            </a:extLst>
          </p:cNvPr>
          <p:cNvSpPr>
            <a:spLocks noChangeArrowheads="1"/>
          </p:cNvSpPr>
          <p:nvPr/>
        </p:nvSpPr>
        <p:spPr bwMode="auto">
          <a:xfrm>
            <a:off x="2648683" y="2631259"/>
            <a:ext cx="203012" cy="3114543"/>
          </a:xfrm>
          <a:prstGeom prst="roundRect">
            <a:avLst>
              <a:gd name="adj" fmla="val 16667"/>
            </a:avLst>
          </a:prstGeom>
          <a:ln>
            <a:noFill/>
            <a:headEnd/>
            <a:tailEnd/>
          </a:ln>
        </p:spPr>
        <p:style>
          <a:lnRef idx="2">
            <a:schemeClr val="dk1"/>
          </a:lnRef>
          <a:fillRef idx="1">
            <a:schemeClr val="lt1"/>
          </a:fillRef>
          <a:effectRef idx="0">
            <a:schemeClr val="dk1"/>
          </a:effectRef>
          <a:fontRef idx="minor">
            <a:schemeClr val="dk1"/>
          </a:fontRef>
        </p:style>
        <p:txBody>
          <a:bodyPr vert="wordArtVert" lIns="0" tIns="0" rIns="0" bIns="0" anchor="ctr"/>
          <a:lstStyle/>
          <a:p>
            <a:pPr algn="ctr">
              <a:defRPr/>
            </a:pPr>
            <a:r>
              <a:rPr lang="en-US" sz="1066" b="1">
                <a:solidFill>
                  <a:schemeClr val="tx2"/>
                </a:solidFill>
                <a:latin typeface="Arial" panose="020B0604020202020204" pitchFamily="34" charset="0"/>
                <a:cs typeface="Arial" panose="020B0604020202020204" pitchFamily="34" charset="0"/>
              </a:rPr>
              <a:t>INTEGRATION</a:t>
            </a:r>
          </a:p>
        </p:txBody>
      </p:sp>
      <p:pic>
        <p:nvPicPr>
          <p:cNvPr id="35" name="Graphic 2">
            <a:extLst>
              <a:ext uri="{FF2B5EF4-FFF2-40B4-BE49-F238E27FC236}">
                <a16:creationId xmlns:a16="http://schemas.microsoft.com/office/drawing/2014/main" id="{7C2D8B01-CE61-63B0-B2C5-91F31C5F7BB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3887755"/>
            <a:ext cx="480967" cy="371748"/>
          </a:xfrm>
          <a:prstGeom prst="rect">
            <a:avLst/>
          </a:prstGeom>
        </p:spPr>
      </p:pic>
      <p:pic>
        <p:nvPicPr>
          <p:cNvPr id="36" name="Graphic 2">
            <a:extLst>
              <a:ext uri="{FF2B5EF4-FFF2-40B4-BE49-F238E27FC236}">
                <a16:creationId xmlns:a16="http://schemas.microsoft.com/office/drawing/2014/main" id="{26530A47-9EF0-ABC4-3E19-0DCE9F94CC6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2837433"/>
            <a:ext cx="480967" cy="371748"/>
          </a:xfrm>
          <a:prstGeom prst="rect">
            <a:avLst/>
          </a:prstGeom>
        </p:spPr>
      </p:pic>
      <p:pic>
        <p:nvPicPr>
          <p:cNvPr id="37" name="Graphic 2">
            <a:extLst>
              <a:ext uri="{FF2B5EF4-FFF2-40B4-BE49-F238E27FC236}">
                <a16:creationId xmlns:a16="http://schemas.microsoft.com/office/drawing/2014/main" id="{97D33FBA-ED80-D539-603E-5145E14FDD9E}"/>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055561" y="4938079"/>
            <a:ext cx="480967" cy="371748"/>
          </a:xfrm>
          <a:prstGeom prst="rect">
            <a:avLst/>
          </a:prstGeom>
        </p:spPr>
      </p:pic>
      <p:sp>
        <p:nvSpPr>
          <p:cNvPr id="38" name="TextBox 37">
            <a:extLst>
              <a:ext uri="{FF2B5EF4-FFF2-40B4-BE49-F238E27FC236}">
                <a16:creationId xmlns:a16="http://schemas.microsoft.com/office/drawing/2014/main" id="{C103D79E-396F-73B8-537A-45F3213729E7}"/>
              </a:ext>
            </a:extLst>
          </p:cNvPr>
          <p:cNvSpPr txBox="1"/>
          <p:nvPr/>
        </p:nvSpPr>
        <p:spPr>
          <a:xfrm>
            <a:off x="4876627" y="1935470"/>
            <a:ext cx="1552476" cy="132241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CHANGE MANAGEMENT </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We are realizing our goals.</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CFA164E0-4799-AB93-EC3F-ECBAC6895510}"/>
              </a:ext>
            </a:extLst>
          </p:cNvPr>
          <p:cNvSpPr txBox="1"/>
          <p:nvPr/>
        </p:nvSpPr>
        <p:spPr>
          <a:xfrm>
            <a:off x="4876626" y="3049820"/>
            <a:ext cx="1417701"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PEOPLE MOVEMENT</a:t>
            </a: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in my new role.</a:t>
            </a:r>
            <a:endParaRPr lang="en-US" sz="1066" b="1" i="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95D354A3-BF25-582E-6E79-6FC2614FA562}"/>
              </a:ext>
            </a:extLst>
          </p:cNvPr>
          <p:cNvSpPr txBox="1"/>
          <p:nvPr/>
        </p:nvSpPr>
        <p:spPr>
          <a:xfrm>
            <a:off x="4876626" y="4215007"/>
            <a:ext cx="1544655" cy="1158394"/>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WORK LAUNCH</a:t>
            </a:r>
          </a:p>
          <a:p>
            <a:endParaRPr lang="en-US" sz="1332"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I’m doing my new role. </a:t>
            </a:r>
          </a:p>
          <a:p>
            <a:endParaRPr lang="en-US" sz="1066" b="1">
              <a:latin typeface="Arial" panose="020B0604020202020204" pitchFamily="34" charset="0"/>
              <a:cs typeface="Arial" panose="020B0604020202020204" pitchFamily="34" charset="0"/>
            </a:endParaRPr>
          </a:p>
          <a:p>
            <a:endParaRPr lang="en-US" sz="1066" b="1">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768940E-7F26-7CB7-FCB9-8A88B0868FC8}"/>
              </a:ext>
            </a:extLst>
          </p:cNvPr>
          <p:cNvSpPr txBox="1"/>
          <p:nvPr/>
        </p:nvSpPr>
        <p:spPr>
          <a:xfrm>
            <a:off x="4898816" y="5184406"/>
            <a:ext cx="1501396" cy="953403"/>
          </a:xfrm>
          <a:prstGeom prst="rect">
            <a:avLst/>
          </a:prstGeom>
          <a:noFill/>
          <a:ln>
            <a:noFill/>
          </a:ln>
        </p:spPr>
        <p:txBody>
          <a:bodyPr wrap="square" rtlCol="0">
            <a:spAutoFit/>
          </a:bodyPr>
          <a:lstStyle/>
          <a:p>
            <a:r>
              <a:rPr lang="en-US" sz="1332" b="1">
                <a:solidFill>
                  <a:schemeClr val="tx2"/>
                </a:solidFill>
                <a:latin typeface="Arial" panose="020B0604020202020204" pitchFamily="34" charset="0"/>
                <a:cs typeface="Arial" panose="020B0604020202020204" pitchFamily="34" charset="0"/>
              </a:rPr>
              <a:t>TECHNOLOGY</a:t>
            </a:r>
            <a:endParaRPr lang="en-US" sz="1066" b="1">
              <a:solidFill>
                <a:schemeClr val="tx2"/>
              </a:solidFill>
              <a:latin typeface="Arial" panose="020B0604020202020204" pitchFamily="34" charset="0"/>
              <a:cs typeface="Arial" panose="020B0604020202020204" pitchFamily="34" charset="0"/>
            </a:endParaRPr>
          </a:p>
          <a:p>
            <a:endParaRPr lang="en-US" sz="1066" b="1">
              <a:solidFill>
                <a:srgbClr val="192857"/>
              </a:solidFill>
              <a:latin typeface="Arial" panose="020B0604020202020204" pitchFamily="34" charset="0"/>
              <a:cs typeface="Arial" panose="020B0604020202020204" pitchFamily="34" charset="0"/>
            </a:endParaRPr>
          </a:p>
          <a:p>
            <a:r>
              <a:rPr lang="en-US" sz="1066" b="1" i="1">
                <a:solidFill>
                  <a:srgbClr val="192857"/>
                </a:solidFill>
                <a:latin typeface="Arial" panose="020B0604020202020204" pitchFamily="34" charset="0"/>
                <a:cs typeface="Arial" panose="020B0604020202020204" pitchFamily="34" charset="0"/>
              </a:rPr>
              <a:t>I have the tools to do my new role</a:t>
            </a:r>
          </a:p>
          <a:p>
            <a:endParaRPr lang="en-US" sz="1066" b="1">
              <a:latin typeface="Arial" panose="020B0604020202020204" pitchFamily="34" charset="0"/>
              <a:cs typeface="Arial" panose="020B0604020202020204" pitchFamily="34" charset="0"/>
            </a:endParaRPr>
          </a:p>
        </p:txBody>
      </p:sp>
      <p:sp>
        <p:nvSpPr>
          <p:cNvPr id="42" name="TextBox 38">
            <a:extLst>
              <a:ext uri="{FF2B5EF4-FFF2-40B4-BE49-F238E27FC236}">
                <a16:creationId xmlns:a16="http://schemas.microsoft.com/office/drawing/2014/main" id="{681B22D4-716B-2C65-3D34-79E50C0DB984}"/>
              </a:ext>
            </a:extLst>
          </p:cNvPr>
          <p:cNvSpPr txBox="1">
            <a:spLocks noChangeArrowheads="1"/>
          </p:cNvSpPr>
          <p:nvPr/>
        </p:nvSpPr>
        <p:spPr bwMode="auto">
          <a:xfrm>
            <a:off x="7422056" y="1965179"/>
            <a:ext cx="1525999"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Detailed schedule</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Communications strategy/plans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Physical move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PMO</a:t>
            </a:r>
          </a:p>
        </p:txBody>
      </p:sp>
      <p:sp>
        <p:nvSpPr>
          <p:cNvPr id="43" name="TextBox 41">
            <a:extLst>
              <a:ext uri="{FF2B5EF4-FFF2-40B4-BE49-F238E27FC236}">
                <a16:creationId xmlns:a16="http://schemas.microsoft.com/office/drawing/2014/main" id="{DEDB9CA9-A30C-8DB0-38C4-D451DBA43F48}"/>
              </a:ext>
            </a:extLst>
          </p:cNvPr>
          <p:cNvSpPr txBox="1">
            <a:spLocks noChangeArrowheads="1"/>
          </p:cNvSpPr>
          <p:nvPr/>
        </p:nvSpPr>
        <p:spPr bwMode="auto">
          <a:xfrm>
            <a:off x="9176294" y="1973739"/>
            <a:ext cx="2375205"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marL="171450" indent="-1714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Equipment movement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Financial/budget planning</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Individual transition management</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Organizational change management</a:t>
            </a:r>
          </a:p>
        </p:txBody>
      </p:sp>
      <p:sp>
        <p:nvSpPr>
          <p:cNvPr id="44" name="TextBox 43">
            <a:extLst>
              <a:ext uri="{FF2B5EF4-FFF2-40B4-BE49-F238E27FC236}">
                <a16:creationId xmlns:a16="http://schemas.microsoft.com/office/drawing/2014/main" id="{711B474B-2B09-2F5A-9DC3-656501249CDC}"/>
              </a:ext>
            </a:extLst>
          </p:cNvPr>
          <p:cNvSpPr txBox="1"/>
          <p:nvPr/>
        </p:nvSpPr>
        <p:spPr>
          <a:xfrm>
            <a:off x="6304484" y="2945354"/>
            <a:ext cx="1272844" cy="1110187"/>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Creation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Descriptions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Grading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Success Metrics/rewards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Compensation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Legal review</a:t>
            </a:r>
          </a:p>
        </p:txBody>
      </p:sp>
      <p:sp>
        <p:nvSpPr>
          <p:cNvPr id="45" name="TextBox 44">
            <a:extLst>
              <a:ext uri="{FF2B5EF4-FFF2-40B4-BE49-F238E27FC236}">
                <a16:creationId xmlns:a16="http://schemas.microsoft.com/office/drawing/2014/main" id="{1BD55E13-1492-CE6E-DA10-980808AC1FDF}"/>
              </a:ext>
            </a:extLst>
          </p:cNvPr>
          <p:cNvSpPr txBox="1"/>
          <p:nvPr/>
        </p:nvSpPr>
        <p:spPr>
          <a:xfrm>
            <a:off x="7422056" y="2945354"/>
            <a:ext cx="1474100"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Sourcing strategy</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Post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Apply for jobs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Selection</a:t>
            </a:r>
          </a:p>
        </p:txBody>
      </p:sp>
      <p:sp>
        <p:nvSpPr>
          <p:cNvPr id="46" name="TextBox 45">
            <a:extLst>
              <a:ext uri="{FF2B5EF4-FFF2-40B4-BE49-F238E27FC236}">
                <a16:creationId xmlns:a16="http://schemas.microsoft.com/office/drawing/2014/main" id="{67E6FB5D-BD81-8550-9D84-2C9D1B77B10C}"/>
              </a:ext>
            </a:extLst>
          </p:cNvPr>
          <p:cNvSpPr txBox="1"/>
          <p:nvPr/>
        </p:nvSpPr>
        <p:spPr>
          <a:xfrm>
            <a:off x="9176293" y="2945355"/>
            <a:ext cx="1659345"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Job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Changes to system</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Physical moves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Budget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Security changes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Performance management plans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Skillset transfer</a:t>
            </a:r>
          </a:p>
        </p:txBody>
      </p:sp>
      <p:sp>
        <p:nvSpPr>
          <p:cNvPr id="47" name="TextBox 46">
            <a:extLst>
              <a:ext uri="{FF2B5EF4-FFF2-40B4-BE49-F238E27FC236}">
                <a16:creationId xmlns:a16="http://schemas.microsoft.com/office/drawing/2014/main" id="{45CAE1AB-D3B5-3BC4-36C6-4709FB08E9F1}"/>
              </a:ext>
            </a:extLst>
          </p:cNvPr>
          <p:cNvSpPr txBox="1"/>
          <p:nvPr/>
        </p:nvSpPr>
        <p:spPr>
          <a:xfrm>
            <a:off x="10525583" y="2945355"/>
            <a:ext cx="1275400" cy="1255611"/>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On-boarding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Job training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development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Training </a:t>
            </a:r>
            <a:br>
              <a:rPr lang="en-US" sz="1050">
                <a:latin typeface="Arial" panose="020B0604020202020204" pitchFamily="34" charset="0"/>
                <a:ea typeface="ＭＳ Ｐゴシック" charset="0"/>
                <a:cs typeface="Arial" panose="020B0604020202020204" pitchFamily="34" charset="0"/>
              </a:rPr>
            </a:br>
            <a:r>
              <a:rPr lang="en-US" sz="1050">
                <a:latin typeface="Arial" panose="020B0604020202020204" pitchFamily="34" charset="0"/>
                <a:ea typeface="ＭＳ Ｐゴシック" charset="0"/>
                <a:cs typeface="Arial" panose="020B0604020202020204" pitchFamily="34" charset="0"/>
              </a:rPr>
              <a:t>delivery</a:t>
            </a:r>
          </a:p>
          <a:p>
            <a:pPr marL="228389" indent="-228389">
              <a:lnSpc>
                <a:spcPct val="90000"/>
              </a:lnSpc>
              <a:buFont typeface="Arial" panose="020B0604020202020204" pitchFamily="34" charset="0"/>
              <a:buChar char="•"/>
              <a:defRPr/>
            </a:pPr>
            <a:endParaRPr lang="en-US" sz="1050">
              <a:latin typeface="Arial" panose="020B0604020202020204" pitchFamily="34" charset="0"/>
              <a:ea typeface="ＭＳ Ｐゴシック" charset="0"/>
              <a:cs typeface="Arial" panose="020B0604020202020204" pitchFamily="34" charset="0"/>
            </a:endParaRPr>
          </a:p>
        </p:txBody>
      </p:sp>
      <p:sp>
        <p:nvSpPr>
          <p:cNvPr id="48" name="TextBox 47">
            <a:extLst>
              <a:ext uri="{FF2B5EF4-FFF2-40B4-BE49-F238E27FC236}">
                <a16:creationId xmlns:a16="http://schemas.microsoft.com/office/drawing/2014/main" id="{8DA7FDB4-0DC3-81F8-7F7D-C51B809D4961}"/>
              </a:ext>
            </a:extLst>
          </p:cNvPr>
          <p:cNvSpPr txBox="1"/>
          <p:nvPr/>
        </p:nvSpPr>
        <p:spPr>
          <a:xfrm>
            <a:off x="6325516" y="4215007"/>
            <a:ext cx="1206159" cy="528489"/>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Processes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Level 3(x) process design</a:t>
            </a:r>
          </a:p>
        </p:txBody>
      </p:sp>
      <p:sp>
        <p:nvSpPr>
          <p:cNvPr id="49" name="TextBox 23">
            <a:extLst>
              <a:ext uri="{FF2B5EF4-FFF2-40B4-BE49-F238E27FC236}">
                <a16:creationId xmlns:a16="http://schemas.microsoft.com/office/drawing/2014/main" id="{B95BC172-205D-CA28-8F4C-CEA22621063B}"/>
              </a:ext>
            </a:extLst>
          </p:cNvPr>
          <p:cNvSpPr txBox="1">
            <a:spLocks noChangeArrowheads="1"/>
          </p:cNvSpPr>
          <p:nvPr/>
        </p:nvSpPr>
        <p:spPr bwMode="auto">
          <a:xfrm>
            <a:off x="7435106" y="4215007"/>
            <a:ext cx="2066592" cy="964762"/>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Work Guides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Job aid</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Scripts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SOPs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Templates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Knowledge mgt. transfer</a:t>
            </a:r>
          </a:p>
        </p:txBody>
      </p:sp>
      <p:sp>
        <p:nvSpPr>
          <p:cNvPr id="50" name="TextBox 49">
            <a:extLst>
              <a:ext uri="{FF2B5EF4-FFF2-40B4-BE49-F238E27FC236}">
                <a16:creationId xmlns:a16="http://schemas.microsoft.com/office/drawing/2014/main" id="{FCA32024-272D-837A-67B7-502CA833CA98}"/>
              </a:ext>
            </a:extLst>
          </p:cNvPr>
          <p:cNvSpPr txBox="1"/>
          <p:nvPr/>
        </p:nvSpPr>
        <p:spPr>
          <a:xfrm>
            <a:off x="10521606" y="4190380"/>
            <a:ext cx="981081"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Develop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Test</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Train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Implement</a:t>
            </a:r>
          </a:p>
        </p:txBody>
      </p:sp>
      <p:sp>
        <p:nvSpPr>
          <p:cNvPr id="51" name="TextBox 25">
            <a:extLst>
              <a:ext uri="{FF2B5EF4-FFF2-40B4-BE49-F238E27FC236}">
                <a16:creationId xmlns:a16="http://schemas.microsoft.com/office/drawing/2014/main" id="{56D44D00-F14C-1C3D-76EF-DCA22E546A3A}"/>
              </a:ext>
            </a:extLst>
          </p:cNvPr>
          <p:cNvSpPr txBox="1">
            <a:spLocks noChangeArrowheads="1"/>
          </p:cNvSpPr>
          <p:nvPr/>
        </p:nvSpPr>
        <p:spPr bwMode="auto">
          <a:xfrm>
            <a:off x="9179647" y="4190380"/>
            <a:ext cx="1232138" cy="819338"/>
          </a:xfrm>
          <a:prstGeom prst="rect">
            <a:avLst/>
          </a:prstGeom>
          <a:noFill/>
          <a:ln>
            <a:noFill/>
          </a:ln>
          <a:extLst>
            <a:ext uri="{909E8E84-426E-40dd-AFC4-6F175D3DCCD1}">
              <a14:hiddenFill xmlns="" xmlns:a14="http://schemas.microsoft.com/office/drawing/2010/main" xmlns:p14="http://schemas.microsoft.com/office/powerpoint/2010/main">
                <a:solidFill>
                  <a:srgbClr val="FFFFFF"/>
                </a:solidFill>
              </a14:hiddenFill>
            </a:ext>
            <a:ext uri="{91240B29-F687-4f45-9708-019B960494DF}">
              <a14:hiddenLine xmlns="" xmlns:a14="http://schemas.microsoft.com/office/drawing/2010/main" xmlns:p14="http://schemas.microsoft.com/office/powerpoint/2010/main" w="9525">
                <a:solidFill>
                  <a:srgbClr val="000000"/>
                </a:solidFill>
                <a:miter lim="800000"/>
                <a:headEnd/>
                <a:tailEnd/>
              </a14:hiddenLine>
            </a:ext>
          </a:extLst>
        </p:spPr>
        <p:txBody>
          <a:bodyPr wrap="square" lIns="91335" tIns="45662" rIns="91335" bIns="45662">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defRPr/>
            </a:pPr>
            <a:r>
              <a:rPr lang="en-US" sz="1050" b="1">
                <a:latin typeface="Arial" panose="020B0604020202020204" pitchFamily="34" charset="0"/>
                <a:cs typeface="Arial" panose="020B0604020202020204" pitchFamily="34" charset="0"/>
              </a:rPr>
              <a:t>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SLAs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Operating metrics</a:t>
            </a:r>
          </a:p>
          <a:p>
            <a:pPr marL="84588" indent="-84588" eaLnBrk="1" hangingPunct="1">
              <a:lnSpc>
                <a:spcPct val="90000"/>
              </a:lnSpc>
              <a:buFont typeface="Arial" panose="020B0604020202020204" pitchFamily="34" charset="0"/>
              <a:buChar char="•"/>
              <a:defRPr/>
            </a:pPr>
            <a:r>
              <a:rPr lang="en-US" sz="1050">
                <a:latin typeface="Arial" panose="020B0604020202020204" pitchFamily="34" charset="0"/>
                <a:cs typeface="Arial" panose="020B0604020202020204" pitchFamily="34" charset="0"/>
              </a:rPr>
              <a:t>Output metrics</a:t>
            </a:r>
          </a:p>
        </p:txBody>
      </p:sp>
      <p:sp>
        <p:nvSpPr>
          <p:cNvPr id="52" name="TextBox 51">
            <a:extLst>
              <a:ext uri="{FF2B5EF4-FFF2-40B4-BE49-F238E27FC236}">
                <a16:creationId xmlns:a16="http://schemas.microsoft.com/office/drawing/2014/main" id="{10FC01FE-2377-B409-95EC-D416BA878F29}"/>
              </a:ext>
            </a:extLst>
          </p:cNvPr>
          <p:cNvSpPr txBox="1"/>
          <p:nvPr/>
        </p:nvSpPr>
        <p:spPr>
          <a:xfrm>
            <a:off x="7435106" y="5176142"/>
            <a:ext cx="1814805" cy="964762"/>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Requirements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Detailed design documents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parameters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Reporting</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Solutions</a:t>
            </a:r>
          </a:p>
        </p:txBody>
      </p:sp>
      <p:sp>
        <p:nvSpPr>
          <p:cNvPr id="53" name="TextBox 52">
            <a:extLst>
              <a:ext uri="{FF2B5EF4-FFF2-40B4-BE49-F238E27FC236}">
                <a16:creationId xmlns:a16="http://schemas.microsoft.com/office/drawing/2014/main" id="{C7D290AD-D0C8-DD64-EB29-FC4A5555A688}"/>
              </a:ext>
            </a:extLst>
          </p:cNvPr>
          <p:cNvSpPr txBox="1"/>
          <p:nvPr/>
        </p:nvSpPr>
        <p:spPr>
          <a:xfrm>
            <a:off x="9171975" y="5176142"/>
            <a:ext cx="1814805" cy="819338"/>
          </a:xfrm>
          <a:prstGeom prst="rect">
            <a:avLst/>
          </a:prstGeom>
          <a:noFill/>
        </p:spPr>
        <p:txBody>
          <a:bodyPr wrap="square" lIns="91335" tIns="45662" rIns="91335" bIns="45662">
            <a:spAutoFit/>
          </a:bodyPr>
          <a:lstStyle/>
          <a:p>
            <a:pPr>
              <a:lnSpc>
                <a:spcPct val="90000"/>
              </a:lnSpc>
              <a:defRPr/>
            </a:pPr>
            <a:r>
              <a:rPr lang="en-US" sz="1050" b="1">
                <a:latin typeface="Arial" panose="020B0604020202020204" pitchFamily="34" charset="0"/>
                <a:cs typeface="Arial" panose="020B0604020202020204" pitchFamily="34" charset="0"/>
              </a:rPr>
              <a:t>Activities</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Solution selection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Installation</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Configuration and test </a:t>
            </a:r>
          </a:p>
          <a:p>
            <a:pPr marL="84588" indent="-84588">
              <a:lnSpc>
                <a:spcPct val="90000"/>
              </a:lnSpc>
              <a:buFont typeface="Arial" panose="020B0604020202020204" pitchFamily="34" charset="0"/>
              <a:buChar char="•"/>
              <a:defRPr/>
            </a:pPr>
            <a:r>
              <a:rPr lang="en-US" sz="1050">
                <a:latin typeface="Arial" panose="020B0604020202020204" pitchFamily="34" charset="0"/>
                <a:ea typeface="ＭＳ Ｐゴシック" charset="0"/>
                <a:cs typeface="Arial" panose="020B0604020202020204" pitchFamily="34" charset="0"/>
              </a:rPr>
              <a:t>Go live</a:t>
            </a:r>
          </a:p>
        </p:txBody>
      </p:sp>
      <p:sp>
        <p:nvSpPr>
          <p:cNvPr id="54" name="Pentagon 53">
            <a:extLst>
              <a:ext uri="{FF2B5EF4-FFF2-40B4-BE49-F238E27FC236}">
                <a16:creationId xmlns:a16="http://schemas.microsoft.com/office/drawing/2014/main" id="{724E6CA0-24A6-9CE8-6588-DD697515A248}"/>
              </a:ext>
            </a:extLst>
          </p:cNvPr>
          <p:cNvSpPr/>
          <p:nvPr/>
        </p:nvSpPr>
        <p:spPr bwMode="auto">
          <a:xfrm>
            <a:off x="717058" y="1002552"/>
            <a:ext cx="10821055" cy="356961"/>
          </a:xfrm>
          <a:prstGeom prst="homePlate">
            <a:avLst>
              <a:gd name="adj" fmla="val 38040"/>
            </a:avLst>
          </a:prstGeom>
          <a:solidFill>
            <a:schemeClr val="accent2"/>
          </a:solidFill>
          <a:ln>
            <a:solidFill>
              <a:schemeClr val="accent2"/>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Alignment Leadership</a:t>
            </a:r>
          </a:p>
        </p:txBody>
      </p:sp>
      <p:sp>
        <p:nvSpPr>
          <p:cNvPr id="55" name="Pentagon 54">
            <a:extLst>
              <a:ext uri="{FF2B5EF4-FFF2-40B4-BE49-F238E27FC236}">
                <a16:creationId xmlns:a16="http://schemas.microsoft.com/office/drawing/2014/main" id="{8DBBE381-A07D-8D76-1E40-E7F0955C88F1}"/>
              </a:ext>
            </a:extLst>
          </p:cNvPr>
          <p:cNvSpPr/>
          <p:nvPr/>
        </p:nvSpPr>
        <p:spPr bwMode="auto">
          <a:xfrm>
            <a:off x="717058" y="6113494"/>
            <a:ext cx="10841198" cy="304518"/>
          </a:xfrm>
          <a:prstGeom prst="homePlate">
            <a:avLst>
              <a:gd name="adj" fmla="val 38040"/>
            </a:avLst>
          </a:prstGeom>
          <a:solidFill>
            <a:schemeClr val="accent5"/>
          </a:solidFill>
          <a:ln>
            <a:solidFill>
              <a:schemeClr val="accent5"/>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865" b="1">
                <a:solidFill>
                  <a:schemeClr val="bg1"/>
                </a:solidFill>
                <a:latin typeface="Arial" panose="020B0604020202020204" pitchFamily="34" charset="0"/>
                <a:cs typeface="Arial" panose="020B0604020202020204" pitchFamily="34" charset="0"/>
              </a:rPr>
              <a:t>Journey Management</a:t>
            </a:r>
          </a:p>
        </p:txBody>
      </p:sp>
      <p:cxnSp>
        <p:nvCxnSpPr>
          <p:cNvPr id="57" name="Straight Connector 56">
            <a:extLst>
              <a:ext uri="{FF2B5EF4-FFF2-40B4-BE49-F238E27FC236}">
                <a16:creationId xmlns:a16="http://schemas.microsoft.com/office/drawing/2014/main" id="{57DE9F99-E57B-8329-862C-55B75BD4CFCA}"/>
              </a:ext>
            </a:extLst>
          </p:cNvPr>
          <p:cNvCxnSpPr>
            <a:cxnSpLocks/>
          </p:cNvCxnSpPr>
          <p:nvPr/>
        </p:nvCxnSpPr>
        <p:spPr>
          <a:xfrm flipV="1">
            <a:off x="2750189" y="5187682"/>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99D1981-9828-AC4F-F282-942BE5AEC510}"/>
              </a:ext>
            </a:extLst>
          </p:cNvPr>
          <p:cNvCxnSpPr>
            <a:cxnSpLocks/>
          </p:cNvCxnSpPr>
          <p:nvPr/>
        </p:nvCxnSpPr>
        <p:spPr>
          <a:xfrm flipV="1">
            <a:off x="2750189" y="2802613"/>
            <a:ext cx="0" cy="39473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75788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EBF79-F9FF-AF7E-43B2-BEC70E1F2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1330A-B736-9629-B064-C97364BD938D}"/>
              </a:ext>
            </a:extLst>
          </p:cNvPr>
          <p:cNvSpPr>
            <a:spLocks noGrp="1"/>
          </p:cNvSpPr>
          <p:nvPr>
            <p:ph type="title"/>
          </p:nvPr>
        </p:nvSpPr>
        <p:spPr/>
        <p:txBody>
          <a:bodyPr/>
          <a:lstStyle/>
          <a:p>
            <a:r>
              <a:rPr lang="en-US" sz="2800"/>
              <a:t>Characteristics of an Alignment Leader</a:t>
            </a:r>
            <a:r>
              <a:rPr lang="en-US" sz="2800" baseline="30000"/>
              <a:t>®</a:t>
            </a:r>
            <a:endParaRPr lang="en-US"/>
          </a:p>
        </p:txBody>
      </p:sp>
      <p:sp>
        <p:nvSpPr>
          <p:cNvPr id="4" name="Text Placeholder 3">
            <a:extLst>
              <a:ext uri="{FF2B5EF4-FFF2-40B4-BE49-F238E27FC236}">
                <a16:creationId xmlns:a16="http://schemas.microsoft.com/office/drawing/2014/main" id="{152E148C-D5E9-1CB4-7A08-10BA1EDA4A82}"/>
              </a:ext>
            </a:extLst>
          </p:cNvPr>
          <p:cNvSpPr>
            <a:spLocks noGrp="1"/>
          </p:cNvSpPr>
          <p:nvPr>
            <p:ph type="body" sz="quarter" idx="11"/>
          </p:nvPr>
        </p:nvSpPr>
        <p:spPr/>
        <p:txBody>
          <a:bodyPr/>
          <a:lstStyle/>
          <a:p>
            <a:endParaRPr lang="en-US"/>
          </a:p>
        </p:txBody>
      </p:sp>
      <p:grpSp>
        <p:nvGrpSpPr>
          <p:cNvPr id="13" name="Group 12">
            <a:extLst>
              <a:ext uri="{FF2B5EF4-FFF2-40B4-BE49-F238E27FC236}">
                <a16:creationId xmlns:a16="http://schemas.microsoft.com/office/drawing/2014/main" id="{C235D1AA-EFB5-D080-E336-DE831137EC49}"/>
              </a:ext>
            </a:extLst>
          </p:cNvPr>
          <p:cNvGrpSpPr/>
          <p:nvPr/>
        </p:nvGrpSpPr>
        <p:grpSpPr>
          <a:xfrm>
            <a:off x="876299" y="1257300"/>
            <a:ext cx="10652759" cy="4844415"/>
            <a:chOff x="569920" y="886968"/>
            <a:chExt cx="8152710" cy="4175019"/>
          </a:xfrm>
        </p:grpSpPr>
        <p:sp>
          <p:nvSpPr>
            <p:cNvPr id="5" name="Text Placeholder 2">
              <a:extLst>
                <a:ext uri="{FF2B5EF4-FFF2-40B4-BE49-F238E27FC236}">
                  <a16:creationId xmlns:a16="http://schemas.microsoft.com/office/drawing/2014/main" id="{DE814178-5AEB-9E6C-8462-5F1D44C15E40}"/>
                </a:ext>
              </a:extLst>
            </p:cNvPr>
            <p:cNvSpPr txBox="1">
              <a:spLocks/>
            </p:cNvSpPr>
            <p:nvPr/>
          </p:nvSpPr>
          <p:spPr>
            <a:xfrm>
              <a:off x="607702" y="3071199"/>
              <a:ext cx="3945202" cy="1758844"/>
            </a:xfrm>
            <a:prstGeom prst="rect">
              <a:avLst/>
            </a:prstGeom>
          </p:spPr>
          <p:txBody>
            <a:bodyPr vert="horz" lIns="68580" tIns="34290" rIns="68580" bIns="34290" rtlCol="0">
              <a:noAutofit/>
            </a:bodyPr>
            <a:lstStyle>
              <a:lvl1pPr marL="0" indent="0" algn="l" defTabSz="914400" rtl="0" eaLnBrk="1" latinLnBrk="0" hangingPunct="1">
                <a:lnSpc>
                  <a:spcPct val="150000"/>
                </a:lnSpc>
                <a:spcBef>
                  <a:spcPts val="0"/>
                </a:spcBef>
                <a:spcAft>
                  <a:spcPts val="600"/>
                </a:spcAft>
                <a:buFont typeface="Wingdings" pitchFamily="2" charset="2"/>
                <a:buNone/>
                <a:defRPr lang="en-CA" sz="1800" b="0" i="0" kern="120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30000"/>
                </a:lnSpc>
                <a:spcBef>
                  <a:spcPts val="0"/>
                </a:spcBef>
                <a:spcAft>
                  <a:spcPts val="600"/>
                </a:spcAft>
                <a:buFont typeface="Wingdings" pitchFamily="2" charset="2"/>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30000"/>
                </a:lnSpc>
                <a:spcBef>
                  <a:spcPts val="0"/>
                </a:spcBef>
                <a:buFont typeface="Wingdings" pitchFamily="2" charset="2"/>
                <a:buChar char="§"/>
                <a:defRPr sz="14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solidFill>
                    <a:schemeClr val="tx1"/>
                  </a:solidFill>
                </a:rPr>
                <a:t>Ensures Alignment</a:t>
              </a:r>
            </a:p>
            <a:p>
              <a:pPr marL="171450" indent="-171450">
                <a:lnSpc>
                  <a:spcPct val="100000"/>
                </a:lnSpc>
                <a:spcAft>
                  <a:spcPts val="300"/>
                </a:spcAft>
                <a:buFont typeface="Arial" panose="020B0604020202020204" pitchFamily="34" charset="0"/>
                <a:buChar char="•"/>
              </a:pPr>
              <a:r>
                <a:rPr lang="en-US" sz="1400">
                  <a:solidFill>
                    <a:schemeClr val="tx1"/>
                  </a:solidFill>
                </a:rPr>
                <a:t>Emphasizes strategy as the alignment objective. Strategic alignment is their worldview. </a:t>
              </a:r>
            </a:p>
            <a:p>
              <a:pPr marL="171450" indent="-171450">
                <a:lnSpc>
                  <a:spcPct val="100000"/>
                </a:lnSpc>
                <a:spcAft>
                  <a:spcPts val="300"/>
                </a:spcAft>
                <a:buFont typeface="Arial" panose="020B0604020202020204" pitchFamily="34" charset="0"/>
                <a:buChar char="•"/>
              </a:pPr>
              <a:r>
                <a:rPr lang="en-US" sz="1400">
                  <a:solidFill>
                    <a:schemeClr val="tx1"/>
                  </a:solidFill>
                </a:rPr>
                <a:t>Sees all sides of the cube (alignment mentality) and looks for patterns.</a:t>
              </a:r>
            </a:p>
            <a:p>
              <a:pPr marL="171450" indent="-171450">
                <a:lnSpc>
                  <a:spcPct val="100000"/>
                </a:lnSpc>
                <a:spcAft>
                  <a:spcPts val="300"/>
                </a:spcAft>
                <a:buFont typeface="Arial" panose="020B0604020202020204" pitchFamily="34" charset="0"/>
                <a:buChar char="•"/>
              </a:pPr>
              <a:r>
                <a:rPr lang="en-US" sz="1400">
                  <a:solidFill>
                    <a:schemeClr val="tx1"/>
                  </a:solidFill>
                </a:rPr>
                <a:t>Helps others consider the impact of choices on the whole system.</a:t>
              </a:r>
            </a:p>
          </p:txBody>
        </p:sp>
        <p:sp>
          <p:nvSpPr>
            <p:cNvPr id="6" name="Rectangle 5">
              <a:extLst>
                <a:ext uri="{FF2B5EF4-FFF2-40B4-BE49-F238E27FC236}">
                  <a16:creationId xmlns:a16="http://schemas.microsoft.com/office/drawing/2014/main" id="{43DE9654-DE44-62C4-E88F-AE01B0544799}"/>
                </a:ext>
              </a:extLst>
            </p:cNvPr>
            <p:cNvSpPr/>
            <p:nvPr/>
          </p:nvSpPr>
          <p:spPr>
            <a:xfrm>
              <a:off x="569920" y="886968"/>
              <a:ext cx="3914641" cy="8156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5EDE3772-7007-F00D-38E8-A1477437FC2C}"/>
                </a:ext>
              </a:extLst>
            </p:cNvPr>
            <p:cNvSpPr/>
            <p:nvPr/>
          </p:nvSpPr>
          <p:spPr>
            <a:xfrm>
              <a:off x="599255" y="3030504"/>
              <a:ext cx="3914641" cy="8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 Placeholder 2">
              <a:extLst>
                <a:ext uri="{FF2B5EF4-FFF2-40B4-BE49-F238E27FC236}">
                  <a16:creationId xmlns:a16="http://schemas.microsoft.com/office/drawing/2014/main" id="{3EC667E8-C8E8-C681-E9D1-58135362897A}"/>
                </a:ext>
              </a:extLst>
            </p:cNvPr>
            <p:cNvSpPr txBox="1">
              <a:spLocks/>
            </p:cNvSpPr>
            <p:nvPr/>
          </p:nvSpPr>
          <p:spPr>
            <a:xfrm>
              <a:off x="4777428" y="3117777"/>
              <a:ext cx="3945202" cy="1944210"/>
            </a:xfrm>
            <a:prstGeom prst="rect">
              <a:avLst/>
            </a:prstGeom>
          </p:spPr>
          <p:txBody>
            <a:bodyPr vert="horz" lIns="68580" tIns="34290" rIns="68580" bIns="34290" rtlCol="0">
              <a:noAutofit/>
            </a:bodyPr>
            <a:lstStyle>
              <a:lvl1pPr marL="0" indent="0" algn="l" defTabSz="914400" rtl="0" eaLnBrk="1" latinLnBrk="0" hangingPunct="1">
                <a:lnSpc>
                  <a:spcPct val="150000"/>
                </a:lnSpc>
                <a:spcBef>
                  <a:spcPts val="0"/>
                </a:spcBef>
                <a:spcAft>
                  <a:spcPts val="600"/>
                </a:spcAft>
                <a:buFont typeface="Wingdings" pitchFamily="2" charset="2"/>
                <a:buNone/>
                <a:defRPr lang="en-CA" sz="1800" b="0" i="0" kern="120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30000"/>
                </a:lnSpc>
                <a:spcBef>
                  <a:spcPts val="0"/>
                </a:spcBef>
                <a:spcAft>
                  <a:spcPts val="600"/>
                </a:spcAft>
                <a:buFont typeface="Wingdings" pitchFamily="2" charset="2"/>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30000"/>
                </a:lnSpc>
                <a:spcBef>
                  <a:spcPts val="0"/>
                </a:spcBef>
                <a:buFont typeface="Wingdings" pitchFamily="2" charset="2"/>
                <a:buChar char="§"/>
                <a:defRPr sz="14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b="1">
                  <a:solidFill>
                    <a:schemeClr val="tx1"/>
                  </a:solidFill>
                </a:rPr>
                <a:t>Drives Change</a:t>
              </a:r>
            </a:p>
            <a:p>
              <a:pPr marL="171450" indent="-171450">
                <a:lnSpc>
                  <a:spcPct val="100000"/>
                </a:lnSpc>
                <a:spcAft>
                  <a:spcPts val="300"/>
                </a:spcAft>
                <a:buFont typeface="Arial" panose="020B0604020202020204" pitchFamily="34" charset="0"/>
                <a:buChar char="•"/>
              </a:pPr>
              <a:r>
                <a:rPr lang="en-US" sz="1400">
                  <a:solidFill>
                    <a:schemeClr val="tx1"/>
                  </a:solidFill>
                </a:rPr>
                <a:t>Recognizes change and how it will ripple across business.</a:t>
              </a:r>
            </a:p>
            <a:p>
              <a:pPr marL="171450" indent="-171450">
                <a:lnSpc>
                  <a:spcPct val="100000"/>
                </a:lnSpc>
                <a:spcAft>
                  <a:spcPts val="300"/>
                </a:spcAft>
                <a:buFont typeface="Arial" panose="020B0604020202020204" pitchFamily="34" charset="0"/>
                <a:buChar char="•"/>
              </a:pPr>
              <a:r>
                <a:rPr lang="en-US" sz="1400">
                  <a:solidFill>
                    <a:schemeClr val="tx1"/>
                  </a:solidFill>
                </a:rPr>
                <a:t>Funds/sponsors change management all the way to implementation.</a:t>
              </a:r>
            </a:p>
            <a:p>
              <a:pPr marL="171450" indent="-171450">
                <a:lnSpc>
                  <a:spcPct val="100000"/>
                </a:lnSpc>
                <a:spcAft>
                  <a:spcPts val="300"/>
                </a:spcAft>
                <a:buFont typeface="Arial" panose="020B0604020202020204" pitchFamily="34" charset="0"/>
                <a:buChar char="•"/>
              </a:pPr>
              <a:r>
                <a:rPr lang="en-US" sz="1400">
                  <a:solidFill>
                    <a:schemeClr val="tx1"/>
                  </a:solidFill>
                </a:rPr>
                <a:t>Communicates constantly about the change and models new strategic behavior.</a:t>
              </a:r>
            </a:p>
          </p:txBody>
        </p:sp>
        <p:sp>
          <p:nvSpPr>
            <p:cNvPr id="9" name="Rectangle 8">
              <a:extLst>
                <a:ext uri="{FF2B5EF4-FFF2-40B4-BE49-F238E27FC236}">
                  <a16:creationId xmlns:a16="http://schemas.microsoft.com/office/drawing/2014/main" id="{704EA83F-378A-ACD1-46E4-59CC9B76C358}"/>
                </a:ext>
              </a:extLst>
            </p:cNvPr>
            <p:cNvSpPr/>
            <p:nvPr/>
          </p:nvSpPr>
          <p:spPr>
            <a:xfrm>
              <a:off x="4768956" y="3030504"/>
              <a:ext cx="3914641" cy="815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5DE38853-0001-868D-B2F2-A43215D1A7EE}"/>
                </a:ext>
              </a:extLst>
            </p:cNvPr>
            <p:cNvSpPr/>
            <p:nvPr/>
          </p:nvSpPr>
          <p:spPr>
            <a:xfrm>
              <a:off x="4768981" y="886968"/>
              <a:ext cx="3914641" cy="8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 Placeholder 2">
              <a:extLst>
                <a:ext uri="{FF2B5EF4-FFF2-40B4-BE49-F238E27FC236}">
                  <a16:creationId xmlns:a16="http://schemas.microsoft.com/office/drawing/2014/main" id="{31D12CAF-0ABB-90C9-95B1-7E51D5FF791C}"/>
                </a:ext>
              </a:extLst>
            </p:cNvPr>
            <p:cNvSpPr txBox="1">
              <a:spLocks/>
            </p:cNvSpPr>
            <p:nvPr/>
          </p:nvSpPr>
          <p:spPr>
            <a:xfrm>
              <a:off x="4739646" y="927749"/>
              <a:ext cx="3945202" cy="1758844"/>
            </a:xfrm>
            <a:prstGeom prst="rect">
              <a:avLst/>
            </a:prstGeom>
          </p:spPr>
          <p:txBody>
            <a:bodyPr vert="horz" lIns="68580" tIns="34290" rIns="68580" bIns="34290" rtlCol="0">
              <a:noAutofit/>
            </a:bodyPr>
            <a:lstStyle>
              <a:lvl1pPr marL="0" indent="0" algn="l" defTabSz="914400" rtl="0" eaLnBrk="1" latinLnBrk="0" hangingPunct="1">
                <a:lnSpc>
                  <a:spcPct val="150000"/>
                </a:lnSpc>
                <a:spcBef>
                  <a:spcPts val="0"/>
                </a:spcBef>
                <a:spcAft>
                  <a:spcPts val="600"/>
                </a:spcAft>
                <a:buFont typeface="Wingdings" pitchFamily="2" charset="2"/>
                <a:buNone/>
                <a:defRPr lang="en-CA" sz="1800" b="0" i="0" kern="1200" smtClean="0">
                  <a:solidFill>
                    <a:schemeClr val="tx2"/>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30000"/>
                </a:lnSpc>
                <a:spcBef>
                  <a:spcPts val="0"/>
                </a:spcBef>
                <a:spcAft>
                  <a:spcPts val="600"/>
                </a:spcAft>
                <a:buFont typeface="Wingdings" pitchFamily="2" charset="2"/>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30000"/>
                </a:lnSpc>
                <a:spcBef>
                  <a:spcPts val="0"/>
                </a:spcBef>
                <a:buFont typeface="Wingdings" pitchFamily="2" charset="2"/>
                <a:buChar char="§"/>
                <a:defRPr sz="14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30000"/>
                </a:lnSpc>
                <a:spcBef>
                  <a:spcPts val="0"/>
                </a:spcBef>
                <a:buFont typeface="Wingdings" pitchFamily="2" charset="2"/>
                <a:buChar char="§"/>
                <a:defRPr sz="12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solidFill>
                    <a:schemeClr val="tx1"/>
                  </a:solidFill>
                </a:rPr>
                <a:t>Builds Capability</a:t>
              </a:r>
            </a:p>
            <a:p>
              <a:pPr marL="171450" indent="-171450">
                <a:lnSpc>
                  <a:spcPct val="100000"/>
                </a:lnSpc>
                <a:spcAft>
                  <a:spcPts val="300"/>
                </a:spcAft>
                <a:buFont typeface="Arial" panose="020B0604020202020204" pitchFamily="34" charset="0"/>
                <a:buChar char="•"/>
              </a:pPr>
              <a:r>
                <a:rPr lang="en-US" sz="1400">
                  <a:solidFill>
                    <a:schemeClr val="tx1"/>
                  </a:solidFill>
                </a:rPr>
                <a:t>Organizes people to imagine new ways of working and linking with each other.</a:t>
              </a:r>
            </a:p>
            <a:p>
              <a:pPr marL="171450" indent="-171450">
                <a:lnSpc>
                  <a:spcPct val="100000"/>
                </a:lnSpc>
                <a:spcAft>
                  <a:spcPts val="300"/>
                </a:spcAft>
                <a:buFont typeface="Arial" panose="020B0604020202020204" pitchFamily="34" charset="0"/>
                <a:buChar char="•"/>
              </a:pPr>
              <a:r>
                <a:rPr lang="en-US" sz="1400">
                  <a:solidFill>
                    <a:schemeClr val="tx1"/>
                  </a:solidFill>
                </a:rPr>
                <a:t>Fosters a culture of alignment leadership at all levels of the organization by involving many in alignment efforts.</a:t>
              </a:r>
            </a:p>
            <a:p>
              <a:pPr marL="171450" indent="-171450">
                <a:lnSpc>
                  <a:spcPct val="100000"/>
                </a:lnSpc>
                <a:spcAft>
                  <a:spcPts val="300"/>
                </a:spcAft>
                <a:buFont typeface="Arial" panose="020B0604020202020204" pitchFamily="34" charset="0"/>
                <a:buChar char="•"/>
              </a:pPr>
              <a:r>
                <a:rPr lang="en-US" sz="1400">
                  <a:solidFill>
                    <a:schemeClr val="tx1"/>
                  </a:solidFill>
                </a:rPr>
                <a:t>Builds capability in the organization to maintain alignment and manage change.</a:t>
              </a:r>
            </a:p>
            <a:p>
              <a:pPr marL="171450" indent="-171450">
                <a:lnSpc>
                  <a:spcPct val="100000"/>
                </a:lnSpc>
                <a:spcAft>
                  <a:spcPts val="300"/>
                </a:spcAft>
                <a:buFont typeface="Arial" panose="020B0604020202020204" pitchFamily="34" charset="0"/>
                <a:buChar char="•"/>
              </a:pPr>
              <a:r>
                <a:rPr lang="en-US" sz="1400">
                  <a:solidFill>
                    <a:schemeClr val="tx1"/>
                  </a:solidFill>
                </a:rPr>
                <a:t>Knows that this is their real work.</a:t>
              </a:r>
            </a:p>
          </p:txBody>
        </p:sp>
        <p:sp>
          <p:nvSpPr>
            <p:cNvPr id="12" name="Rectangle 11">
              <a:extLst>
                <a:ext uri="{FF2B5EF4-FFF2-40B4-BE49-F238E27FC236}">
                  <a16:creationId xmlns:a16="http://schemas.microsoft.com/office/drawing/2014/main" id="{ABE2E4DA-D68E-BD67-9A9A-AD93CA3CEFA8}"/>
                </a:ext>
              </a:extLst>
            </p:cNvPr>
            <p:cNvSpPr/>
            <p:nvPr/>
          </p:nvSpPr>
          <p:spPr>
            <a:xfrm>
              <a:off x="569921" y="967702"/>
              <a:ext cx="3906193" cy="1823582"/>
            </a:xfrm>
            <a:prstGeom prst="rect">
              <a:avLst/>
            </a:prstGeom>
          </p:spPr>
          <p:txBody>
            <a:bodyPr wrap="square">
              <a:spAutoFit/>
            </a:bodyPr>
            <a:lstStyle/>
            <a:p>
              <a:r>
                <a:rPr lang="en-US" sz="1600" b="1">
                  <a:latin typeface="Arial" panose="020B0604020202020204" pitchFamily="34" charset="0"/>
                  <a:cs typeface="Arial" panose="020B0604020202020204" pitchFamily="34" charset="0"/>
                </a:rPr>
                <a:t>Makes Choices and Trade-Offs</a:t>
              </a:r>
            </a:p>
            <a:p>
              <a:endParaRPr lang="en-US" sz="1000" b="1">
                <a:latin typeface="Arial" panose="020B0604020202020204" pitchFamily="34" charset="0"/>
                <a:cs typeface="Arial" panose="020B0604020202020204" pitchFamily="34" charset="0"/>
              </a:endParaRPr>
            </a:p>
            <a:p>
              <a:pPr marL="171450" indent="-171450">
                <a:spcAft>
                  <a:spcPts val="300"/>
                </a:spcAft>
                <a:buFont typeface="Arial" panose="020B0604020202020204" pitchFamily="34" charset="0"/>
                <a:buChar char="•"/>
              </a:pPr>
              <a:r>
                <a:rPr lang="en-US" sz="1400">
                  <a:latin typeface="Arial" panose="020B0604020202020204" pitchFamily="34" charset="0"/>
                  <a:cs typeface="Arial" panose="020B0604020202020204" pitchFamily="34" charset="0"/>
                </a:rPr>
                <a:t>Talks the language of choices and trade-</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offs.</a:t>
              </a:r>
            </a:p>
            <a:p>
              <a:pPr marL="171450" indent="-171450">
                <a:spcAft>
                  <a:spcPts val="300"/>
                </a:spcAft>
                <a:buFont typeface="Arial" panose="020B0604020202020204" pitchFamily="34" charset="0"/>
                <a:buChar char="•"/>
              </a:pPr>
              <a:r>
                <a:rPr lang="en-US" sz="1400">
                  <a:latin typeface="Arial" panose="020B0604020202020204" pitchFamily="34" charset="0"/>
                  <a:cs typeface="Arial" panose="020B0604020202020204" pitchFamily="34" charset="0"/>
                </a:rPr>
                <a:t>Champions choices that enable performance and mitigates misaligned choices.</a:t>
              </a:r>
            </a:p>
            <a:p>
              <a:pPr marL="171450" indent="-171450">
                <a:spcAft>
                  <a:spcPts val="300"/>
                </a:spcAft>
                <a:buFont typeface="Arial" panose="020B0604020202020204" pitchFamily="34" charset="0"/>
                <a:buChar char="•"/>
              </a:pPr>
              <a:r>
                <a:rPr lang="en-US" sz="1400">
                  <a:latin typeface="Arial" panose="020B0604020202020204" pitchFamily="34" charset="0"/>
                  <a:cs typeface="Arial" panose="020B0604020202020204" pitchFamily="34" charset="0"/>
                </a:rPr>
                <a:t>Embodies the yes’s and no’s of strategy.</a:t>
              </a:r>
            </a:p>
            <a:p>
              <a:pPr marL="171450" indent="-171450">
                <a:spcAft>
                  <a:spcPts val="300"/>
                </a:spcAft>
                <a:buFont typeface="Arial" panose="020B0604020202020204" pitchFamily="34" charset="0"/>
                <a:buChar char="•"/>
              </a:pPr>
              <a:r>
                <a:rPr lang="en-US" sz="1400">
                  <a:latin typeface="Arial" panose="020B0604020202020204" pitchFamily="34" charset="0"/>
                  <a:cs typeface="Arial" panose="020B0604020202020204" pitchFamily="34" charset="0"/>
                </a:rPr>
                <a:t>Protects emerging processes/structures while keeping the business running.</a:t>
              </a:r>
            </a:p>
          </p:txBody>
        </p:sp>
      </p:grpSp>
    </p:spTree>
    <p:extLst>
      <p:ext uri="{BB962C8B-B14F-4D97-AF65-F5344CB8AC3E}">
        <p14:creationId xmlns:p14="http://schemas.microsoft.com/office/powerpoint/2010/main" val="32523747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822E-EB50-D539-0A58-D16673112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B0889-28B0-98E4-B0DD-6CEE3199C17F}"/>
              </a:ext>
            </a:extLst>
          </p:cNvPr>
          <p:cNvSpPr>
            <a:spLocks noGrp="1"/>
          </p:cNvSpPr>
          <p:nvPr>
            <p:ph type="title"/>
          </p:nvPr>
        </p:nvSpPr>
        <p:spPr/>
        <p:txBody>
          <a:bodyPr/>
          <a:lstStyle/>
          <a:p>
            <a:r>
              <a:rPr lang="en-US" sz="2800"/>
              <a:t>Progression to </a:t>
            </a:r>
            <a:r>
              <a:rPr lang="en-US" altLang="en-US" sz="2800"/>
              <a:t>to an Alignment Leader</a:t>
            </a:r>
            <a:r>
              <a:rPr lang="en-US" altLang="en-US" sz="2800" baseline="30000"/>
              <a:t>®</a:t>
            </a:r>
            <a:r>
              <a:rPr lang="en-US" sz="2800"/>
              <a:t> </a:t>
            </a:r>
            <a:endParaRPr lang="en-US"/>
          </a:p>
        </p:txBody>
      </p:sp>
      <p:sp>
        <p:nvSpPr>
          <p:cNvPr id="4" name="Text Placeholder 3">
            <a:extLst>
              <a:ext uri="{FF2B5EF4-FFF2-40B4-BE49-F238E27FC236}">
                <a16:creationId xmlns:a16="http://schemas.microsoft.com/office/drawing/2014/main" id="{72F6A61F-7B01-81DF-BC60-CD26F1939C49}"/>
              </a:ext>
            </a:extLst>
          </p:cNvPr>
          <p:cNvSpPr>
            <a:spLocks noGrp="1"/>
          </p:cNvSpPr>
          <p:nvPr>
            <p:ph type="body" sz="quarter" idx="11"/>
          </p:nvPr>
        </p:nvSpPr>
        <p:spPr/>
        <p:txBody>
          <a:bodyPr/>
          <a:lstStyle/>
          <a:p>
            <a:endParaRPr lang="en-US"/>
          </a:p>
        </p:txBody>
      </p:sp>
      <p:graphicFrame>
        <p:nvGraphicFramePr>
          <p:cNvPr id="6" name="Content Placeholder 16">
            <a:extLst>
              <a:ext uri="{FF2B5EF4-FFF2-40B4-BE49-F238E27FC236}">
                <a16:creationId xmlns:a16="http://schemas.microsoft.com/office/drawing/2014/main" id="{55950B8A-0F16-8BDF-0B3E-F7D1F144B8BC}"/>
              </a:ext>
            </a:extLst>
          </p:cNvPr>
          <p:cNvGraphicFramePr>
            <a:graphicFrameLocks/>
          </p:cNvGraphicFramePr>
          <p:nvPr>
            <p:extLst>
              <p:ext uri="{D42A27DB-BD31-4B8C-83A1-F6EECF244321}">
                <p14:modId xmlns:p14="http://schemas.microsoft.com/office/powerpoint/2010/main" val="388736979"/>
              </p:ext>
            </p:extLst>
          </p:nvPr>
        </p:nvGraphicFramePr>
        <p:xfrm>
          <a:off x="876300" y="1257300"/>
          <a:ext cx="10652760" cy="4844418"/>
        </p:xfrm>
        <a:graphic>
          <a:graphicData uri="http://schemas.openxmlformats.org/drawingml/2006/table">
            <a:tbl>
              <a:tblPr firstRow="1" bandRow="1">
                <a:tableStyleId>{72833802-FEF1-4C79-8D5D-14CF1EAF98D9}</a:tableStyleId>
              </a:tblPr>
              <a:tblGrid>
                <a:gridCol w="3550920">
                  <a:extLst>
                    <a:ext uri="{9D8B030D-6E8A-4147-A177-3AD203B41FA5}">
                      <a16:colId xmlns:a16="http://schemas.microsoft.com/office/drawing/2014/main" val="20000"/>
                    </a:ext>
                  </a:extLst>
                </a:gridCol>
                <a:gridCol w="3550920">
                  <a:extLst>
                    <a:ext uri="{9D8B030D-6E8A-4147-A177-3AD203B41FA5}">
                      <a16:colId xmlns:a16="http://schemas.microsoft.com/office/drawing/2014/main" val="20001"/>
                    </a:ext>
                  </a:extLst>
                </a:gridCol>
                <a:gridCol w="3550920">
                  <a:extLst>
                    <a:ext uri="{9D8B030D-6E8A-4147-A177-3AD203B41FA5}">
                      <a16:colId xmlns:a16="http://schemas.microsoft.com/office/drawing/2014/main" val="20002"/>
                    </a:ext>
                  </a:extLst>
                </a:gridCol>
              </a:tblGrid>
              <a:tr h="344364">
                <a:tc>
                  <a:txBody>
                    <a:bodyPr/>
                    <a:lstStyle/>
                    <a:p>
                      <a:pPr algn="ctr"/>
                      <a:r>
                        <a:rPr lang="en-US" sz="1800">
                          <a:latin typeface="Arial" panose="020B0604020202020204" pitchFamily="34" charset="0"/>
                          <a:cs typeface="Arial" panose="020B0604020202020204" pitchFamily="34" charset="0"/>
                        </a:rPr>
                        <a:t>Manager</a:t>
                      </a:r>
                      <a:endParaRPr lang="en-US" sz="1800">
                        <a:solidFill>
                          <a:srgbClr val="5573AF"/>
                        </a:solidFill>
                        <a:latin typeface="Arial" panose="020B0604020202020204" pitchFamily="34" charset="0"/>
                        <a:cs typeface="Arial" panose="020B0604020202020204" pitchFamily="34" charset="0"/>
                      </a:endParaRPr>
                    </a:p>
                  </a:txBody>
                  <a:tcPr marL="60831" marR="60831" marT="30417" marB="304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800">
                          <a:latin typeface="Arial" panose="020B0604020202020204" pitchFamily="34" charset="0"/>
                          <a:cs typeface="Arial" panose="020B0604020202020204" pitchFamily="34" charset="0"/>
                        </a:rPr>
                        <a:t>Leader</a:t>
                      </a:r>
                      <a:endParaRPr lang="en-US" sz="1800">
                        <a:solidFill>
                          <a:srgbClr val="5573AF"/>
                        </a:solidFill>
                        <a:latin typeface="Arial" panose="020B0604020202020204" pitchFamily="34" charset="0"/>
                        <a:cs typeface="Arial" panose="020B0604020202020204" pitchFamily="34" charset="0"/>
                      </a:endParaRPr>
                    </a:p>
                  </a:txBody>
                  <a:tcPr marL="60831" marR="60831" marT="30417" marB="304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1800">
                          <a:latin typeface="Arial" panose="020B0604020202020204" pitchFamily="34" charset="0"/>
                          <a:cs typeface="Arial" panose="020B0604020202020204" pitchFamily="34" charset="0"/>
                        </a:rPr>
                        <a:t>Alignment Leader</a:t>
                      </a:r>
                      <a:r>
                        <a:rPr lang="en-US" sz="1800" baseline="30000">
                          <a:latin typeface="Arial" panose="020B0604020202020204" pitchFamily="34" charset="0"/>
                          <a:cs typeface="Arial" panose="020B0604020202020204" pitchFamily="34" charset="0"/>
                        </a:rPr>
                        <a:t>®</a:t>
                      </a:r>
                      <a:endParaRPr lang="en-US" sz="1800" baseline="30000">
                        <a:solidFill>
                          <a:srgbClr val="5573AF"/>
                        </a:solidFill>
                        <a:latin typeface="Arial" panose="020B0604020202020204" pitchFamily="34" charset="0"/>
                        <a:cs typeface="Arial" panose="020B0604020202020204" pitchFamily="34" charset="0"/>
                      </a:endParaRPr>
                    </a:p>
                  </a:txBody>
                  <a:tcPr marL="60831" marR="60831" marT="30417" marB="304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182895">
                <a:tc>
                  <a:txBody>
                    <a:bodyPr/>
                    <a:lstStyle/>
                    <a:p>
                      <a:pPr marL="0" marR="0" algn="ctr">
                        <a:spcBef>
                          <a:spcPts val="600"/>
                        </a:spcBef>
                        <a:spcAft>
                          <a:spcPts val="1200"/>
                        </a:spcAft>
                      </a:pPr>
                      <a:r>
                        <a:rPr lang="en-US" sz="1050">
                          <a:effectLst/>
                          <a:latin typeface="Arial"/>
                          <a:cs typeface="Arial"/>
                        </a:rPr>
                        <a:t>Coping with operational complexity.</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Coping with change and uncertainty.</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Scoping out the preferred future.</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44522">
                <a:tc>
                  <a:txBody>
                    <a:bodyPr/>
                    <a:lstStyle/>
                    <a:p>
                      <a:pPr marL="0" marR="0" algn="ctr">
                        <a:spcBef>
                          <a:spcPts val="600"/>
                        </a:spcBef>
                        <a:spcAft>
                          <a:spcPts val="0"/>
                        </a:spcAft>
                      </a:pPr>
                      <a:r>
                        <a:rPr lang="en-US" sz="1050">
                          <a:effectLst/>
                          <a:latin typeface="Arial"/>
                          <a:cs typeface="Arial"/>
                        </a:rPr>
                        <a:t>Focuses team on goals.</a:t>
                      </a:r>
                      <a:endParaRPr lang="en-US" sz="1050" b="0" i="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Creates personal line-of-sight to mission.</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0"/>
                        </a:spcAft>
                      </a:pPr>
                      <a:r>
                        <a:rPr lang="en-US" sz="1050">
                          <a:effectLst/>
                          <a:latin typeface="Arial"/>
                          <a:cs typeface="Arial"/>
                        </a:rPr>
                        <a:t>Aligns organization to strategy.</a:t>
                      </a:r>
                      <a:endParaRPr lang="en-US" sz="1050" b="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4522">
                <a:tc>
                  <a:txBody>
                    <a:bodyPr/>
                    <a:lstStyle/>
                    <a:p>
                      <a:pPr marL="0" marR="0" algn="ctr">
                        <a:spcBef>
                          <a:spcPts val="600"/>
                        </a:spcBef>
                        <a:spcAft>
                          <a:spcPts val="0"/>
                        </a:spcAft>
                      </a:pPr>
                      <a:r>
                        <a:rPr lang="en-US" sz="1050">
                          <a:effectLst/>
                          <a:latin typeface="Arial"/>
                          <a:cs typeface="Arial"/>
                        </a:rPr>
                        <a:t>Focuses on present operations and past performance.</a:t>
                      </a:r>
                      <a:endParaRPr lang="en-US" sz="1050" b="0" i="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Anticipates the future. </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0"/>
                        </a:spcAft>
                      </a:pPr>
                      <a:r>
                        <a:rPr lang="en-US" sz="1050">
                          <a:effectLst/>
                          <a:latin typeface="Arial"/>
                          <a:cs typeface="Arial"/>
                        </a:rPr>
                        <a:t>Creates the future.</a:t>
                      </a:r>
                      <a:endParaRPr lang="en-US" sz="1050" b="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4522">
                <a:tc>
                  <a:txBody>
                    <a:bodyPr/>
                    <a:lstStyle/>
                    <a:p>
                      <a:pPr marL="0" marR="0" algn="ctr">
                        <a:spcBef>
                          <a:spcPts val="600"/>
                        </a:spcBef>
                        <a:spcAft>
                          <a:spcPts val="1200"/>
                        </a:spcAft>
                      </a:pPr>
                      <a:r>
                        <a:rPr lang="en-US" sz="1050">
                          <a:effectLst/>
                          <a:latin typeface="Arial"/>
                          <a:cs typeface="Arial"/>
                        </a:rPr>
                        <a:t>Communicates performance expectations and standards.</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Communicates direction and strategy.</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Communicates direction, strategy and the path forward.</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44522">
                <a:tc>
                  <a:txBody>
                    <a:bodyPr/>
                    <a:lstStyle/>
                    <a:p>
                      <a:pPr marL="0" marR="0" algn="ctr">
                        <a:spcBef>
                          <a:spcPts val="600"/>
                        </a:spcBef>
                        <a:spcAft>
                          <a:spcPts val="1200"/>
                        </a:spcAft>
                      </a:pPr>
                      <a:r>
                        <a:rPr lang="en-US" sz="1050">
                          <a:effectLst/>
                          <a:latin typeface="Arial"/>
                          <a:cs typeface="Arial"/>
                        </a:rPr>
                        <a:t>Creates order and consistency.</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Creates ability to be competitive and innovative.</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Creates incentive to embrace competitive and innovative behaviors.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16783">
                <a:tc>
                  <a:txBody>
                    <a:bodyPr/>
                    <a:lstStyle/>
                    <a:p>
                      <a:pPr marL="0" marR="0" algn="ctr">
                        <a:spcBef>
                          <a:spcPts val="600"/>
                        </a:spcBef>
                        <a:spcAft>
                          <a:spcPts val="1200"/>
                        </a:spcAft>
                      </a:pPr>
                      <a:r>
                        <a:rPr lang="en-US" sz="1050">
                          <a:effectLst/>
                          <a:latin typeface="Arial"/>
                          <a:cs typeface="Arial"/>
                        </a:rPr>
                        <a:t>Focuses on planning, budgeting, goal setting.</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Focuses on setting a direction, envisioning the future and developing strategies.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Enrolls people in the new strategic direction.</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44522">
                <a:tc>
                  <a:txBody>
                    <a:bodyPr/>
                    <a:lstStyle/>
                    <a:p>
                      <a:pPr marL="0" marR="0" algn="ctr">
                        <a:spcBef>
                          <a:spcPts val="600"/>
                        </a:spcBef>
                        <a:spcAft>
                          <a:spcPts val="1200"/>
                        </a:spcAft>
                      </a:pPr>
                      <a:r>
                        <a:rPr lang="en-US" sz="1050">
                          <a:effectLst/>
                          <a:latin typeface="Arial"/>
                          <a:cs typeface="Arial"/>
                        </a:rPr>
                        <a:t>Organizes people to accomplish the work.</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Aligns people with the vision.</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Inspires people to fulfill and enlarge the vision.</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82895">
                <a:tc>
                  <a:txBody>
                    <a:bodyPr/>
                    <a:lstStyle/>
                    <a:p>
                      <a:pPr marL="0" marR="0" algn="ctr">
                        <a:spcBef>
                          <a:spcPts val="600"/>
                        </a:spcBef>
                        <a:spcAft>
                          <a:spcPts val="0"/>
                        </a:spcAft>
                      </a:pPr>
                      <a:r>
                        <a:rPr lang="en-US" sz="1050">
                          <a:effectLst/>
                          <a:latin typeface="Arial"/>
                          <a:cs typeface="Arial"/>
                        </a:rPr>
                        <a:t>Addresses tactical concerns.</a:t>
                      </a:r>
                      <a:endParaRPr lang="en-US" sz="1050" b="0" i="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Addresses strategic concerns.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0"/>
                        </a:spcAft>
                      </a:pPr>
                      <a:r>
                        <a:rPr lang="en-US" sz="1050">
                          <a:effectLst/>
                          <a:latin typeface="Arial"/>
                          <a:cs typeface="Arial"/>
                        </a:rPr>
                        <a:t>Integrates tactical and strategic.</a:t>
                      </a:r>
                      <a:endParaRPr lang="en-US" sz="1050" b="0">
                        <a:solidFill>
                          <a:schemeClr val="tx1"/>
                        </a:solidFill>
                        <a:effectLst/>
                        <a:latin typeface="Arial" panose="020B0604020202020204" pitchFamily="34" charset="0"/>
                        <a:ea typeface="ＭＳ 明朝"/>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44522">
                <a:tc>
                  <a:txBody>
                    <a:bodyPr/>
                    <a:lstStyle/>
                    <a:p>
                      <a:pPr marL="0" marR="0" algn="ctr">
                        <a:spcBef>
                          <a:spcPts val="600"/>
                        </a:spcBef>
                        <a:spcAft>
                          <a:spcPts val="1200"/>
                        </a:spcAft>
                      </a:pPr>
                      <a:r>
                        <a:rPr lang="en-US" sz="1050">
                          <a:effectLst/>
                          <a:latin typeface="Arial"/>
                          <a:cs typeface="Arial"/>
                        </a:rPr>
                        <a:t>Measures, tracks, and reinforces performance.</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Motivates, inspires, and engages others in creating the vision. </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Tracks and shares progress toward reaching the shared vision.</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516783">
                <a:tc>
                  <a:txBody>
                    <a:bodyPr/>
                    <a:lstStyle/>
                    <a:p>
                      <a:pPr marL="0" marR="0" algn="ctr">
                        <a:spcBef>
                          <a:spcPts val="600"/>
                        </a:spcBef>
                        <a:spcAft>
                          <a:spcPts val="1200"/>
                        </a:spcAft>
                      </a:pPr>
                      <a:r>
                        <a:rPr lang="en-US" sz="1050">
                          <a:effectLst/>
                          <a:latin typeface="Arial"/>
                          <a:cs typeface="Arial"/>
                        </a:rPr>
                        <a:t>Relies on control mechanisms to identify and correct performance problems.</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Relies on energized, motivated and inspired workforce. </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Relies on engaged workforce and stakeholders.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44522">
                <a:tc>
                  <a:txBody>
                    <a:bodyPr/>
                    <a:lstStyle/>
                    <a:p>
                      <a:pPr marL="0" marR="0" algn="ctr">
                        <a:spcBef>
                          <a:spcPts val="600"/>
                        </a:spcBef>
                        <a:spcAft>
                          <a:spcPts val="1200"/>
                        </a:spcAft>
                      </a:pPr>
                      <a:r>
                        <a:rPr lang="en-US" sz="1050">
                          <a:effectLst/>
                          <a:latin typeface="Arial"/>
                          <a:cs typeface="Arial"/>
                        </a:rPr>
                        <a:t>Administers policies and rules.</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Offers guidance, coaching and insight.</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Challenges the organization to raise the bar.</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44522">
                <a:tc>
                  <a:txBody>
                    <a:bodyPr/>
                    <a:lstStyle/>
                    <a:p>
                      <a:pPr marL="0" marR="0" algn="ctr">
                        <a:spcBef>
                          <a:spcPts val="600"/>
                        </a:spcBef>
                        <a:spcAft>
                          <a:spcPts val="1200"/>
                        </a:spcAft>
                      </a:pPr>
                      <a:r>
                        <a:rPr lang="en-US" sz="1050">
                          <a:effectLst/>
                          <a:latin typeface="Arial"/>
                          <a:cs typeface="Arial"/>
                        </a:rPr>
                        <a:t>Focuses on improving job performance. </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Personally develops and mentors others.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Identifies and develops change leaders.</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344522">
                <a:tc>
                  <a:txBody>
                    <a:bodyPr/>
                    <a:lstStyle/>
                    <a:p>
                      <a:pPr marL="0" marR="0" algn="ctr">
                        <a:spcBef>
                          <a:spcPts val="600"/>
                        </a:spcBef>
                        <a:spcAft>
                          <a:spcPts val="1200"/>
                        </a:spcAft>
                      </a:pPr>
                      <a:r>
                        <a:rPr lang="en-US" sz="1050">
                          <a:effectLst/>
                          <a:latin typeface="Arial"/>
                          <a:cs typeface="Arial"/>
                        </a:rPr>
                        <a:t>Develops high performance team.</a:t>
                      </a:r>
                      <a:endParaRPr lang="en-US" sz="1050" b="0" i="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Creates cross-functional teams to accomplish work.</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600"/>
                        </a:spcBef>
                        <a:spcAft>
                          <a:spcPts val="1200"/>
                        </a:spcAft>
                      </a:pPr>
                      <a:r>
                        <a:rPr lang="en-US" sz="1050">
                          <a:effectLst/>
                          <a:latin typeface="Arial"/>
                          <a:cs typeface="Arial"/>
                        </a:rPr>
                        <a:t>Establishes linking mechanisms to sustain change.</a:t>
                      </a:r>
                      <a:endParaRPr lang="en-US" sz="1050" b="0">
                        <a:solidFill>
                          <a:schemeClr val="tx1"/>
                        </a:solidFill>
                        <a:effectLst/>
                        <a:latin typeface="Arial" panose="020B0604020202020204" pitchFamily="34" charset="0"/>
                        <a:ea typeface="Times New Roman"/>
                        <a:cs typeface="Arial" panose="020B0604020202020204" pitchFamily="34" charset="0"/>
                      </a:endParaRPr>
                    </a:p>
                  </a:txBody>
                  <a:tcPr marL="45623" marR="45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43044383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C6767-2916-4CD4-A19C-AB296C801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37A80-42F1-E904-CD3A-634C88B480D6}"/>
              </a:ext>
            </a:extLst>
          </p:cNvPr>
          <p:cNvSpPr>
            <a:spLocks noGrp="1"/>
          </p:cNvSpPr>
          <p:nvPr>
            <p:ph type="title"/>
          </p:nvPr>
        </p:nvSpPr>
        <p:spPr/>
        <p:txBody>
          <a:bodyPr/>
          <a:lstStyle/>
          <a:p>
            <a:r>
              <a:rPr lang="en-US" sz="2800"/>
              <a:t>A Dynamic Duo</a:t>
            </a:r>
            <a:endParaRPr lang="en-US"/>
          </a:p>
        </p:txBody>
      </p:sp>
      <p:sp>
        <p:nvSpPr>
          <p:cNvPr id="4" name="Text Placeholder 3">
            <a:extLst>
              <a:ext uri="{FF2B5EF4-FFF2-40B4-BE49-F238E27FC236}">
                <a16:creationId xmlns:a16="http://schemas.microsoft.com/office/drawing/2014/main" id="{8036B119-3E8F-580B-FD7B-C054D1464E07}"/>
              </a:ext>
            </a:extLst>
          </p:cNvPr>
          <p:cNvSpPr>
            <a:spLocks noGrp="1"/>
          </p:cNvSpPr>
          <p:nvPr>
            <p:ph type="body" sz="quarter" idx="11"/>
          </p:nvPr>
        </p:nvSpPr>
        <p:spPr/>
        <p:txBody>
          <a:bodyPr/>
          <a:lstStyle/>
          <a:p>
            <a:endParaRPr lang="en-US"/>
          </a:p>
        </p:txBody>
      </p:sp>
      <p:grpSp>
        <p:nvGrpSpPr>
          <p:cNvPr id="11" name="Group 10">
            <a:extLst>
              <a:ext uri="{FF2B5EF4-FFF2-40B4-BE49-F238E27FC236}">
                <a16:creationId xmlns:a16="http://schemas.microsoft.com/office/drawing/2014/main" id="{F0D11D78-9CEB-3080-D6DF-1D9E2E656C83}"/>
              </a:ext>
            </a:extLst>
          </p:cNvPr>
          <p:cNvGrpSpPr/>
          <p:nvPr/>
        </p:nvGrpSpPr>
        <p:grpSpPr>
          <a:xfrm>
            <a:off x="876300" y="1257300"/>
            <a:ext cx="10668001" cy="4710682"/>
            <a:chOff x="548513" y="822960"/>
            <a:chExt cx="7810142" cy="3381941"/>
          </a:xfrm>
        </p:grpSpPr>
        <p:sp>
          <p:nvSpPr>
            <p:cNvPr id="5" name="Content Placeholder 1">
              <a:extLst>
                <a:ext uri="{FF2B5EF4-FFF2-40B4-BE49-F238E27FC236}">
                  <a16:creationId xmlns:a16="http://schemas.microsoft.com/office/drawing/2014/main" id="{C16E9138-3073-AA2E-C85F-59BE47F834A8}"/>
                </a:ext>
              </a:extLst>
            </p:cNvPr>
            <p:cNvSpPr txBox="1">
              <a:spLocks/>
            </p:cNvSpPr>
            <p:nvPr/>
          </p:nvSpPr>
          <p:spPr>
            <a:xfrm>
              <a:off x="548513" y="966490"/>
              <a:ext cx="2890603" cy="1654812"/>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spcAft>
                  <a:spcPts val="400"/>
                </a:spcAft>
                <a:buFont typeface="Wingdings" pitchFamily="2" charset="2"/>
                <a:buNone/>
                <a:defRPr sz="1800" b="1" i="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800"/>
                </a:spcBef>
                <a:spcAft>
                  <a:spcPts val="400"/>
                </a:spcAft>
                <a:buFont typeface="Wingdings" pitchFamily="2" charset="2"/>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800"/>
                </a:spcBef>
                <a:spcAft>
                  <a:spcPts val="400"/>
                </a:spcAft>
                <a:buFont typeface="Wingdings" pitchFamily="2" charset="2"/>
                <a:buChar char="§"/>
                <a:defRPr sz="1600" kern="1200">
                  <a:solidFill>
                    <a:schemeClr val="tx1"/>
                  </a:solidFill>
                  <a:latin typeface="+mn-lt"/>
                  <a:ea typeface="+mn-ea"/>
                  <a:cs typeface="+mn-cs"/>
                </a:defRPr>
              </a:lvl3pPr>
              <a:lvl4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4pPr>
              <a:lvl5pPr marL="457200" indent="-228600" algn="l" defTabSz="914400" rtl="0" eaLnBrk="1" latinLnBrk="0" hangingPunct="1">
                <a:lnSpc>
                  <a:spcPct val="100000"/>
                </a:lnSpc>
                <a:spcBef>
                  <a:spcPts val="400"/>
                </a:spcBef>
                <a:spcAft>
                  <a:spcPts val="400"/>
                </a:spcAft>
                <a:buSzPct val="65000"/>
                <a:buFont typeface="Wingdings" pitchFamily="2" charset="2"/>
                <a:buChar char="q"/>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0">
                  <a:latin typeface="+mn-lt"/>
                </a:rPr>
                <a:t>“Our belief is that all enterprise leaders should consider themselves Alignment Leaders</a:t>
              </a:r>
              <a:r>
                <a:rPr lang="en-US" sz="1600" b="0" baseline="30000">
                  <a:latin typeface="+mn-lt"/>
                </a:rPr>
                <a:t>®</a:t>
              </a:r>
              <a:r>
                <a:rPr lang="en-US" sz="1600" b="0">
                  <a:latin typeface="+mn-lt"/>
                </a:rPr>
                <a:t> along with the other roles they play.”  </a:t>
              </a:r>
            </a:p>
            <a:p>
              <a:endParaRPr lang="en-US" sz="1600">
                <a:latin typeface="+mn-lt"/>
              </a:endParaRPr>
            </a:p>
            <a:p>
              <a:endParaRPr lang="en-US" sz="1600">
                <a:latin typeface="+mn-lt"/>
              </a:endParaRPr>
            </a:p>
          </p:txBody>
        </p:sp>
        <p:pic>
          <p:nvPicPr>
            <p:cNvPr id="6" name="Picture 52" descr="Book Sample.png">
              <a:extLst>
                <a:ext uri="{FF2B5EF4-FFF2-40B4-BE49-F238E27FC236}">
                  <a16:creationId xmlns:a16="http://schemas.microsoft.com/office/drawing/2014/main" id="{BC659D61-0AB1-542F-8C44-CC26E3432B7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28099" y="1823312"/>
              <a:ext cx="1931427" cy="1754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52C72C8-7760-0643-E7C2-E38A70778C82}"/>
                </a:ext>
              </a:extLst>
            </p:cNvPr>
            <p:cNvSpPr txBox="1"/>
            <p:nvPr/>
          </p:nvSpPr>
          <p:spPr>
            <a:xfrm>
              <a:off x="5082540" y="966490"/>
              <a:ext cx="3276115" cy="950137"/>
            </a:xfrm>
            <a:prstGeom prst="rect">
              <a:avLst/>
            </a:prstGeom>
            <a:noFill/>
          </p:spPr>
          <p:txBody>
            <a:bodyPr wrap="square">
              <a:spAutoFit/>
            </a:bodyPr>
            <a:lstStyle/>
            <a:p>
              <a:pPr>
                <a:defRPr/>
              </a:pPr>
              <a:r>
                <a:rPr lang="en-US" sz="1600">
                  <a:cs typeface="Arial" panose="020B0604020202020204" pitchFamily="34" charset="0"/>
                </a:rPr>
                <a:t>“We call this role the </a:t>
              </a:r>
              <a:r>
                <a:rPr lang="en-US" sz="1600" b="1">
                  <a:solidFill>
                    <a:schemeClr val="accent1"/>
                  </a:solidFill>
                  <a:cs typeface="Arial" panose="020B0604020202020204" pitchFamily="34" charset="0"/>
                </a:rPr>
                <a:t>Chief Alignment Officer</a:t>
              </a:r>
              <a:r>
                <a:rPr lang="en-US" sz="1600">
                  <a:cs typeface="Arial" panose="020B0604020202020204" pitchFamily="34" charset="0"/>
                </a:rPr>
                <a:t>…and believe “they must…attend to the health and effectiveness of the[</a:t>
              </a:r>
              <a:r>
                <a:rPr lang="en-US" sz="1600" err="1">
                  <a:cs typeface="Arial" panose="020B0604020202020204" pitchFamily="34" charset="0"/>
                </a:rPr>
                <a:t>ir</a:t>
              </a:r>
              <a:r>
                <a:rPr lang="en-US" sz="1600">
                  <a:cs typeface="Arial" panose="020B0604020202020204" pitchFamily="34" charset="0"/>
                </a:rPr>
                <a:t>] organizations...”</a:t>
              </a:r>
            </a:p>
            <a:p>
              <a:pPr>
                <a:defRPr/>
              </a:pPr>
              <a:endParaRPr lang="en-US" sz="1600">
                <a:cs typeface="Arial" panose="020B0604020202020204" pitchFamily="34" charset="0"/>
              </a:endParaRPr>
            </a:p>
          </p:txBody>
        </p:sp>
        <p:sp>
          <p:nvSpPr>
            <p:cNvPr id="8" name="Rectangle 7">
              <a:extLst>
                <a:ext uri="{FF2B5EF4-FFF2-40B4-BE49-F238E27FC236}">
                  <a16:creationId xmlns:a16="http://schemas.microsoft.com/office/drawing/2014/main" id="{FE848DF1-E736-55F7-A0AD-01C9DFACA6CE}"/>
                </a:ext>
              </a:extLst>
            </p:cNvPr>
            <p:cNvSpPr/>
            <p:nvPr/>
          </p:nvSpPr>
          <p:spPr>
            <a:xfrm>
              <a:off x="3491146" y="2700475"/>
              <a:ext cx="3803691" cy="950138"/>
            </a:xfrm>
            <a:prstGeom prst="rect">
              <a:avLst/>
            </a:prstGeom>
          </p:spPr>
          <p:txBody>
            <a:bodyPr wrap="square">
              <a:spAutoFit/>
            </a:bodyPr>
            <a:lstStyle/>
            <a:p>
              <a:r>
                <a:rPr lang="en-US" sz="1600">
                  <a:cs typeface="Arial" panose="020B0604020202020204" pitchFamily="34" charset="0"/>
                </a:rPr>
                <a:t>“Leader[s]</a:t>
              </a:r>
              <a:r>
                <a:rPr lang="mr-IN" sz="1600"/>
                <a:t>…</a:t>
              </a:r>
              <a:r>
                <a:rPr lang="en-US" sz="1600">
                  <a:cs typeface="Arial" panose="020B0604020202020204" pitchFamily="34" charset="0"/>
                </a:rPr>
                <a:t>should feel the strong support of a </a:t>
              </a:r>
              <a:r>
                <a:rPr lang="en-US" sz="1600" b="1">
                  <a:solidFill>
                    <a:srgbClr val="0094D2"/>
                  </a:solidFill>
                  <a:cs typeface="Arial" panose="020B0604020202020204" pitchFamily="34" charset="0"/>
                </a:rPr>
                <a:t>change partner </a:t>
              </a:r>
              <a:r>
                <a:rPr lang="en-US" sz="1600">
                  <a:cs typeface="Arial" panose="020B0604020202020204" pitchFamily="34" charset="0"/>
                </a:rPr>
                <a:t>who can chart a road map for any scale of [change], facilitate discussions, and provide tools for moving firmly and rapidly to build out capabilities across all the six sides of the organizational cube.” </a:t>
              </a:r>
            </a:p>
          </p:txBody>
        </p:sp>
        <p:pic>
          <p:nvPicPr>
            <p:cNvPr id="9" name="Picture 8">
              <a:extLst>
                <a:ext uri="{FF2B5EF4-FFF2-40B4-BE49-F238E27FC236}">
                  <a16:creationId xmlns:a16="http://schemas.microsoft.com/office/drawing/2014/main" id="{BBD6F7DE-AF1A-F9A3-3EB3-36285A80C679}"/>
                </a:ext>
              </a:extLst>
            </p:cNvPr>
            <p:cNvPicPr>
              <a:picLocks noChangeAspect="1"/>
            </p:cNvPicPr>
            <p:nvPr/>
          </p:nvPicPr>
          <p:blipFill>
            <a:blip r:embed="rId3" cstate="hqprint">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4464349" y="822960"/>
              <a:ext cx="457312" cy="1482897"/>
            </a:xfrm>
            <a:prstGeom prst="rect">
              <a:avLst/>
            </a:prstGeom>
          </p:spPr>
        </p:pic>
        <p:pic>
          <p:nvPicPr>
            <p:cNvPr id="10" name="Picture 9">
              <a:extLst>
                <a:ext uri="{FF2B5EF4-FFF2-40B4-BE49-F238E27FC236}">
                  <a16:creationId xmlns:a16="http://schemas.microsoft.com/office/drawing/2014/main" id="{F8F98383-7B0D-24D2-35C0-CF414912DD7D}"/>
                </a:ext>
              </a:extLst>
            </p:cNvPr>
            <p:cNvPicPr>
              <a:picLocks noChangeAspect="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flipH="1">
              <a:off x="7561287" y="2670784"/>
              <a:ext cx="530338" cy="1534117"/>
            </a:xfrm>
            <a:prstGeom prst="rect">
              <a:avLst/>
            </a:prstGeom>
          </p:spPr>
        </p:pic>
      </p:grpSp>
    </p:spTree>
    <p:extLst>
      <p:ext uri="{BB962C8B-B14F-4D97-AF65-F5344CB8AC3E}">
        <p14:creationId xmlns:p14="http://schemas.microsoft.com/office/powerpoint/2010/main" val="218737190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729968"/>
      </p:ext>
    </p:extLst>
  </p:cSld>
  <p:clrMapOvr>
    <a:masterClrMapping/>
  </p:clrMapOvr>
</p:sld>
</file>

<file path=ppt/theme/theme1.xml><?xml version="1.0" encoding="utf-8"?>
<a:theme xmlns:a="http://schemas.openxmlformats.org/drawingml/2006/main" name="Basic Layouts">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9DB17130-99A3-274F-BE50-8B4EE4562895}"/>
    </a:ext>
  </a:extLst>
</a:theme>
</file>

<file path=ppt/theme/theme2.xml><?xml version="1.0" encoding="utf-8"?>
<a:theme xmlns:a="http://schemas.openxmlformats.org/drawingml/2006/main" name="Divider A">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4EE5FB3E-4901-9F44-918F-C1827CCFF303}"/>
    </a:ext>
  </a:extLst>
</a:theme>
</file>

<file path=ppt/theme/theme3.xml><?xml version="1.0" encoding="utf-8"?>
<a:theme xmlns:a="http://schemas.openxmlformats.org/drawingml/2006/main" name="Divider B">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68F17F74-BBC2-DF40-ACF8-E4DE2093A2D1}"/>
    </a:ext>
  </a:extLst>
</a:theme>
</file>

<file path=ppt/theme/theme4.xml><?xml version="1.0" encoding="utf-8"?>
<a:theme xmlns:a="http://schemas.openxmlformats.org/drawingml/2006/main" name="Cover Slides">
  <a:themeElements>
    <a:clrScheme name="AlignOrg25">
      <a:dk1>
        <a:srgbClr val="06091A"/>
      </a:dk1>
      <a:lt1>
        <a:srgbClr val="FFFFFF"/>
      </a:lt1>
      <a:dk2>
        <a:srgbClr val="3C59F3"/>
      </a:dk2>
      <a:lt2>
        <a:srgbClr val="F2F3FF"/>
      </a:lt2>
      <a:accent1>
        <a:srgbClr val="FF69B3"/>
      </a:accent1>
      <a:accent2>
        <a:srgbClr val="9370DB"/>
      </a:accent2>
      <a:accent3>
        <a:srgbClr val="00CED1"/>
      </a:accent3>
      <a:accent4>
        <a:srgbClr val="00BFFF"/>
      </a:accent4>
      <a:accent5>
        <a:srgbClr val="9ACD32"/>
      </a:accent5>
      <a:accent6>
        <a:srgbClr val="FF8C00"/>
      </a:accent6>
      <a:hlink>
        <a:srgbClr val="3C59F3"/>
      </a:hlink>
      <a:folHlink>
        <a:srgbClr val="97AC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001">
          <a:schemeClr val="dk2"/>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91E70317-4411-D043-8E7B-95C7FC5C0273}" vid="{50BC4FF2-4D2D-474C-84CC-0BEA17F1FC1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E2FD414E46AD468CD185F1823A7E46" ma:contentTypeVersion="18" ma:contentTypeDescription="Create a new document." ma:contentTypeScope="" ma:versionID="f11d3a7f0214d26c33a67c637a233d27">
  <xsd:schema xmlns:xsd="http://www.w3.org/2001/XMLSchema" xmlns:xs="http://www.w3.org/2001/XMLSchema" xmlns:p="http://schemas.microsoft.com/office/2006/metadata/properties" xmlns:ns2="555bf7c1-5f59-42e2-8e0f-4ac4f9c5961f" xmlns:ns3="79e4151e-f1ac-4fb3-82e1-1489b5b10249" targetNamespace="http://schemas.microsoft.com/office/2006/metadata/properties" ma:root="true" ma:fieldsID="5916e1385d2675186dbca58616a2834a" ns2:_="" ns3:_="">
    <xsd:import namespace="555bf7c1-5f59-42e2-8e0f-4ac4f9c5961f"/>
    <xsd:import namespace="79e4151e-f1ac-4fb3-82e1-1489b5b102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Sort" minOccurs="0"/>
                <xsd:element ref="ns2:RetentionEn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5bf7c1-5f59-42e2-8e0f-4ac4f9c5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c9b1e84-fa20-4131-a140-7a6b9374846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Sort" ma:index="23" nillable="true" ma:displayName="Sort" ma:decimals="0" ma:format="Dropdown" ma:indexed="true" ma:internalName="Sort" ma:percentage="FALSE">
      <xsd:simpleType>
        <xsd:restriction base="dms:Number"/>
      </xsd:simpleType>
    </xsd:element>
    <xsd:element name="RetentionEnd" ma:index="24" nillable="true" ma:displayName="Retention End" ma:format="DateOnly" ma:internalName="RetentionEnd">
      <xsd:simpleType>
        <xsd:restriction base="dms:DateTim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e4151e-f1ac-4fb3-82e1-1489b5b1024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9edaf78-5612-43ff-9599-65e219bc04ed}" ma:internalName="TaxCatchAll" ma:showField="CatchAllData" ma:web="79e4151e-f1ac-4fb3-82e1-1489b5b1024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tentionEnd xmlns="555bf7c1-5f59-42e2-8e0f-4ac4f9c5961f" xsi:nil="true"/>
    <TaxCatchAll xmlns="79e4151e-f1ac-4fb3-82e1-1489b5b10249" xsi:nil="true"/>
    <Sort xmlns="555bf7c1-5f59-42e2-8e0f-4ac4f9c5961f" xsi:nil="true"/>
    <lcf76f155ced4ddcb4097134ff3c332f xmlns="555bf7c1-5f59-42e2-8e0f-4ac4f9c596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8FB50BA-FFFC-4A34-B4B3-46D4C11E0219}">
  <ds:schemaRefs>
    <ds:schemaRef ds:uri="555bf7c1-5f59-42e2-8e0f-4ac4f9c5961f"/>
    <ds:schemaRef ds:uri="79e4151e-f1ac-4fb3-82e1-1489b5b102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E7790B5-ECCD-405D-ACF4-217C4399E5CC}">
  <ds:schemaRefs>
    <ds:schemaRef ds:uri="http://schemas.microsoft.com/sharepoint/v3/contenttype/forms"/>
  </ds:schemaRefs>
</ds:datastoreItem>
</file>

<file path=customXml/itemProps3.xml><?xml version="1.0" encoding="utf-8"?>
<ds:datastoreItem xmlns:ds="http://schemas.openxmlformats.org/officeDocument/2006/customXml" ds:itemID="{BE60FA80-3678-4A3B-9161-649866AE3AB5}">
  <ds:schemaRefs>
    <ds:schemaRef ds:uri="http://schemas.microsoft.com/office/2006/metadata/properties"/>
    <ds:schemaRef ds:uri="http://schemas.microsoft.com/office/infopath/2007/PartnerControls"/>
    <ds:schemaRef ds:uri="79e4151e-f1ac-4fb3-82e1-1489b5b10249"/>
    <ds:schemaRef ds:uri="http://purl.org/dc/terms/"/>
    <ds:schemaRef ds:uri="http://purl.org/dc/elements/1.1/"/>
    <ds:schemaRef ds:uri="http://www.w3.org/XML/1998/namespace"/>
    <ds:schemaRef ds:uri="http://schemas.openxmlformats.org/package/2006/metadata/core-properties"/>
    <ds:schemaRef ds:uri="http://schemas.microsoft.com/office/2006/documentManagement/types"/>
    <ds:schemaRef ds:uri="555bf7c1-5f59-42e2-8e0f-4ac4f9c5961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Basic Layouts</Template>
  <TotalTime>50</TotalTime>
  <Words>17728</Words>
  <Application>Microsoft Macintosh PowerPoint</Application>
  <PresentationFormat>Widescreen</PresentationFormat>
  <Paragraphs>3326</Paragraphs>
  <Slides>159</Slides>
  <Notes>21</Notes>
  <HiddenSlides>2</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159</vt:i4>
      </vt:variant>
    </vt:vector>
  </HeadingPairs>
  <TitlesOfParts>
    <vt:vector size="170" baseType="lpstr">
      <vt:lpstr>ＭＳ Ｐゴシック</vt:lpstr>
      <vt:lpstr>ＭＳ Ｐゴシック</vt:lpstr>
      <vt:lpstr>Aptos</vt:lpstr>
      <vt:lpstr>Arial</vt:lpstr>
      <vt:lpstr>Arial Narrow</vt:lpstr>
      <vt:lpstr>Century Gothic</vt:lpstr>
      <vt:lpstr>Wingdings</vt:lpstr>
      <vt:lpstr>Basic Layouts</vt:lpstr>
      <vt:lpstr>Divider A</vt:lpstr>
      <vt:lpstr>Divider B</vt:lpstr>
      <vt:lpstr>Cover Slides</vt:lpstr>
      <vt:lpstr>Name</vt:lpstr>
      <vt:lpstr>Set-Up and Introduction</vt:lpstr>
      <vt:lpstr>Macro Design Team</vt:lpstr>
      <vt:lpstr>Objectives</vt:lpstr>
      <vt:lpstr>Macro Design Workshop Agenda</vt:lpstr>
      <vt:lpstr>Macro Design Workshop Agenda</vt:lpstr>
      <vt:lpstr>Ground Rules</vt:lpstr>
      <vt:lpstr>The Organizational Cube</vt:lpstr>
      <vt:lpstr>The Organizational Cube</vt:lpstr>
      <vt:lpstr>The Organizational Cube</vt:lpstr>
      <vt:lpstr>Organizations Are Puzzles to be Solved</vt:lpstr>
      <vt:lpstr>Organizations Are Puzzles to be Solved</vt:lpstr>
      <vt:lpstr>Organizing Choices</vt:lpstr>
      <vt:lpstr>Organization Transformation Roadmap</vt:lpstr>
      <vt:lpstr>Alignment Leaders</vt:lpstr>
      <vt:lpstr>Alignment Leader Voting Criteria</vt:lpstr>
      <vt:lpstr>Organization Transformation: Key Activities</vt:lpstr>
      <vt:lpstr>Strategy and Macro Design Roadmap</vt:lpstr>
      <vt:lpstr>Strategy and Macro Design Roadmap</vt:lpstr>
      <vt:lpstr>Strategy</vt:lpstr>
      <vt:lpstr>Strategy and Macro Design Roadmap</vt:lpstr>
      <vt:lpstr>Mastering the Cube</vt:lpstr>
      <vt:lpstr>Stakeholder Identification</vt:lpstr>
      <vt:lpstr>Stakeholder Identification</vt:lpstr>
      <vt:lpstr>Stakeholder Identification</vt:lpstr>
      <vt:lpstr>Stakeholder Requirements</vt:lpstr>
      <vt:lpstr>Stakeholder Requirements</vt:lpstr>
      <vt:lpstr>Stakeholder Requirements</vt:lpstr>
      <vt:lpstr>Strategy and Macro Design Roadmap</vt:lpstr>
      <vt:lpstr>ANCHOR</vt:lpstr>
      <vt:lpstr>ANCHOR</vt:lpstr>
      <vt:lpstr>ANCHOR</vt:lpstr>
      <vt:lpstr>ANCHOR</vt:lpstr>
      <vt:lpstr>ANCHOR </vt:lpstr>
      <vt:lpstr>PowerPoint Presentation</vt:lpstr>
      <vt:lpstr>Questions to Help in Developing Trade-Offs</vt:lpstr>
      <vt:lpstr>Identifying Omits</vt:lpstr>
      <vt:lpstr>ANChOR</vt:lpstr>
      <vt:lpstr>Strategy</vt:lpstr>
      <vt:lpstr>Strategy and Macro Design Roadmap</vt:lpstr>
      <vt:lpstr>Capabilities Definition</vt:lpstr>
      <vt:lpstr>Capabilities – What good looks like</vt:lpstr>
      <vt:lpstr>Differentiating Capabilities</vt:lpstr>
      <vt:lpstr>Niche Capabilities</vt:lpstr>
      <vt:lpstr>AI Capabilities – What is your AI strategic intent?</vt:lpstr>
      <vt:lpstr>Differentiating Capabilities</vt:lpstr>
      <vt:lpstr>Critical Capabilities</vt:lpstr>
      <vt:lpstr>Design Principles  and Criteria</vt:lpstr>
      <vt:lpstr>Strategy and Macro Design Roadmap</vt:lpstr>
      <vt:lpstr>Organization Design Criteria</vt:lpstr>
      <vt:lpstr>Design Criteria</vt:lpstr>
      <vt:lpstr>Design Criteria</vt:lpstr>
      <vt:lpstr>Work</vt:lpstr>
      <vt:lpstr>Strategy and Macro Design Roadmap</vt:lpstr>
      <vt:lpstr>Mastering the Cube</vt:lpstr>
      <vt:lpstr>Work Categorization Example</vt:lpstr>
      <vt:lpstr>Work Categorization Questions </vt:lpstr>
      <vt:lpstr>Categorization of Work</vt:lpstr>
      <vt:lpstr>Categorization of Work​</vt:lpstr>
      <vt:lpstr>Placement of Work</vt:lpstr>
      <vt:lpstr>Placing and Locating Work</vt:lpstr>
      <vt:lpstr>Work Categorization and Placement </vt:lpstr>
      <vt:lpstr>Placement of Work</vt:lpstr>
      <vt:lpstr>AI Work Evaluation</vt:lpstr>
      <vt:lpstr>Work Categorization and Placement + AI </vt:lpstr>
      <vt:lpstr>Strategy and Macro Design Roadmap</vt:lpstr>
      <vt:lpstr>Internet Operating Model</vt:lpstr>
      <vt:lpstr>Blockbuster Operating Model</vt:lpstr>
      <vt:lpstr>Netflix Mail Order Fulfilment Model</vt:lpstr>
      <vt:lpstr>Operating Model</vt:lpstr>
      <vt:lpstr>Operating Model</vt:lpstr>
      <vt:lpstr>Operating Model</vt:lpstr>
      <vt:lpstr>Operating Model</vt:lpstr>
      <vt:lpstr>Operating Model</vt:lpstr>
      <vt:lpstr>Work Grouping</vt:lpstr>
      <vt:lpstr>Guiding Principles</vt:lpstr>
      <vt:lpstr>Work Groupings</vt:lpstr>
      <vt:lpstr>Work Groupings</vt:lpstr>
      <vt:lpstr>Strategy and Macro Design Roadmap</vt:lpstr>
      <vt:lpstr>Structure</vt:lpstr>
      <vt:lpstr>Mastering the Cube</vt:lpstr>
      <vt:lpstr>Strategy and Macro Design Roadmap</vt:lpstr>
      <vt:lpstr>Layering and Mixing of Organizing Rationales</vt:lpstr>
      <vt:lpstr>Benefits and Risks of Organizing Rationale</vt:lpstr>
      <vt:lpstr>Benefits and Risks of Organizing Rationale</vt:lpstr>
      <vt:lpstr>Organizing Rationale</vt:lpstr>
      <vt:lpstr>Organizing Rationale Leads to Organization Chart</vt:lpstr>
      <vt:lpstr>Organizing Rationale</vt:lpstr>
      <vt:lpstr>Strategy and Macro Design Roadmap</vt:lpstr>
      <vt:lpstr>Building Out the New Design</vt:lpstr>
      <vt:lpstr>Organizing Rationale</vt:lpstr>
      <vt:lpstr>Organization Chart</vt:lpstr>
      <vt:lpstr>Organization Chart with Work Responsibilities</vt:lpstr>
      <vt:lpstr>Functional Dept/Organization Definitions</vt:lpstr>
      <vt:lpstr>Organization Chart with Work Responsibilities</vt:lpstr>
      <vt:lpstr>Organization Chart</vt:lpstr>
      <vt:lpstr>Strategy and Macro Design Roadmap</vt:lpstr>
      <vt:lpstr>Identifying Critical Linkage Points</vt:lpstr>
      <vt:lpstr>Linking Mechanisms - Cube View</vt:lpstr>
      <vt:lpstr>Linking Mechanisms – List view</vt:lpstr>
      <vt:lpstr>Internal Interdependencies</vt:lpstr>
      <vt:lpstr>Internal Interdependencies</vt:lpstr>
      <vt:lpstr>External Interdependencies</vt:lpstr>
      <vt:lpstr>External Interdependencies</vt:lpstr>
      <vt:lpstr>Linkage Capture</vt:lpstr>
      <vt:lpstr>Linkage Capture – Macro Design</vt:lpstr>
      <vt:lpstr>Strategy and Macro Design Roadmap</vt:lpstr>
      <vt:lpstr>Decision Rights (RACI)</vt:lpstr>
      <vt:lpstr>Decision Rights (RACI)</vt:lpstr>
      <vt:lpstr>Decision Rights (RACI)</vt:lpstr>
      <vt:lpstr>Information and Metrics</vt:lpstr>
      <vt:lpstr>Strategy and Macro Design Roadmap</vt:lpstr>
      <vt:lpstr>Mastering the Cube</vt:lpstr>
      <vt:lpstr>Organization Scorecard</vt:lpstr>
      <vt:lpstr>Organization Scorecard</vt:lpstr>
      <vt:lpstr>Organization Scorecard</vt:lpstr>
      <vt:lpstr>People and Rewards</vt:lpstr>
      <vt:lpstr>Strategy and Macro Design Roadmap</vt:lpstr>
      <vt:lpstr>Mastering the Cube</vt:lpstr>
      <vt:lpstr>Role Profile</vt:lpstr>
      <vt:lpstr>Role Profile</vt:lpstr>
      <vt:lpstr>Leadership and Culture</vt:lpstr>
      <vt:lpstr>Mastering the Cube</vt:lpstr>
      <vt:lpstr>Organization Culture: Where to Intervene?</vt:lpstr>
      <vt:lpstr>Leadership Behavior Template </vt:lpstr>
      <vt:lpstr>Leadership Behavior Template </vt:lpstr>
      <vt:lpstr>Strategic Culture Behaviors and Leadership Practice</vt:lpstr>
      <vt:lpstr>Macro-Micro Bridge</vt:lpstr>
      <vt:lpstr>Strategy and Macro Design Roadmap</vt:lpstr>
      <vt:lpstr>AlignOrg Solution’s Organization Design Model </vt:lpstr>
      <vt:lpstr>Mastering the Cube</vt:lpstr>
      <vt:lpstr>Final Alignment</vt:lpstr>
      <vt:lpstr>Organizing Choices</vt:lpstr>
      <vt:lpstr>Aligning Organizing Choices - Example</vt:lpstr>
      <vt:lpstr>Aligning Organizing Choices</vt:lpstr>
      <vt:lpstr>Organization Transformation Roadmap</vt:lpstr>
      <vt:lpstr>Organization Alignment Activities: What’s Coming</vt:lpstr>
      <vt:lpstr>Scoping Micro Design</vt:lpstr>
      <vt:lpstr>Scoping Micro Design Timeline</vt:lpstr>
      <vt:lpstr>Micro Design Workstream Planning</vt:lpstr>
      <vt:lpstr>Micro Design Work Stream Plan </vt:lpstr>
      <vt:lpstr>Strategy and Macro Design Roadmap</vt:lpstr>
      <vt:lpstr>Organization Alignment Activities: What’s Coming</vt:lpstr>
      <vt:lpstr>Realization and Sustainability Journey</vt:lpstr>
      <vt:lpstr>Change Readiness Assessment</vt:lpstr>
      <vt:lpstr>Change Readiness Assessment</vt:lpstr>
      <vt:lpstr>Change Readiness Assessment</vt:lpstr>
      <vt:lpstr>Change Readiness Assessment</vt:lpstr>
      <vt:lpstr>Change Readiness Assessment</vt:lpstr>
      <vt:lpstr>Change Readiness Assessment Summary</vt:lpstr>
      <vt:lpstr>Immediate Next Steps</vt:lpstr>
      <vt:lpstr>Implementation Planning — Initial Timeline</vt:lpstr>
      <vt:lpstr>Communications Agreement</vt:lpstr>
      <vt:lpstr>Communications Agreements</vt:lpstr>
      <vt:lpstr>Organization Alignment Activities: What’s Coming</vt:lpstr>
      <vt:lpstr>Characteristics of an Alignment Leader®</vt:lpstr>
      <vt:lpstr>Progression to to an Alignment Leader® </vt:lpstr>
      <vt:lpstr>A Dynamic Duo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Horner</dc:creator>
  <cp:lastModifiedBy>Brock Pace</cp:lastModifiedBy>
  <cp:revision>4</cp:revision>
  <dcterms:created xsi:type="dcterms:W3CDTF">2025-03-02T18:07:16Z</dcterms:created>
  <dcterms:modified xsi:type="dcterms:W3CDTF">2026-10-07T17:58:20Z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0x01010074E2FD414E46AD468CD185F1823A7E46</vt:lpwstr>
  </property>
  <property fmtid="{D5CDD505-2E9C-101B-9397-08002B2CF9AE}" pid="3" name="MediaServiceImageTags">
    <vt:lpwstr/>
  </property>
</Properties>
</file>