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sldIdLst>
    <p:sldId id="32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BFFF"/>
    <a:srgbClr val="9470DC"/>
    <a:srgbClr val="9BCE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7"/>
    <p:restoredTop sz="94661"/>
  </p:normalViewPr>
  <p:slideViewPr>
    <p:cSldViewPr snapToGrid="0">
      <p:cViewPr varScale="1">
        <p:scale>
          <a:sx n="114" d="100"/>
          <a:sy n="114" d="100"/>
        </p:scale>
        <p:origin x="4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sv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sv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svg"/><Relationship Id="rId11" Type="http://schemas.openxmlformats.org/officeDocument/2006/relationships/image" Target="../media/image23.png"/><Relationship Id="rId5" Type="http://schemas.openxmlformats.org/officeDocument/2006/relationships/image" Target="../media/image29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37.png"/><Relationship Id="rId18" Type="http://schemas.openxmlformats.org/officeDocument/2006/relationships/image" Target="../media/image26.svg"/><Relationship Id="rId3" Type="http://schemas.openxmlformats.org/officeDocument/2006/relationships/image" Target="../media/image15.svg"/><Relationship Id="rId7" Type="http://schemas.openxmlformats.org/officeDocument/2006/relationships/image" Target="../media/image33.png"/><Relationship Id="rId12" Type="http://schemas.openxmlformats.org/officeDocument/2006/relationships/image" Target="../media/image36.svg"/><Relationship Id="rId17" Type="http://schemas.openxmlformats.org/officeDocument/2006/relationships/image" Target="../media/image25.pn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sv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5" Type="http://schemas.openxmlformats.org/officeDocument/2006/relationships/image" Target="../media/image27.png"/><Relationship Id="rId10" Type="http://schemas.openxmlformats.org/officeDocument/2006/relationships/image" Target="../media/image20.svg"/><Relationship Id="rId4" Type="http://schemas.openxmlformats.org/officeDocument/2006/relationships/image" Target="../media/image16.png"/><Relationship Id="rId9" Type="http://schemas.openxmlformats.org/officeDocument/2006/relationships/image" Target="../media/image19.png"/><Relationship Id="rId14" Type="http://schemas.openxmlformats.org/officeDocument/2006/relationships/image" Target="../media/image3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1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10652760" cy="4844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0A1A60-4FF0-700F-E9A0-D5F291D0D308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A1779A01-C879-DDA7-2B23-041B89228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57FCF9C0-14FF-5143-9562-243526B883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5894B134-897D-A1DB-2750-3E9D4B4E7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1D8BE2-88B5-8C70-6D20-B50E51CE6E74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26" name="Image 0" descr=" ">
              <a:extLst>
                <a:ext uri="{FF2B5EF4-FFF2-40B4-BE49-F238E27FC236}">
                  <a16:creationId xmlns:a16="http://schemas.microsoft.com/office/drawing/2014/main" id="{9B8E4A7A-EDF4-6DE3-39DF-436F63103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27" name="Image 1" descr=" ">
              <a:extLst>
                <a:ext uri="{FF2B5EF4-FFF2-40B4-BE49-F238E27FC236}">
                  <a16:creationId xmlns:a16="http://schemas.microsoft.com/office/drawing/2014/main" id="{24A2600E-0D07-CA9F-C46F-54C32D9D8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28" name="Image 8" descr=" ">
              <a:extLst>
                <a:ext uri="{FF2B5EF4-FFF2-40B4-BE49-F238E27FC236}">
                  <a16:creationId xmlns:a16="http://schemas.microsoft.com/office/drawing/2014/main" id="{1F9092EC-635B-745D-EA11-41A6DA694F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02002CF2-C7AF-38AD-595C-0C36E96D4F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1"/>
            <a:r>
              <a:rPr lang="en-US" dirty="0"/>
              <a:t>Subtitle goes here. Delete if not needed.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EFBED-62AF-9BB8-85EC-011FC2750805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7EBFC-3454-967B-7668-B903378D105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297C0A-E503-0AE9-E6A1-1EF6AB360F3C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999976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5140960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0E5ADC5-ECD0-B33A-026E-0AFEF763482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00800" y="1257301"/>
            <a:ext cx="5138462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DCBB6B-0550-27B4-456B-9F548C4F07A6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6" name="Image 13" descr=" ">
              <a:extLst>
                <a:ext uri="{FF2B5EF4-FFF2-40B4-BE49-F238E27FC236}">
                  <a16:creationId xmlns:a16="http://schemas.microsoft.com/office/drawing/2014/main" id="{F2336C27-D0E8-2921-033F-34D962DB3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7" name="Image 14" descr=" ">
              <a:extLst>
                <a:ext uri="{FF2B5EF4-FFF2-40B4-BE49-F238E27FC236}">
                  <a16:creationId xmlns:a16="http://schemas.microsoft.com/office/drawing/2014/main" id="{0ACB8A77-9075-D4D8-4335-EC6BE5C15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8" name="Image 15" descr=" ">
              <a:extLst>
                <a:ext uri="{FF2B5EF4-FFF2-40B4-BE49-F238E27FC236}">
                  <a16:creationId xmlns:a16="http://schemas.microsoft.com/office/drawing/2014/main" id="{06EF35F1-D3DE-125E-8CFD-AEA7011FB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ACB3667-9C38-04EE-6183-A7878F10A36B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10" name="Image 0" descr=" ">
              <a:extLst>
                <a:ext uri="{FF2B5EF4-FFF2-40B4-BE49-F238E27FC236}">
                  <a16:creationId xmlns:a16="http://schemas.microsoft.com/office/drawing/2014/main" id="{2A150670-34EB-2899-F9AC-4117D6240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11" name="Image 1" descr=" ">
              <a:extLst>
                <a:ext uri="{FF2B5EF4-FFF2-40B4-BE49-F238E27FC236}">
                  <a16:creationId xmlns:a16="http://schemas.microsoft.com/office/drawing/2014/main" id="{001494F9-F3DE-D050-0E61-2A16B72D6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2" name="Image 8" descr=" ">
              <a:extLst>
                <a:ext uri="{FF2B5EF4-FFF2-40B4-BE49-F238E27FC236}">
                  <a16:creationId xmlns:a16="http://schemas.microsoft.com/office/drawing/2014/main" id="{A822489B-650B-BF36-9E53-A6A508DDF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7CCD35E-DBFC-8160-F0AA-413B701202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525884-174B-9E06-AC0B-5B42CB1180D6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6E175C-F944-CB42-508A-6BFA3024F1EB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374959-77F9-0AFE-6F74-054CCC960255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604485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8A556B-71FF-CAF6-5C63-A38FAD5C2E9C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3" name="Image 13" descr=" ">
              <a:extLst>
                <a:ext uri="{FF2B5EF4-FFF2-40B4-BE49-F238E27FC236}">
                  <a16:creationId xmlns:a16="http://schemas.microsoft.com/office/drawing/2014/main" id="{F1A58F9A-D7BD-1D87-3B71-A1EA08CB1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4" name="Image 14" descr=" ">
              <a:extLst>
                <a:ext uri="{FF2B5EF4-FFF2-40B4-BE49-F238E27FC236}">
                  <a16:creationId xmlns:a16="http://schemas.microsoft.com/office/drawing/2014/main" id="{BD3012BD-98BF-FF6E-27F3-9A59B8BCF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5" name="Image 15" descr=" ">
              <a:extLst>
                <a:ext uri="{FF2B5EF4-FFF2-40B4-BE49-F238E27FC236}">
                  <a16:creationId xmlns:a16="http://schemas.microsoft.com/office/drawing/2014/main" id="{B346C174-93C4-6F00-5811-D7A03B100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F623164-CB1E-2BEA-C7DB-81A06ADAA56D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8" name="Image 0" descr=" ">
              <a:extLst>
                <a:ext uri="{FF2B5EF4-FFF2-40B4-BE49-F238E27FC236}">
                  <a16:creationId xmlns:a16="http://schemas.microsoft.com/office/drawing/2014/main" id="{3FB1151B-A756-B156-81A5-97322A2A9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9" name="Image 1" descr=" ">
              <a:extLst>
                <a:ext uri="{FF2B5EF4-FFF2-40B4-BE49-F238E27FC236}">
                  <a16:creationId xmlns:a16="http://schemas.microsoft.com/office/drawing/2014/main" id="{F1305184-A216-5DB5-ADCA-68F06148B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0" name="Image 8" descr=" ">
              <a:extLst>
                <a:ext uri="{FF2B5EF4-FFF2-40B4-BE49-F238E27FC236}">
                  <a16:creationId xmlns:a16="http://schemas.microsoft.com/office/drawing/2014/main" id="{B495F97B-5D83-F6C6-C0C8-ADB259DDB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56288C-D898-16D0-E879-3478D01ABA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F5E56-0341-5B5E-BE6E-76891A27D3F0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692CCB-FCB4-27A4-4399-54E09340CEC2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CF5A36-3E9E-8385-09E1-2A5286F1902A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782440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A85B65-C767-7D40-C57C-3BE070C19F64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C3637C-991B-7CF4-D0BF-DF6DA807E5E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1B50E6-DDBF-6B49-AE29-4E01AD20AED0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751084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685EE0-163C-36C0-5771-8C14105ABABE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FDA748-4F99-7C63-C69A-F114CD16C968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1FB318-6FCD-5E7A-6ABB-4874D4F56C47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071438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EE18161-5D84-E793-52A1-1ADF0C259BF3}"/>
              </a:ext>
            </a:extLst>
          </p:cNvPr>
          <p:cNvGrpSpPr/>
          <p:nvPr userDrawn="1"/>
        </p:nvGrpSpPr>
        <p:grpSpPr>
          <a:xfrm>
            <a:off x="820597" y="5235315"/>
            <a:ext cx="539767" cy="540271"/>
            <a:chOff x="880558" y="1333499"/>
            <a:chExt cx="539767" cy="540271"/>
          </a:xfrm>
        </p:grpSpPr>
        <p:sp>
          <p:nvSpPr>
            <p:cNvPr id="32" name="Shape 24">
              <a:extLst>
                <a:ext uri="{FF2B5EF4-FFF2-40B4-BE49-F238E27FC236}">
                  <a16:creationId xmlns:a16="http://schemas.microsoft.com/office/drawing/2014/main" id="{30F6BB62-B0E2-8C7E-C6B3-14B78F8EA628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3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pic>
          <p:nvPicPr>
            <p:cNvPr id="33" name="Image 10" descr=" ">
              <a:extLst>
                <a:ext uri="{FF2B5EF4-FFF2-40B4-BE49-F238E27FC236}">
                  <a16:creationId xmlns:a16="http://schemas.microsoft.com/office/drawing/2014/main" id="{04022C76-F6AE-4D74-B452-F5D1567161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485130"/>
            <a:ext cx="790996" cy="1372870"/>
          </a:xfrm>
          <a:prstGeom prst="rect">
            <a:avLst/>
          </a:prstGeom>
        </p:spPr>
      </p:pic>
      <p:pic>
        <p:nvPicPr>
          <p:cNvPr id="46" name="Image 6" descr=" ">
            <a:extLst>
              <a:ext uri="{FF2B5EF4-FFF2-40B4-BE49-F238E27FC236}">
                <a16:creationId xmlns:a16="http://schemas.microsoft.com/office/drawing/2014/main" id="{2149BB66-55F1-7704-80B8-CA2D9EB24C84}"/>
              </a:ext>
            </a:extLst>
          </p:cNvPr>
          <p:cNvPicPr/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027560" y="5036695"/>
            <a:ext cx="789545" cy="13716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FADEB7C-D756-2268-E696-F8079012A2B9}"/>
              </a:ext>
            </a:extLst>
          </p:cNvPr>
          <p:cNvSpPr txBox="1"/>
          <p:nvPr userDrawn="1"/>
        </p:nvSpPr>
        <p:spPr>
          <a:xfrm>
            <a:off x="9031575" y="544892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Text Placeholder 60">
            <a:extLst>
              <a:ext uri="{FF2B5EF4-FFF2-40B4-BE49-F238E27FC236}">
                <a16:creationId xmlns:a16="http://schemas.microsoft.com/office/drawing/2014/main" id="{1D199757-AB6B-D975-9008-FD7ADA55AF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74618" y="5222901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C8CA3A-8D69-1705-5BAE-6AC49F6C1AE3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7307F5-DDE0-C2B3-83E2-B29CDBB1B897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0DAD7B-5121-F654-2E40-32E9376DBF0D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963281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6032"/>
            <a:ext cx="10652760" cy="9398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1257300"/>
            <a:ext cx="10652760" cy="48444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650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>
          <p15:clr>
            <a:srgbClr val="F26B43"/>
          </p15:clr>
        </p15:guide>
        <p15:guide id="2" pos="3792">
          <p15:clr>
            <a:srgbClr val="F26B43"/>
          </p15:clr>
        </p15:guide>
        <p15:guide id="3" pos="552">
          <p15:clr>
            <a:srgbClr val="F26B43"/>
          </p15:clr>
        </p15:guide>
        <p15:guide id="4" pos="7272">
          <p15:clr>
            <a:srgbClr val="F26B43"/>
          </p15:clr>
        </p15:guide>
        <p15:guide id="5" pos="168">
          <p15:clr>
            <a:srgbClr val="F26B43"/>
          </p15:clr>
        </p15:guide>
        <p15:guide id="6" orient="horz" pos="4200">
          <p15:clr>
            <a:srgbClr val="F26B43"/>
          </p15:clr>
        </p15:guide>
        <p15:guide id="7" orient="horz" pos="792">
          <p15:clr>
            <a:srgbClr val="F26B43"/>
          </p15:clr>
        </p15:guide>
        <p15:guide id="8" orient="horz" pos="3888">
          <p15:clr>
            <a:srgbClr val="F26B43"/>
          </p15:clr>
        </p15:guide>
        <p15:guide id="9" pos="4032">
          <p15:clr>
            <a:srgbClr val="F26B43"/>
          </p15:clr>
        </p15:guide>
        <p15:guide id="10" pos="7512">
          <p15:clr>
            <a:srgbClr val="F26B43"/>
          </p15:clr>
        </p15:guide>
        <p15:guide id="11" orient="horz" pos="432">
          <p15:clr>
            <a:srgbClr val="F26B43"/>
          </p15:clr>
        </p15:guide>
        <p15:guide id="12" orient="horz" pos="4056">
          <p15:clr>
            <a:srgbClr val="F26B43"/>
          </p15:clr>
        </p15:guide>
        <p15:guide id="13" orient="horz" pos="62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2DFF5-5A42-1923-0C3F-E36510388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86C7E-F9B1-6C34-BCCB-237C905FE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Role Phasing Strategy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2C7A73-8599-1602-47C9-56F1995526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Template</a:t>
            </a:r>
            <a:endParaRPr lang="en-US" dirty="0"/>
          </a:p>
        </p:txBody>
      </p:sp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5C7CB181-1DF8-5B5C-80B4-E4E7D8870533}"/>
              </a:ext>
            </a:extLst>
          </p:cNvPr>
          <p:cNvGraphicFramePr>
            <a:graphicFrameLocks/>
          </p:cNvGraphicFramePr>
          <p:nvPr/>
        </p:nvGraphicFramePr>
        <p:xfrm>
          <a:off x="876300" y="1257299"/>
          <a:ext cx="10668002" cy="2463363"/>
        </p:xfrm>
        <a:graphic>
          <a:graphicData uri="http://schemas.openxmlformats.org/drawingml/2006/table">
            <a:tbl>
              <a:tblPr/>
              <a:tblGrid>
                <a:gridCol w="423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1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3726">
                  <a:extLst>
                    <a:ext uri="{9D8B030D-6E8A-4147-A177-3AD203B41FA5}">
                      <a16:colId xmlns:a16="http://schemas.microsoft.com/office/drawing/2014/main" val="2587752119"/>
                    </a:ext>
                  </a:extLst>
                </a:gridCol>
                <a:gridCol w="11038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38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38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038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70611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279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251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384" marR="91384" marT="45702" marB="45702" vert="vert27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5702" marB="4570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WHEN?</a:t>
                      </a:r>
                    </a:p>
                  </a:txBody>
                  <a:tcPr marL="0" marR="0"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HOW?</a:t>
                      </a:r>
                    </a:p>
                  </a:txBody>
                  <a:tcPr marL="0" marR="0"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0" marR="0" marT="45702" marB="457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0" marR="0" marT="45702" marB="457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0" marR="0" marT="45702" marB="45702" anchor="ctr" horzOverflow="overflow">
                    <a:lnL w="2857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5702" marB="4570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90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Priority</a:t>
                      </a:r>
                    </a:p>
                  </a:txBody>
                  <a:tcPr marL="91384" marR="91384" marT="45702" marB="45702" vert="vert27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Role</a:t>
                      </a:r>
                    </a:p>
                  </a:txBody>
                  <a:tcPr marL="0" marR="0" marT="45702" marB="457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Target Month / Quarter</a:t>
                      </a:r>
                    </a:p>
                  </a:txBody>
                  <a:tcPr marL="0" marR="0"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Job Description</a:t>
                      </a:r>
                      <a:endParaRPr kumimoji="0" lang="en-US" sz="105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Updated Levelling?</a:t>
                      </a:r>
                      <a:endParaRPr kumimoji="0" lang="en-US" sz="105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5702" marB="457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Work Transition?</a:t>
                      </a:r>
                      <a:endParaRPr kumimoji="0" lang="en-US" sz="105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5702" marB="457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Buy, Build, Borrow</a:t>
                      </a:r>
                    </a:p>
                  </a:txBody>
                  <a:tcPr marL="0" marR="0" marT="45702" marB="457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Reporting Organization</a:t>
                      </a:r>
                    </a:p>
                  </a:txBody>
                  <a:tcPr marL="0" marR="0"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 Level</a:t>
                      </a:r>
                    </a:p>
                  </a:txBody>
                  <a:tcPr marL="0" marR="0" marT="45702" marB="457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0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1384" marR="91384" marT="45702" marB="457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  <a:cs typeface="Arial"/>
                        </a:rPr>
                        <a:t>Customer Experience Leader</a:t>
                      </a:r>
                      <a:endParaRPr 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384" marR="91384" marT="45702" marB="457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January</a:t>
                      </a:r>
                    </a:p>
                  </a:txBody>
                  <a:tcPr marL="91384" marR="91384"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91384" marR="91384"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91384" marR="91384" marT="45702" marB="457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384" marR="91384" marT="45702" marB="457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Buy</a:t>
                      </a:r>
                    </a:p>
                  </a:txBody>
                  <a:tcPr marL="91384" marR="91384" marT="45702" marB="457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384" marR="91384"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L1</a:t>
                      </a:r>
                    </a:p>
                  </a:txBody>
                  <a:tcPr marL="91384" marR="91384" marT="45702" marB="457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1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1384" marR="91384" marT="45702" marB="457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>
                          <a:latin typeface="Arial"/>
                          <a:cs typeface="Arial"/>
                        </a:rPr>
                        <a:t>Customer Experience Analyst</a:t>
                      </a:r>
                      <a:endParaRPr lang="en-US" sz="11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384" marR="91384" marT="45702" marB="457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March</a:t>
                      </a:r>
                    </a:p>
                  </a:txBody>
                  <a:tcPr marL="91384" marR="91384"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384" marR="91384"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384" marR="91384" marT="45702" marB="457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91384" marR="91384" marT="45702" marB="457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384" marR="91384" marT="45702" marB="457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Customer Experience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384" marR="91384"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L2</a:t>
                      </a:r>
                    </a:p>
                  </a:txBody>
                  <a:tcPr marL="91384" marR="91384" marT="45702" marB="457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2687675"/>
      </p:ext>
    </p:extLst>
  </p:cSld>
  <p:clrMapOvr>
    <a:masterClrMapping/>
  </p:clrMapOvr>
</p:sld>
</file>

<file path=ppt/theme/theme1.xml><?xml version="1.0" encoding="utf-8"?>
<a:theme xmlns:a="http://schemas.openxmlformats.org/drawingml/2006/main" name="Basic Layout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7079E311-5BEB-4E44-BA3A-7A2C4D831EBE}" vid="{9B6CF26E-4631-D348-B25F-7641D6D70AA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50</Words>
  <Application>Microsoft Macintosh PowerPoint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Basic Layouts</vt:lpstr>
      <vt:lpstr>Role Phasing Strategy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Somogyi</dc:creator>
  <cp:lastModifiedBy>Ashley Somogyi</cp:lastModifiedBy>
  <cp:revision>2</cp:revision>
  <dcterms:created xsi:type="dcterms:W3CDTF">2025-07-21T22:47:40Z</dcterms:created>
  <dcterms:modified xsi:type="dcterms:W3CDTF">2025-07-22T14:09:01Z</dcterms:modified>
</cp:coreProperties>
</file>