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14748057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05"/>
    <p:restoredTop sz="94678"/>
  </p:normalViewPr>
  <p:slideViewPr>
    <p:cSldViewPr snapToGrid="0">
      <p:cViewPr varScale="1">
        <p:scale>
          <a:sx n="196" d="100"/>
          <a:sy n="196" d="100"/>
        </p:scale>
        <p:origin x="1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1B1DC-33FA-A6E0-219C-3D9BB3B4D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09451D-9F77-B07D-6C65-78B1E7DA57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879DD-7B69-EF48-C1EE-39D7E2BC5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E5B6F-1610-26F9-DBC1-8EA9AE2B2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E5732-1078-5E97-F324-3C89CAE4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84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9DA97-5133-7878-B8DA-675A73B8A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A3A7ED-B135-F8C5-70DF-B156B0CD7F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7B510-215F-A889-3B21-4DF2464BC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4950B-9CF8-7F39-5FE1-A544DC5DC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539A1D-1D53-3889-52DC-8D8ABE586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51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58B8BC-EF12-3507-E695-54E93CAB4A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89A31B-FDD4-2001-E317-FAB2F2392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DEDAB-DF85-D81B-900E-564DBDFC8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EBA8B-049A-0E6B-7FD7-693A2B1C0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59C57-178D-8EBB-E6D3-EF230DB89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98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790537"/>
            <a:ext cx="11633200" cy="538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9C980C6-4A4D-44D1-23EC-1E350565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50" y="258534"/>
            <a:ext cx="5830865" cy="355271"/>
          </a:xfrm>
          <a:prstGeom prst="rect">
            <a:avLst/>
          </a:prstGeom>
        </p:spPr>
        <p:txBody>
          <a:bodyPr/>
          <a:lstStyle>
            <a:lvl1pPr>
              <a:defRPr sz="2664" b="0" i="0" kern="1100" spc="-53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683B6EA-0452-3FBA-E98F-1B5D2A4C4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6720" y="256710"/>
            <a:ext cx="5242560" cy="355271"/>
          </a:xfrm>
        </p:spPr>
        <p:txBody>
          <a:bodyPr anchor="ctr">
            <a:noAutofit/>
          </a:bodyPr>
          <a:lstStyle>
            <a:lvl1pPr marL="0" indent="0" algn="r">
              <a:buNone/>
              <a:defRPr sz="1865" b="0" i="0" kern="1100" spc="-53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1310303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28856-7233-3147-9891-0A73F71AB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C1761-D58E-A4AA-5B69-8D31E8AED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AE5BA-18F6-D405-4704-A1537CAE8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86901-02B5-E61B-DCF1-F09589516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A5FB4-CB78-C7D7-D166-FDE095AE9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679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F047D-3987-2350-0FB7-C18C28F7D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14AFE-B257-DFBF-8E2C-EEAD54E0D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A1A3D-715E-E8A1-7AB7-B432EBB08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657CF-EC84-C123-7A16-F127BBB1E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191F8-3F46-7C25-FFB6-ECCF1C77C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06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68FF9-08D2-8DCF-DE00-9CB88BDB4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B2145-316B-1C4D-629A-8A0C41C3AD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388EC3-9E8A-9DAC-9086-EF39E83291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573C24-29FD-D419-B999-80EE4E96A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BEE94A-EB7A-784B-E9A3-3F75137AE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533D1-47D6-83E3-2D4B-171D497D7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CA8A3-AF3F-ED6B-2978-58BDFD75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15A132-DFD2-66A1-2F1A-A429C0A67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1B3BA-8622-BDC6-2668-61CFD5E6F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23E418-EB5C-F40A-F20E-861FFF34F7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115CAF-294C-877B-2158-87EE975876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7026AA-2E8C-2B8F-324D-F4DB0E6BC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B9960C-AB36-C58D-3909-06C4FDE12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8B77A6-F012-EB4F-8B84-053B7BF5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337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847E3-089C-EB70-C4A3-2D58622CC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42C6B8-93C0-B72A-C065-6412D1B93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FCCC75-E5B8-EBA2-438F-15F56CE82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346AFC-EEE5-4F6D-AA30-B27E67D8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2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AD3DB4-153E-4258-AB13-1F11D15AD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A92A7A-06C2-4368-DE28-38DE8D0EC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DEC129-679F-BAD5-36DE-DCF44A6D9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664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E174A-F777-2D5E-DB96-1EAD7E9A7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369CA-63F7-BED2-CC5C-3EAFA6BFA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47FB96-3BE8-1455-31F0-DAADE0E0B0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D09CF-8E1E-7FC9-469A-3A3CE8A2F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9AA362-97CA-89E4-B3F9-3F1CB01A0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F5528B-2EF5-9381-DC79-8DE778478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0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78867-7999-4066-47C3-3804F554D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78D855-4769-70A5-AE7E-37FC2D9CFA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73E14-0E2F-AE86-8EC4-5967D9C10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38F92-C2A2-C2B2-C26C-C7951EDE1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444015-20D9-ABD0-2C9A-ADE0AF249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06C62-3D37-9564-64CB-2358C0346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78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0D4B98-7AE3-E690-B505-56E34F0CF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DC80C-1266-89CE-ED4F-F47857B1E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9EA8A-A874-37B3-841E-D7C107B33C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40030F-B130-B84C-88B5-BB847FD50D3F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F81BB6-7833-8572-BD04-0D8DA364F9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D97C3-9994-9A6D-321B-0761A2A929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10CFE8-B958-6748-9FB4-C2D6B69D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0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BA2E6-FAF4-7D84-2BB4-B258AEE4F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9B4E55-49A8-53E9-A2F3-999A00D59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B97C2-CA61-D4CB-6DFC-28D9D1939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E89AD3-947E-1545-5C52-7219FB753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Savannah Bananas’ Strategy and Organizing Choices</a:t>
            </a:r>
            <a:endParaRPr lang="en-US" sz="1865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6C4C15-DE47-136C-D670-9AD6E7FD95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131"/>
              <a:t>See how many organizing choices </a:t>
            </a:r>
            <a:br>
              <a:rPr lang="en-US" sz="2131"/>
            </a:br>
            <a:r>
              <a:rPr lang="en-US" sz="2131"/>
              <a:t>you can identify.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88977F7-06F8-0B9E-A5D5-947F822A0219}"/>
              </a:ext>
            </a:extLst>
          </p:cNvPr>
          <p:cNvCxnSpPr>
            <a:cxnSpLocks/>
          </p:cNvCxnSpPr>
          <p:nvPr/>
        </p:nvCxnSpPr>
        <p:spPr>
          <a:xfrm>
            <a:off x="4767339" y="2315518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4CD30DF-93E6-ADF1-CC54-62A7287A11D3}"/>
              </a:ext>
            </a:extLst>
          </p:cNvPr>
          <p:cNvCxnSpPr>
            <a:cxnSpLocks/>
          </p:cNvCxnSpPr>
          <p:nvPr/>
        </p:nvCxnSpPr>
        <p:spPr>
          <a:xfrm>
            <a:off x="4767339" y="2583380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776DC03-1A27-ECC5-70C8-0A7E4177CF87}"/>
              </a:ext>
            </a:extLst>
          </p:cNvPr>
          <p:cNvCxnSpPr>
            <a:cxnSpLocks/>
          </p:cNvCxnSpPr>
          <p:nvPr/>
        </p:nvCxnSpPr>
        <p:spPr>
          <a:xfrm>
            <a:off x="4767339" y="2851244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446F26-1FD7-C334-80DD-8F6E1C72F7A3}"/>
              </a:ext>
            </a:extLst>
          </p:cNvPr>
          <p:cNvSpPr txBox="1"/>
          <p:nvPr/>
        </p:nvSpPr>
        <p:spPr>
          <a:xfrm>
            <a:off x="3732199" y="1439280"/>
            <a:ext cx="5070345" cy="5845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99" b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en-US" sz="1599">
                <a:latin typeface="Arial" panose="020B0604020202020204" pitchFamily="34" charset="0"/>
                <a:cs typeface="Arial" panose="020B0604020202020204" pitchFamily="34" charset="0"/>
              </a:rPr>
              <a:t>–Processes, tasks, and procedures that deliver products and services; equipment; facilities.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9E8713-C8D6-E192-F036-1151872A411E}"/>
              </a:ext>
            </a:extLst>
          </p:cNvPr>
          <p:cNvCxnSpPr>
            <a:cxnSpLocks/>
          </p:cNvCxnSpPr>
          <p:nvPr/>
        </p:nvCxnSpPr>
        <p:spPr>
          <a:xfrm>
            <a:off x="8457096" y="3227360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FFE843-09A2-FB80-B676-061A8034C0A8}"/>
              </a:ext>
            </a:extLst>
          </p:cNvPr>
          <p:cNvCxnSpPr>
            <a:cxnSpLocks/>
          </p:cNvCxnSpPr>
          <p:nvPr/>
        </p:nvCxnSpPr>
        <p:spPr>
          <a:xfrm>
            <a:off x="8457096" y="3495223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F4EBCD6-EE67-BDBB-102D-5BBA924374DA}"/>
              </a:ext>
            </a:extLst>
          </p:cNvPr>
          <p:cNvCxnSpPr>
            <a:cxnSpLocks/>
          </p:cNvCxnSpPr>
          <p:nvPr/>
        </p:nvCxnSpPr>
        <p:spPr>
          <a:xfrm>
            <a:off x="8457096" y="3763087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1BA95B8-A82B-C66C-71E3-96DB352E9F06}"/>
              </a:ext>
            </a:extLst>
          </p:cNvPr>
          <p:cNvSpPr txBox="1"/>
          <p:nvPr/>
        </p:nvSpPr>
        <p:spPr>
          <a:xfrm>
            <a:off x="8321751" y="2089893"/>
            <a:ext cx="3663792" cy="92897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eaLnBrk="0" hangingPunct="0">
              <a:lnSpc>
                <a:spcPct val="85000"/>
              </a:lnSpc>
              <a:spcAft>
                <a:spcPts val="533"/>
              </a:spcAft>
            </a:pPr>
            <a:r>
              <a:rPr lang="en-US" sz="1599" b="1"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en-US" sz="1599">
                <a:latin typeface="Arial" panose="020B0604020202020204" pitchFamily="34" charset="0"/>
                <a:cs typeface="Arial" panose="020B0604020202020204" pitchFamily="34" charset="0"/>
              </a:rPr>
              <a:t>–G</a:t>
            </a:r>
            <a:r>
              <a:rPr lang="en-US" altLang="en-US" sz="1599">
                <a:latin typeface="Arial" panose="020B0604020202020204" pitchFamily="34" charset="0"/>
                <a:cs typeface="Arial" panose="020B0604020202020204" pitchFamily="34" charset="0"/>
              </a:rPr>
              <a:t>roupings of workers, accountabilities, reporting relationships, decision rights, policies and controls</a:t>
            </a:r>
            <a:endParaRPr lang="en-US" sz="15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DA44B86-53EC-62B2-F959-58826F503670}"/>
              </a:ext>
            </a:extLst>
          </p:cNvPr>
          <p:cNvCxnSpPr>
            <a:cxnSpLocks/>
          </p:cNvCxnSpPr>
          <p:nvPr/>
        </p:nvCxnSpPr>
        <p:spPr>
          <a:xfrm>
            <a:off x="8457096" y="4681171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F3EA9E-10FC-9119-E32D-111F50F74E55}"/>
              </a:ext>
            </a:extLst>
          </p:cNvPr>
          <p:cNvCxnSpPr>
            <a:cxnSpLocks/>
          </p:cNvCxnSpPr>
          <p:nvPr/>
        </p:nvCxnSpPr>
        <p:spPr>
          <a:xfrm>
            <a:off x="8457096" y="4949034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8782B8F-6BB9-C929-DCA7-96F85614993E}"/>
              </a:ext>
            </a:extLst>
          </p:cNvPr>
          <p:cNvCxnSpPr>
            <a:cxnSpLocks/>
          </p:cNvCxnSpPr>
          <p:nvPr/>
        </p:nvCxnSpPr>
        <p:spPr>
          <a:xfrm>
            <a:off x="8457096" y="5216898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DDAEE4D-60CE-49BC-4A2A-4AE4B28FA449}"/>
              </a:ext>
            </a:extLst>
          </p:cNvPr>
          <p:cNvSpPr txBox="1"/>
          <p:nvPr/>
        </p:nvSpPr>
        <p:spPr>
          <a:xfrm>
            <a:off x="8321751" y="3837809"/>
            <a:ext cx="3663792" cy="10300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eaLnBrk="0" hangingPunct="0">
              <a:lnSpc>
                <a:spcPct val="85000"/>
              </a:lnSpc>
              <a:spcAft>
                <a:spcPts val="533"/>
              </a:spcAft>
            </a:pPr>
            <a:r>
              <a:rPr lang="en-US" sz="1599" b="1">
                <a:latin typeface="Arial" panose="020B0604020202020204" pitchFamily="34" charset="0"/>
                <a:cs typeface="Arial" panose="020B0604020202020204" pitchFamily="34" charset="0"/>
              </a:rPr>
              <a:t>Info &amp; Metrics</a:t>
            </a:r>
            <a:r>
              <a:rPr lang="en-US" sz="1599">
                <a:latin typeface="Arial" panose="020B0604020202020204" pitchFamily="34" charset="0"/>
                <a:cs typeface="Arial" panose="020B0604020202020204" pitchFamily="34" charset="0"/>
              </a:rPr>
              <a:t>–KPIs, including </a:t>
            </a:r>
            <a:br>
              <a:rPr lang="en-US" sz="1599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99">
                <a:latin typeface="Arial" panose="020B0604020202020204" pitchFamily="34" charset="0"/>
                <a:cs typeface="Arial" panose="020B0604020202020204" pitchFamily="34" charset="0"/>
              </a:rPr>
              <a:t>North Star, information systems and measurement practices.</a:t>
            </a:r>
            <a:endParaRPr lang="en-US" altLang="en-US" sz="1599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15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39F1278-709E-73F7-4808-562A10FB4C7E}"/>
              </a:ext>
            </a:extLst>
          </p:cNvPr>
          <p:cNvCxnSpPr>
            <a:cxnSpLocks/>
          </p:cNvCxnSpPr>
          <p:nvPr/>
        </p:nvCxnSpPr>
        <p:spPr>
          <a:xfrm>
            <a:off x="7268224" y="5779850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E4C12FD-8A60-72CF-27EE-2C8CB5391E42}"/>
              </a:ext>
            </a:extLst>
          </p:cNvPr>
          <p:cNvCxnSpPr>
            <a:cxnSpLocks/>
          </p:cNvCxnSpPr>
          <p:nvPr/>
        </p:nvCxnSpPr>
        <p:spPr>
          <a:xfrm>
            <a:off x="7268224" y="6047713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61B424-E57A-98B9-6643-F9D1CE5ACB06}"/>
              </a:ext>
            </a:extLst>
          </p:cNvPr>
          <p:cNvCxnSpPr>
            <a:cxnSpLocks/>
          </p:cNvCxnSpPr>
          <p:nvPr/>
        </p:nvCxnSpPr>
        <p:spPr>
          <a:xfrm>
            <a:off x="7268224" y="6327069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10C0015-5024-ECF1-970A-0E2DA40816A2}"/>
              </a:ext>
            </a:extLst>
          </p:cNvPr>
          <p:cNvSpPr txBox="1"/>
          <p:nvPr/>
        </p:nvSpPr>
        <p:spPr>
          <a:xfrm>
            <a:off x="2301964" y="5602876"/>
            <a:ext cx="5070348" cy="101720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  <a:spcAft>
                <a:spcPts val="400"/>
              </a:spcAft>
            </a:pPr>
            <a:r>
              <a:rPr lang="en-US" sz="1599" b="1">
                <a:latin typeface="Arial" panose="020B0604020202020204" pitchFamily="34" charset="0"/>
                <a:cs typeface="Arial" panose="020B0604020202020204" pitchFamily="34" charset="0"/>
              </a:rPr>
              <a:t>People &amp; Rewards</a:t>
            </a:r>
            <a:r>
              <a:rPr lang="en-US" sz="1599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en-US" sz="1599">
                <a:latin typeface="Arial" panose="020B0604020202020204" pitchFamily="34" charset="0"/>
                <a:cs typeface="Arial" panose="020B0604020202020204" pitchFamily="34" charset="0"/>
              </a:rPr>
              <a:t>Competencies, attraction, selection, assimilation, skill development, performance </a:t>
            </a:r>
            <a:r>
              <a:rPr lang="en-US" altLang="en-US" sz="1599" err="1">
                <a:latin typeface="Arial" panose="020B0604020202020204" pitchFamily="34" charset="0"/>
                <a:cs typeface="Arial" panose="020B0604020202020204" pitchFamily="34" charset="0"/>
              </a:rPr>
              <a:t>mgmt</a:t>
            </a:r>
            <a:r>
              <a:rPr lang="en-US" altLang="en-US" sz="1599">
                <a:latin typeface="Arial" panose="020B0604020202020204" pitchFamily="34" charset="0"/>
                <a:cs typeface="Arial" panose="020B0604020202020204" pitchFamily="34" charset="0"/>
              </a:rPr>
              <a:t>, recognition, and compensation. </a:t>
            </a:r>
          </a:p>
          <a:p>
            <a:pPr algn="ctr"/>
            <a:endParaRPr lang="en-US" sz="15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D37FE91-4F4C-6AB1-D5E4-72BD4867A0F3}"/>
              </a:ext>
            </a:extLst>
          </p:cNvPr>
          <p:cNvCxnSpPr>
            <a:cxnSpLocks/>
          </p:cNvCxnSpPr>
          <p:nvPr/>
        </p:nvCxnSpPr>
        <p:spPr>
          <a:xfrm>
            <a:off x="938503" y="4718357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E74CB0F-CC6D-94D6-4CCF-8CBFF3F52991}"/>
              </a:ext>
            </a:extLst>
          </p:cNvPr>
          <p:cNvCxnSpPr>
            <a:cxnSpLocks/>
          </p:cNvCxnSpPr>
          <p:nvPr/>
        </p:nvCxnSpPr>
        <p:spPr>
          <a:xfrm>
            <a:off x="938503" y="4986219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D8849E-8B2D-60E0-E186-C9AA31057DBE}"/>
              </a:ext>
            </a:extLst>
          </p:cNvPr>
          <p:cNvCxnSpPr>
            <a:cxnSpLocks/>
          </p:cNvCxnSpPr>
          <p:nvPr/>
        </p:nvCxnSpPr>
        <p:spPr>
          <a:xfrm>
            <a:off x="938503" y="5254083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F72AFCE-3312-DD9B-2CBF-92BDE1A51FFA}"/>
              </a:ext>
            </a:extLst>
          </p:cNvPr>
          <p:cNvCxnSpPr>
            <a:cxnSpLocks/>
          </p:cNvCxnSpPr>
          <p:nvPr/>
        </p:nvCxnSpPr>
        <p:spPr>
          <a:xfrm>
            <a:off x="938503" y="3268927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2B2006D-52DD-A358-90EF-0F2725E0536A}"/>
              </a:ext>
            </a:extLst>
          </p:cNvPr>
          <p:cNvCxnSpPr>
            <a:cxnSpLocks/>
          </p:cNvCxnSpPr>
          <p:nvPr/>
        </p:nvCxnSpPr>
        <p:spPr>
          <a:xfrm>
            <a:off x="938503" y="3536790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0217BB9-46E3-6EE2-E51D-A5F0F09AE0DE}"/>
              </a:ext>
            </a:extLst>
          </p:cNvPr>
          <p:cNvCxnSpPr>
            <a:cxnSpLocks/>
          </p:cNvCxnSpPr>
          <p:nvPr/>
        </p:nvCxnSpPr>
        <p:spPr>
          <a:xfrm>
            <a:off x="938503" y="3804654"/>
            <a:ext cx="27293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4C15219-7567-B39F-31C7-42477BC38F4F}"/>
              </a:ext>
            </a:extLst>
          </p:cNvPr>
          <p:cNvSpPr txBox="1"/>
          <p:nvPr/>
        </p:nvSpPr>
        <p:spPr>
          <a:xfrm>
            <a:off x="814500" y="2089893"/>
            <a:ext cx="3835162" cy="92897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eaLnBrk="0" hangingPunct="0">
              <a:lnSpc>
                <a:spcPct val="85000"/>
              </a:lnSpc>
              <a:spcAft>
                <a:spcPts val="533"/>
              </a:spcAft>
            </a:pPr>
            <a:r>
              <a:rPr lang="en-US" sz="1599" b="1">
                <a:latin typeface="Arial" panose="020B0604020202020204" pitchFamily="34" charset="0"/>
                <a:cs typeface="Arial" panose="020B0604020202020204" pitchFamily="34" charset="0"/>
              </a:rPr>
              <a:t>Culture and Leadership Practices</a:t>
            </a:r>
            <a:r>
              <a:rPr lang="en-US" sz="1599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en-US" sz="1599">
                <a:latin typeface="Arial" panose="020B0604020202020204" pitchFamily="34" charset="0"/>
                <a:cs typeface="Arial" panose="020B0604020202020204" pitchFamily="34" charset="0"/>
              </a:rPr>
              <a:t>Shared assumptions, behaviors, and norms of the workforce; leadership behaviors.</a:t>
            </a:r>
            <a:endParaRPr lang="en-US" sz="15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5B62E4-A235-BEB2-657A-E70CC9CAC45A}"/>
              </a:ext>
            </a:extLst>
          </p:cNvPr>
          <p:cNvSpPr txBox="1"/>
          <p:nvPr/>
        </p:nvSpPr>
        <p:spPr>
          <a:xfrm>
            <a:off x="836403" y="1107571"/>
            <a:ext cx="8583242" cy="3384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599" b="1"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r>
              <a:rPr lang="en-US" sz="1599">
                <a:latin typeface="Arial" panose="020B0604020202020204" pitchFamily="34" charset="0"/>
                <a:cs typeface="Arial" panose="020B0604020202020204" pitchFamily="34" charset="0"/>
              </a:rPr>
              <a:t>–Chosen audience, offerings, and selected trade-offs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5864668-94A8-4E08-E69B-A44DEFEA1198}"/>
              </a:ext>
            </a:extLst>
          </p:cNvPr>
          <p:cNvCxnSpPr/>
          <p:nvPr/>
        </p:nvCxnSpPr>
        <p:spPr>
          <a:xfrm>
            <a:off x="6595112" y="1349156"/>
            <a:ext cx="513127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A diagram of a cube with different colored squares&#10;&#10;Description automatically generated">
            <a:extLst>
              <a:ext uri="{FF2B5EF4-FFF2-40B4-BE49-F238E27FC236}">
                <a16:creationId xmlns:a16="http://schemas.microsoft.com/office/drawing/2014/main" id="{F3AB6D04-F84D-C7C9-E6A9-3C99EE0CA5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80" t="8924" r="5437" b="11872"/>
          <a:stretch/>
        </p:blipFill>
        <p:spPr>
          <a:xfrm>
            <a:off x="4492916" y="2879723"/>
            <a:ext cx="3045896" cy="270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80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Savannah Bananas’ Strategy and Organizing Choices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2025-03-11T19:31:00Z</dcterms:created>
  <dcterms:modified xsi:type="dcterms:W3CDTF">2025-03-11T19:31:33Z</dcterms:modified>
</cp:coreProperties>
</file>