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14748088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702"/>
  </p:normalViewPr>
  <p:slideViewPr>
    <p:cSldViewPr snapToGrid="0">
      <p:cViewPr varScale="1">
        <p:scale>
          <a:sx n="113" d="100"/>
          <a:sy n="113" d="100"/>
        </p:scale>
        <p:origin x="5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11AF9E-F3F6-8A4C-A9AC-D4A2F59B2D12}" type="datetimeFigureOut">
              <a:rPr lang="en-US" smtClean="0"/>
              <a:t>7/22/25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6B629F-3699-5644-90F6-A479DC298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613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387EF-D51D-C1F9-E5E6-D20F67F409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84533E-FA4A-750B-24DA-2AA159E1A6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55A51C-4808-5297-3EAC-448F164992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10FCC9-BE35-C275-E2C9-350823541C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901772-43BB-D646-AC98-3D6AEB22807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0963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5.png"/><Relationship Id="rId3" Type="http://schemas.openxmlformats.org/officeDocument/2006/relationships/image" Target="../media/image15.sv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2" Type="http://schemas.openxmlformats.org/officeDocument/2006/relationships/image" Target="../media/image14.png"/><Relationship Id="rId16" Type="http://schemas.openxmlformats.org/officeDocument/2006/relationships/image" Target="../media/image2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sv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sv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5.png"/><Relationship Id="rId3" Type="http://schemas.openxmlformats.org/officeDocument/2006/relationships/image" Target="../media/image15.sv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2" Type="http://schemas.openxmlformats.org/officeDocument/2006/relationships/image" Target="../media/image14.png"/><Relationship Id="rId16" Type="http://schemas.openxmlformats.org/officeDocument/2006/relationships/image" Target="../media/image2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svg"/><Relationship Id="rId11" Type="http://schemas.openxmlformats.org/officeDocument/2006/relationships/image" Target="../media/image23.png"/><Relationship Id="rId5" Type="http://schemas.openxmlformats.org/officeDocument/2006/relationships/image" Target="../media/image29.png"/><Relationship Id="rId15" Type="http://schemas.openxmlformats.org/officeDocument/2006/relationships/image" Target="../media/image27.png"/><Relationship Id="rId10" Type="http://schemas.openxmlformats.org/officeDocument/2006/relationships/image" Target="../media/image22.sv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13" Type="http://schemas.openxmlformats.org/officeDocument/2006/relationships/image" Target="../media/image37.png"/><Relationship Id="rId18" Type="http://schemas.openxmlformats.org/officeDocument/2006/relationships/image" Target="../media/image26.svg"/><Relationship Id="rId3" Type="http://schemas.openxmlformats.org/officeDocument/2006/relationships/image" Target="../media/image15.svg"/><Relationship Id="rId7" Type="http://schemas.openxmlformats.org/officeDocument/2006/relationships/image" Target="../media/image33.png"/><Relationship Id="rId12" Type="http://schemas.openxmlformats.org/officeDocument/2006/relationships/image" Target="../media/image36.svg"/><Relationship Id="rId17" Type="http://schemas.openxmlformats.org/officeDocument/2006/relationships/image" Target="../media/image25.png"/><Relationship Id="rId2" Type="http://schemas.openxmlformats.org/officeDocument/2006/relationships/image" Target="../media/image14.png"/><Relationship Id="rId16" Type="http://schemas.openxmlformats.org/officeDocument/2006/relationships/image" Target="../media/image2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svg"/><Relationship Id="rId11" Type="http://schemas.openxmlformats.org/officeDocument/2006/relationships/image" Target="../media/image35.png"/><Relationship Id="rId5" Type="http://schemas.openxmlformats.org/officeDocument/2006/relationships/image" Target="../media/image31.png"/><Relationship Id="rId15" Type="http://schemas.openxmlformats.org/officeDocument/2006/relationships/image" Target="../media/image27.png"/><Relationship Id="rId10" Type="http://schemas.openxmlformats.org/officeDocument/2006/relationships/image" Target="../media/image20.svg"/><Relationship Id="rId4" Type="http://schemas.openxmlformats.org/officeDocument/2006/relationships/image" Target="../media/image16.png"/><Relationship Id="rId9" Type="http://schemas.openxmlformats.org/officeDocument/2006/relationships/image" Target="../media/image19.png"/><Relationship Id="rId14" Type="http://schemas.openxmlformats.org/officeDocument/2006/relationships/image" Target="../media/image38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F6E24-F409-8041-1547-717CC1901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1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A6420-460B-205F-AB27-4835A39BD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840" y="1257300"/>
            <a:ext cx="10652760" cy="48444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70A1A60-4FF0-700F-E9A0-D5F291D0D308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17" name="Image 13" descr=" ">
              <a:extLst>
                <a:ext uri="{FF2B5EF4-FFF2-40B4-BE49-F238E27FC236}">
                  <a16:creationId xmlns:a16="http://schemas.microsoft.com/office/drawing/2014/main" id="{A1779A01-C879-DDA7-2B23-041B892285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18" name="Image 14" descr=" ">
              <a:extLst>
                <a:ext uri="{FF2B5EF4-FFF2-40B4-BE49-F238E27FC236}">
                  <a16:creationId xmlns:a16="http://schemas.microsoft.com/office/drawing/2014/main" id="{57FCF9C0-14FF-5143-9562-243526B883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19" name="Image 15" descr=" ">
              <a:extLst>
                <a:ext uri="{FF2B5EF4-FFF2-40B4-BE49-F238E27FC236}">
                  <a16:creationId xmlns:a16="http://schemas.microsoft.com/office/drawing/2014/main" id="{5894B134-897D-A1DB-2750-3E9D4B4E775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11D8BE2-88B5-8C70-6D20-B50E51CE6E74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26" name="Image 0" descr=" ">
              <a:extLst>
                <a:ext uri="{FF2B5EF4-FFF2-40B4-BE49-F238E27FC236}">
                  <a16:creationId xmlns:a16="http://schemas.microsoft.com/office/drawing/2014/main" id="{9B8E4A7A-EDF4-6DE3-39DF-436F631032A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27" name="Image 1" descr=" ">
              <a:extLst>
                <a:ext uri="{FF2B5EF4-FFF2-40B4-BE49-F238E27FC236}">
                  <a16:creationId xmlns:a16="http://schemas.microsoft.com/office/drawing/2014/main" id="{24A2600E-0D07-CA9F-C46F-54C32D9D8E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28" name="Image 8" descr=" ">
              <a:extLst>
                <a:ext uri="{FF2B5EF4-FFF2-40B4-BE49-F238E27FC236}">
                  <a16:creationId xmlns:a16="http://schemas.microsoft.com/office/drawing/2014/main" id="{1F9092EC-635B-745D-EA11-41A6DA694F8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02002CF2-C7AF-38AD-595C-0C36E96D4F5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1"/>
            <a:r>
              <a:rPr lang="en-US" dirty="0"/>
              <a:t>Subtitle goes here. Delete if not needed.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5EFBED-62AF-9BB8-85EC-011FC2750805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77EBFC-3454-967B-7668-B903378D1050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297C0A-E503-0AE9-E6A1-1EF6AB360F3C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142226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F6E24-F409-8041-1547-717CC1901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A6420-460B-205F-AB27-4835A39BD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840" y="1257300"/>
            <a:ext cx="5140960" cy="4914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0E5ADC5-ECD0-B33A-026E-0AFEF763482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00800" y="1257301"/>
            <a:ext cx="5138462" cy="4914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DDCBB6B-0550-27B4-456B-9F548C4F07A6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6" name="Image 13" descr=" ">
              <a:extLst>
                <a:ext uri="{FF2B5EF4-FFF2-40B4-BE49-F238E27FC236}">
                  <a16:creationId xmlns:a16="http://schemas.microsoft.com/office/drawing/2014/main" id="{F2336C27-D0E8-2921-033F-34D962DB38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7" name="Image 14" descr=" ">
              <a:extLst>
                <a:ext uri="{FF2B5EF4-FFF2-40B4-BE49-F238E27FC236}">
                  <a16:creationId xmlns:a16="http://schemas.microsoft.com/office/drawing/2014/main" id="{0ACB8A77-9075-D4D8-4335-EC6BE5C1540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8" name="Image 15" descr=" ">
              <a:extLst>
                <a:ext uri="{FF2B5EF4-FFF2-40B4-BE49-F238E27FC236}">
                  <a16:creationId xmlns:a16="http://schemas.microsoft.com/office/drawing/2014/main" id="{06EF35F1-D3DE-125E-8CFD-AEA7011FB8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ACB3667-9C38-04EE-6183-A7878F10A36B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10" name="Image 0" descr=" ">
              <a:extLst>
                <a:ext uri="{FF2B5EF4-FFF2-40B4-BE49-F238E27FC236}">
                  <a16:creationId xmlns:a16="http://schemas.microsoft.com/office/drawing/2014/main" id="{2A150670-34EB-2899-F9AC-4117D62404A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11" name="Image 1" descr=" ">
              <a:extLst>
                <a:ext uri="{FF2B5EF4-FFF2-40B4-BE49-F238E27FC236}">
                  <a16:creationId xmlns:a16="http://schemas.microsoft.com/office/drawing/2014/main" id="{001494F9-F3DE-D050-0E61-2A16B72D68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12" name="Image 8" descr=" ">
              <a:extLst>
                <a:ext uri="{FF2B5EF4-FFF2-40B4-BE49-F238E27FC236}">
                  <a16:creationId xmlns:a16="http://schemas.microsoft.com/office/drawing/2014/main" id="{A822489B-650B-BF36-9E53-A6A508DDF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D7CCD35E-DBFC-8160-F0AA-413B701202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0"/>
            <a:r>
              <a:rPr lang="en-US" dirty="0"/>
              <a:t>Subtitle goes here. Delete if not needed.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525884-174B-9E06-AC0B-5B42CB1180D6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6E175C-F944-CB42-508A-6BFA3024F1EB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7374959-77F9-0AFE-6F74-054CCC960255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829450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28A556B-71FF-CAF6-5C63-A38FAD5C2E9C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3" name="Image 13" descr=" ">
              <a:extLst>
                <a:ext uri="{FF2B5EF4-FFF2-40B4-BE49-F238E27FC236}">
                  <a16:creationId xmlns:a16="http://schemas.microsoft.com/office/drawing/2014/main" id="{F1A58F9A-D7BD-1D87-3B71-A1EA08CB10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4" name="Image 14" descr=" ">
              <a:extLst>
                <a:ext uri="{FF2B5EF4-FFF2-40B4-BE49-F238E27FC236}">
                  <a16:creationId xmlns:a16="http://schemas.microsoft.com/office/drawing/2014/main" id="{BD3012BD-98BF-FF6E-27F3-9A59B8BCF0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5" name="Image 15" descr=" ">
              <a:extLst>
                <a:ext uri="{FF2B5EF4-FFF2-40B4-BE49-F238E27FC236}">
                  <a16:creationId xmlns:a16="http://schemas.microsoft.com/office/drawing/2014/main" id="{B346C174-93C4-6F00-5811-D7A03B1007C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F623164-CB1E-2BEA-C7DB-81A06ADAA56D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8" name="Image 0" descr=" ">
              <a:extLst>
                <a:ext uri="{FF2B5EF4-FFF2-40B4-BE49-F238E27FC236}">
                  <a16:creationId xmlns:a16="http://schemas.microsoft.com/office/drawing/2014/main" id="{3FB1151B-A756-B156-81A5-97322A2A909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9" name="Image 1" descr=" ">
              <a:extLst>
                <a:ext uri="{FF2B5EF4-FFF2-40B4-BE49-F238E27FC236}">
                  <a16:creationId xmlns:a16="http://schemas.microsoft.com/office/drawing/2014/main" id="{F1305184-A216-5DB5-ADCA-68F06148B0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10" name="Image 8" descr=" ">
              <a:extLst>
                <a:ext uri="{FF2B5EF4-FFF2-40B4-BE49-F238E27FC236}">
                  <a16:creationId xmlns:a16="http://schemas.microsoft.com/office/drawing/2014/main" id="{B495F97B-5D83-F6C6-C0C8-ADB259DDB2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556288C-D898-16D0-E879-3478D01ABA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0"/>
            <a:r>
              <a:rPr lang="en-US" dirty="0"/>
              <a:t>Subtitle goes here. Delete if not needed.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2F5E56-0341-5B5E-BE6E-76891A27D3F0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692CCB-FCB4-27A4-4399-54E09340CEC2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CF5A36-3E9E-8385-09E1-2A5286F1902A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009690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4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027561" y="5021705"/>
            <a:ext cx="790996" cy="1836295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A85B65-C767-7D40-C57C-3BE070C19F64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C3637C-991B-7CF4-D0BF-DF6DA807E5E0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1B50E6-DDBF-6B49-AE29-4E01AD20AED0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58790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5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8B8E3D6-4E21-7C69-0FFA-1644B124BC84}"/>
              </a:ext>
            </a:extLst>
          </p:cNvPr>
          <p:cNvGrpSpPr/>
          <p:nvPr userDrawn="1"/>
        </p:nvGrpSpPr>
        <p:grpSpPr>
          <a:xfrm>
            <a:off x="820597" y="4454951"/>
            <a:ext cx="539767" cy="540271"/>
            <a:chOff x="880558" y="1333499"/>
            <a:chExt cx="539767" cy="540271"/>
          </a:xfrm>
        </p:grpSpPr>
        <p:sp>
          <p:nvSpPr>
            <p:cNvPr id="29" name="Shape 24">
              <a:extLst>
                <a:ext uri="{FF2B5EF4-FFF2-40B4-BE49-F238E27FC236}">
                  <a16:creationId xmlns:a16="http://schemas.microsoft.com/office/drawing/2014/main" id="{13464B1B-0A16-2141-3328-C0256405C35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6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pic>
          <p:nvPicPr>
            <p:cNvPr id="30" name="Image 10" descr=" ">
              <a:extLst>
                <a:ext uri="{FF2B5EF4-FFF2-40B4-BE49-F238E27FC236}">
                  <a16:creationId xmlns:a16="http://schemas.microsoft.com/office/drawing/2014/main" id="{1D1389CB-36CA-4240-A471-E30933C1F1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027561" y="5021705"/>
            <a:ext cx="790996" cy="1836295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A6E9101-C5A6-5935-ABA5-9DCDEA1CC693}"/>
              </a:ext>
            </a:extLst>
          </p:cNvPr>
          <p:cNvSpPr txBox="1"/>
          <p:nvPr userDrawn="1"/>
        </p:nvSpPr>
        <p:spPr>
          <a:xfrm>
            <a:off x="11002780" y="206489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id="{7570E0C5-73AE-4014-1B57-C59C6B83BCA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74618" y="4446644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685EE0-163C-36C0-5771-8C14105ABABE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FDA748-4F99-7C63-C69A-F114CD16C968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1FB318-6FCD-5E7A-6ABB-4874D4F56C47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29688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6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8B8E3D6-4E21-7C69-0FFA-1644B124BC84}"/>
              </a:ext>
            </a:extLst>
          </p:cNvPr>
          <p:cNvGrpSpPr/>
          <p:nvPr userDrawn="1"/>
        </p:nvGrpSpPr>
        <p:grpSpPr>
          <a:xfrm>
            <a:off x="820597" y="4454951"/>
            <a:ext cx="539767" cy="540271"/>
            <a:chOff x="880558" y="1333499"/>
            <a:chExt cx="539767" cy="540271"/>
          </a:xfrm>
        </p:grpSpPr>
        <p:sp>
          <p:nvSpPr>
            <p:cNvPr id="29" name="Shape 24">
              <a:extLst>
                <a:ext uri="{FF2B5EF4-FFF2-40B4-BE49-F238E27FC236}">
                  <a16:creationId xmlns:a16="http://schemas.microsoft.com/office/drawing/2014/main" id="{13464B1B-0A16-2141-3328-C0256405C35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6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pic>
          <p:nvPicPr>
            <p:cNvPr id="30" name="Image 10" descr=" ">
              <a:extLst>
                <a:ext uri="{FF2B5EF4-FFF2-40B4-BE49-F238E27FC236}">
                  <a16:creationId xmlns:a16="http://schemas.microsoft.com/office/drawing/2014/main" id="{1D1389CB-36CA-4240-A471-E30933C1F1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EE18161-5D84-E793-52A1-1ADF0C259BF3}"/>
              </a:ext>
            </a:extLst>
          </p:cNvPr>
          <p:cNvGrpSpPr/>
          <p:nvPr userDrawn="1"/>
        </p:nvGrpSpPr>
        <p:grpSpPr>
          <a:xfrm>
            <a:off x="820597" y="5235315"/>
            <a:ext cx="539767" cy="540271"/>
            <a:chOff x="880558" y="1333499"/>
            <a:chExt cx="539767" cy="540271"/>
          </a:xfrm>
        </p:grpSpPr>
        <p:sp>
          <p:nvSpPr>
            <p:cNvPr id="32" name="Shape 24">
              <a:extLst>
                <a:ext uri="{FF2B5EF4-FFF2-40B4-BE49-F238E27FC236}">
                  <a16:creationId xmlns:a16="http://schemas.microsoft.com/office/drawing/2014/main" id="{30F6BB62-B0E2-8C7E-C6B3-14B78F8EA628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3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  <p:pic>
          <p:nvPicPr>
            <p:cNvPr id="33" name="Image 10" descr=" ">
              <a:extLst>
                <a:ext uri="{FF2B5EF4-FFF2-40B4-BE49-F238E27FC236}">
                  <a16:creationId xmlns:a16="http://schemas.microsoft.com/office/drawing/2014/main" id="{04022C76-F6AE-4D74-B452-F5D1567161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027561" y="5485130"/>
            <a:ext cx="790996" cy="1372870"/>
          </a:xfrm>
          <a:prstGeom prst="rect">
            <a:avLst/>
          </a:prstGeom>
        </p:spPr>
      </p:pic>
      <p:pic>
        <p:nvPicPr>
          <p:cNvPr id="46" name="Image 6" descr=" ">
            <a:extLst>
              <a:ext uri="{FF2B5EF4-FFF2-40B4-BE49-F238E27FC236}">
                <a16:creationId xmlns:a16="http://schemas.microsoft.com/office/drawing/2014/main" id="{2149BB66-55F1-7704-80B8-CA2D9EB24C84}"/>
              </a:ext>
            </a:extLst>
          </p:cNvPr>
          <p:cNvPicPr/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027560" y="5036695"/>
            <a:ext cx="789545" cy="1371600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0FADEB7C-D756-2268-E696-F8079012A2B9}"/>
              </a:ext>
            </a:extLst>
          </p:cNvPr>
          <p:cNvSpPr txBox="1"/>
          <p:nvPr userDrawn="1"/>
        </p:nvSpPr>
        <p:spPr>
          <a:xfrm>
            <a:off x="9031575" y="544892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A6E9101-C5A6-5935-ABA5-9DCDEA1CC693}"/>
              </a:ext>
            </a:extLst>
          </p:cNvPr>
          <p:cNvSpPr txBox="1"/>
          <p:nvPr userDrawn="1"/>
        </p:nvSpPr>
        <p:spPr>
          <a:xfrm>
            <a:off x="11002780" y="206489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Text Placeholder 60">
            <a:extLst>
              <a:ext uri="{FF2B5EF4-FFF2-40B4-BE49-F238E27FC236}">
                <a16:creationId xmlns:a16="http://schemas.microsoft.com/office/drawing/2014/main" id="{1D199757-AB6B-D975-9008-FD7ADA55AF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574618" y="5222901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id="{7570E0C5-73AE-4014-1B57-C59C6B83BCA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74618" y="4446644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C8CA3A-8D69-1705-5BAE-6AC49F6C1AE3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7307F5-DDE0-C2B3-83E2-B29CDBB1B897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0DAD7B-5121-F654-2E40-32E9376DBF0D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660048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bg>
      <p:bgPr>
        <a:solidFill>
          <a:srgbClr val="0609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 ">
            <a:extLst>
              <a:ext uri="{FF2B5EF4-FFF2-40B4-BE49-F238E27FC236}">
                <a16:creationId xmlns:a16="http://schemas.microsoft.com/office/drawing/2014/main" id="{EE2E65F7-D474-B30B-6531-C7277EDA95E9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6222969" y="449889"/>
            <a:ext cx="4813275" cy="6408111"/>
          </a:xfrm>
          <a:prstGeom prst="rect">
            <a:avLst/>
          </a:prstGeom>
        </p:spPr>
      </p:pic>
      <p:pic>
        <p:nvPicPr>
          <p:cNvPr id="2" name="Image 0" descr=" ">
            <a:extLst>
              <a:ext uri="{FF2B5EF4-FFF2-40B4-BE49-F238E27FC236}">
                <a16:creationId xmlns:a16="http://schemas.microsoft.com/office/drawing/2014/main" id="{7AC80F2C-439D-A5E6-AFA0-F60E4AE021F9}"/>
              </a:ext>
            </a:extLst>
          </p:cNvPr>
          <p:cNvPicPr/>
          <p:nvPr userDrawn="1"/>
        </p:nvPicPr>
        <p:blipFill>
          <a:blip r:embed="rId3"/>
          <a:stretch>
            <a:fillRect/>
          </a:stretch>
        </p:blipFill>
        <p:spPr>
          <a:xfrm>
            <a:off x="6299159" y="526089"/>
            <a:ext cx="4813275" cy="6408111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47E5BC-02FE-6F90-E628-A13E809AFF0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F870038F-6DDC-FA4F-8E09-EED0F298E97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874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6032"/>
            <a:ext cx="10652760" cy="9398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1257300"/>
            <a:ext cx="10652760" cy="484441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blue and black cube&#10;&#10;Description automatically generated">
            <a:extLst>
              <a:ext uri="{FF2B5EF4-FFF2-40B4-BE49-F238E27FC236}">
                <a16:creationId xmlns:a16="http://schemas.microsoft.com/office/drawing/2014/main" id="{F14B71DE-69D0-6032-8FAE-8D96D799582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0" y="228785"/>
            <a:ext cx="356520" cy="40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439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>
          <p15:clr>
            <a:srgbClr val="F26B43"/>
          </p15:clr>
        </p15:guide>
        <p15:guide id="2" pos="3792">
          <p15:clr>
            <a:srgbClr val="F26B43"/>
          </p15:clr>
        </p15:guide>
        <p15:guide id="3" pos="552">
          <p15:clr>
            <a:srgbClr val="F26B43"/>
          </p15:clr>
        </p15:guide>
        <p15:guide id="4" pos="7272">
          <p15:clr>
            <a:srgbClr val="F26B43"/>
          </p15:clr>
        </p15:guide>
        <p15:guide id="5" pos="168">
          <p15:clr>
            <a:srgbClr val="F26B43"/>
          </p15:clr>
        </p15:guide>
        <p15:guide id="6" orient="horz" pos="4200">
          <p15:clr>
            <a:srgbClr val="F26B43"/>
          </p15:clr>
        </p15:guide>
        <p15:guide id="7" orient="horz" pos="792">
          <p15:clr>
            <a:srgbClr val="F26B43"/>
          </p15:clr>
        </p15:guide>
        <p15:guide id="8" orient="horz" pos="3888">
          <p15:clr>
            <a:srgbClr val="F26B43"/>
          </p15:clr>
        </p15:guide>
        <p15:guide id="9" pos="4032">
          <p15:clr>
            <a:srgbClr val="F26B43"/>
          </p15:clr>
        </p15:guide>
        <p15:guide id="10" pos="7512">
          <p15:clr>
            <a:srgbClr val="F26B43"/>
          </p15:clr>
        </p15:guide>
        <p15:guide id="11" orient="horz" pos="432">
          <p15:clr>
            <a:srgbClr val="F26B43"/>
          </p15:clr>
        </p15:guide>
        <p15:guide id="12" orient="horz" pos="4056">
          <p15:clr>
            <a:srgbClr val="F26B43"/>
          </p15:clr>
        </p15:guide>
        <p15:guide id="13" orient="horz" pos="62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AE08C-B7DA-002A-2F53-11F33734A4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3D4F3-9598-7851-92C6-C575F5E35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Self Assessment Tool: Transformation Team Rubric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8826AE-08CB-99F3-E8B9-A979FB2703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773158" y="258580"/>
            <a:ext cx="926591" cy="217281"/>
          </a:xfrm>
        </p:spPr>
        <p:txBody>
          <a:bodyPr/>
          <a:lstStyle/>
          <a:p>
            <a:r>
              <a:rPr lang="en-US" sz="1100" dirty="0"/>
              <a:t>General Skills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26EAED-5177-2B44-6061-288D80AB2461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0" y="6492875"/>
            <a:ext cx="10239375" cy="365125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2" b="0" i="0" u="none" strike="noStrike" kern="1200" cap="none" spc="0" normalizeH="0" baseline="0" noProof="0">
                <a:ln>
                  <a:noFill/>
                </a:ln>
                <a:solidFill>
                  <a:srgbClr val="1B2226"/>
                </a:solidFill>
                <a:effectLst/>
                <a:uLnTx/>
                <a:uFillTx/>
                <a:latin typeface="Helvetica" pitchFamily="2" charset="0"/>
                <a:ea typeface="+mn-ea"/>
                <a:cs typeface="Arial" panose="020B0604020202020204" pitchFamily="34" charset="0"/>
              </a:rPr>
              <a:t>©️ AlignOrg Solutions, 2024. Confidential.                                                                                                                                                                                            Differentiation By Design ®️</a:t>
            </a:r>
            <a:endParaRPr kumimoji="0" lang="en-US" sz="932" b="0" i="0" u="none" strike="noStrike" kern="1200" cap="none" spc="0" normalizeH="0" baseline="0" noProof="0" dirty="0">
              <a:ln>
                <a:noFill/>
              </a:ln>
              <a:solidFill>
                <a:srgbClr val="1B2226"/>
              </a:solidFill>
              <a:effectLst/>
              <a:uLnTx/>
              <a:uFillTx/>
              <a:latin typeface="Helvetica" pitchFamily="2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761C9D9-3496-31E1-814F-D4C55A3A18D9}"/>
              </a:ext>
            </a:extLst>
          </p:cNvPr>
          <p:cNvGraphicFramePr>
            <a:graphicFrameLocks noGrp="1"/>
          </p:cNvGraphicFramePr>
          <p:nvPr/>
        </p:nvGraphicFramePr>
        <p:xfrm>
          <a:off x="155449" y="460187"/>
          <a:ext cx="11858353" cy="6594759"/>
        </p:xfrm>
        <a:graphic>
          <a:graphicData uri="http://schemas.openxmlformats.org/drawingml/2006/table">
            <a:tbl>
              <a:tblPr firstRow="1" bandRow="1"/>
              <a:tblGrid>
                <a:gridCol w="1545335">
                  <a:extLst>
                    <a:ext uri="{9D8B030D-6E8A-4147-A177-3AD203B41FA5}">
                      <a16:colId xmlns:a16="http://schemas.microsoft.com/office/drawing/2014/main" val="2119757838"/>
                    </a:ext>
                  </a:extLst>
                </a:gridCol>
                <a:gridCol w="2359152">
                  <a:extLst>
                    <a:ext uri="{9D8B030D-6E8A-4147-A177-3AD203B41FA5}">
                      <a16:colId xmlns:a16="http://schemas.microsoft.com/office/drawing/2014/main" val="1049734436"/>
                    </a:ext>
                  </a:extLst>
                </a:gridCol>
                <a:gridCol w="2488976">
                  <a:extLst>
                    <a:ext uri="{9D8B030D-6E8A-4147-A177-3AD203B41FA5}">
                      <a16:colId xmlns:a16="http://schemas.microsoft.com/office/drawing/2014/main" val="1088808387"/>
                    </a:ext>
                  </a:extLst>
                </a:gridCol>
                <a:gridCol w="2646444">
                  <a:extLst>
                    <a:ext uri="{9D8B030D-6E8A-4147-A177-3AD203B41FA5}">
                      <a16:colId xmlns:a16="http://schemas.microsoft.com/office/drawing/2014/main" val="4163410212"/>
                    </a:ext>
                  </a:extLst>
                </a:gridCol>
                <a:gridCol w="2818446">
                  <a:extLst>
                    <a:ext uri="{9D8B030D-6E8A-4147-A177-3AD203B41FA5}">
                      <a16:colId xmlns:a16="http://schemas.microsoft.com/office/drawing/2014/main" val="4268901743"/>
                    </a:ext>
                  </a:extLst>
                </a:gridCol>
              </a:tblGrid>
              <a:tr h="528030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07" marR="121807" marT="60904" marB="6090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Practicing</a:t>
                      </a:r>
                      <a:endParaRPr lang="en-US" sz="1600" b="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1355" marR="91355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Executing</a:t>
                      </a:r>
                      <a:endParaRPr lang="en-US" sz="1600" b="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1355" marR="91355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Demonstrating</a:t>
                      </a:r>
                      <a:endParaRPr lang="en-US" sz="1600" b="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1355" marR="91355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Modelling</a:t>
                      </a:r>
                      <a:endParaRPr lang="en-US" sz="1600" b="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1355" marR="91355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984754"/>
                  </a:ext>
                </a:extLst>
              </a:tr>
              <a:tr h="1204650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Change Management</a:t>
                      </a:r>
                      <a:endParaRPr lang="en-US" sz="13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1355" marR="91355" marT="0" marB="0" anchor="ctr">
                    <a:lnL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dirty="0"/>
                        <a:t>Supports change efforts by tracking adoption metrics, managing communications, and coordinating logistics for change-related activities.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en-US" sz="1100" b="1" dirty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(Change Coordinator)</a:t>
                      </a:r>
                    </a:p>
                  </a:txBody>
                  <a:tcPr marL="91355" marR="91355" marT="0" marB="0" anchor="ctr">
                    <a:lnL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dirty="0"/>
                        <a:t>Develops and executes change plans, facilitates stakeholder engagement, and mitigates resistance to ensure smooth adoption of initiatives.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(Change Manager)</a:t>
                      </a:r>
                    </a:p>
                  </a:txBody>
                  <a:tcPr marL="91355" marR="91355" marT="0" marB="0" anchor="ctr">
                    <a:lnL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100" dirty="0"/>
                        <a:t>Integrates change strategies across programs, enables leadership sponsorship, and measures adoption to ensure sustained behavioral and operational change.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100" b="1" dirty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(Sr. Change Manager)</a:t>
                      </a:r>
                    </a:p>
                  </a:txBody>
                  <a:tcPr marL="91355" marR="91355" marT="0" marB="0" anchor="ctr">
                    <a:lnL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dirty="0"/>
                        <a:t>Shapes transformation change strategy, builds executive alignment, and embeds change capabilities into the organization’s culture to </a:t>
                      </a:r>
                      <a:r>
                        <a:rPr lang="en-US" sz="1100"/>
                        <a:t>drive business outcomes.</a:t>
                      </a:r>
                      <a:endParaRPr lang="en-US" sz="1100" dirty="0"/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(Head of Change &amp; Transformation)</a:t>
                      </a:r>
                    </a:p>
                  </a:txBody>
                  <a:tcPr marL="91355" marR="91355" marT="0" marB="0" anchor="ctr">
                    <a:lnL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3655667"/>
                  </a:ext>
                </a:extLst>
              </a:tr>
              <a:tr h="1035361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Project / Program Management</a:t>
                      </a:r>
                      <a:endParaRPr lang="en-US" sz="13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1355" marR="91355" marT="0" marB="0" anchor="ctr">
                    <a:lnL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dirty="0"/>
                        <a:t>Supports project teams by managing logistics, tracking deliverables, and coordinating stakeholder communications to ensure smooth execution.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en-US" sz="1100" b="1" dirty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(Project Coordinator)</a:t>
                      </a:r>
                    </a:p>
                  </a:txBody>
                  <a:tcPr marL="91355" marR="91355" marT="0" marB="0" anchor="ctr">
                    <a:lnL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dirty="0"/>
                        <a:t>Manages individual projects, balancing scope, timeline, budget, and risks while driving execution and resolving project-level challenges.</a:t>
                      </a:r>
                      <a:r>
                        <a:rPr lang="en-US" sz="1100" b="1" dirty="0">
                          <a:solidFill>
                            <a:srgbClr val="FF8C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(Project Manager)</a:t>
                      </a:r>
                    </a:p>
                  </a:txBody>
                  <a:tcPr marL="91355" marR="91355" marT="0" marB="0" anchor="ctr">
                    <a:lnL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100" dirty="0"/>
                        <a:t>Leads multiple interdependent projects, aligning execution with business priorities, optimizing resources, and managing risks across workstreams.</a:t>
                      </a:r>
                      <a:endParaRPr lang="en-US" sz="1100" b="1" i="0" u="none" strike="noStrike" kern="1200" dirty="0">
                        <a:solidFill>
                          <a:srgbClr val="FF8C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100" b="1" i="0" u="none" strike="noStrike" kern="1200" dirty="0">
                          <a:solidFill>
                            <a:schemeClr val="accent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(Program Manager)</a:t>
                      </a:r>
                      <a:endParaRPr lang="en-US" altLang="en-US" sz="1100" b="1" dirty="0">
                        <a:solidFill>
                          <a:schemeClr val="accent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355" marR="91355" marT="0" marB="0" anchor="ctr">
                    <a:lnL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dirty="0"/>
                        <a:t>Partners with executives to align transformation initiatives, integrate strategic priorities, and drive enterprise-wide business impact.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(Transformation Manager)</a:t>
                      </a:r>
                    </a:p>
                  </a:txBody>
                  <a:tcPr marL="91355" marR="91355" marT="0" marB="0" anchor="ctr">
                    <a:lnL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4408941"/>
                  </a:ext>
                </a:extLst>
              </a:tr>
              <a:tr h="86280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Communications</a:t>
                      </a:r>
                    </a:p>
                  </a:txBody>
                  <a:tcPr marL="91355" marR="91355" marT="0" marB="0" anchor="ctr">
                    <a:lnL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sz="1100" dirty="0"/>
                        <a:t>Supports communication efforts by drafting content, managing distribution, and coordinating logistics for campaigns and events.</a:t>
                      </a:r>
                    </a:p>
                    <a:p>
                      <a:pPr algn="ctr"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en-US" sz="1100" b="1" dirty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(Communications Specialist)</a:t>
                      </a:r>
                    </a:p>
                  </a:txBody>
                  <a:tcPr marL="91355" marR="91355" marT="0" marB="0" anchor="ctr">
                    <a:lnL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sz="1100" dirty="0"/>
                        <a:t>Develops and implements communication plans, crafts targeted messaging, and ensures alignment across audiences and channels.</a:t>
                      </a:r>
                    </a:p>
                    <a:p>
                      <a:pPr algn="ctr"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sz="1100" b="1" dirty="0">
                          <a:solidFill>
                            <a:schemeClr val="accent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(Communications Manager)</a:t>
                      </a:r>
                    </a:p>
                  </a:txBody>
                  <a:tcPr marL="91355" marR="91355" marT="0" marB="0" anchor="ctr">
                    <a:lnL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sz="1100" dirty="0"/>
                        <a:t>Leads complex communication strategies, advises leadership on messaging, and manages reputation and engagement across the organization.</a:t>
                      </a:r>
                    </a:p>
                    <a:p>
                      <a:pPr algn="ctr"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en-US" sz="1100" b="1" dirty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(Sr. Communications Manager)</a:t>
                      </a:r>
                    </a:p>
                  </a:txBody>
                  <a:tcPr marL="91355" marR="91355" marT="0" marB="0" anchor="ctr">
                    <a:lnL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sz="1100" dirty="0"/>
                        <a:t>Defines enterprise-wide communication strategy, ensures executive alignment, and drives a consistent, compelling organizational narrative.</a:t>
                      </a:r>
                    </a:p>
                    <a:p>
                      <a:pPr algn="ctr"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en-US" sz="1100" b="1" dirty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(VP of Communications)</a:t>
                      </a:r>
                    </a:p>
                  </a:txBody>
                  <a:tcPr marL="91355" marR="91355" marT="0" marB="0" anchor="ctr">
                    <a:lnL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1127771"/>
                  </a:ext>
                </a:extLst>
              </a:tr>
              <a:tr h="862801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HR Business Partnership</a:t>
                      </a:r>
                      <a:endParaRPr lang="en-US" sz="13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1355" marR="91355" marT="0" marB="0" anchor="ctr">
                    <a:lnL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sz="1100" dirty="0"/>
                        <a:t>Supports HR operations by managing administrative tasks, maintaining HR systems, and coordinating employee communications.</a:t>
                      </a:r>
                    </a:p>
                    <a:p>
                      <a:pPr algn="ctr"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en-US" sz="1100" b="1" dirty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(HR Coordinator)</a:t>
                      </a:r>
                    </a:p>
                  </a:txBody>
                  <a:tcPr marL="91355" marR="91355" marT="0" marB="0" anchor="ctr">
                    <a:lnL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sz="1100" dirty="0"/>
                        <a:t>Provides tactical HR support, advises managers on people practices, and ensures alignment with HR policies and business needs.</a:t>
                      </a:r>
                    </a:p>
                    <a:p>
                      <a:pPr algn="ctr"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sz="1100" b="1" dirty="0">
                          <a:solidFill>
                            <a:schemeClr val="accent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(HR Business Partner)</a:t>
                      </a:r>
                    </a:p>
                  </a:txBody>
                  <a:tcPr marL="91355" marR="91355" marT="0" marB="0" anchor="ctr">
                    <a:lnL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sz="1100" dirty="0"/>
                        <a:t>Partners with leadership to shape workforce strategies, drive talent initiatives, and influence business decisions through data-driven insights.</a:t>
                      </a:r>
                    </a:p>
                    <a:p>
                      <a:pPr algn="ctr"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en-US" sz="1100" b="1" dirty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(Sr. HR Business Partner)</a:t>
                      </a:r>
                    </a:p>
                  </a:txBody>
                  <a:tcPr marL="91355" marR="91355" marT="0" marB="0" anchor="ctr">
                    <a:lnL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sz="1100" dirty="0"/>
                        <a:t>Leads enterprise-wide workforce transformation, aligning talent strategy with business transformation initiatives and driving long-term organizational effectiveness.</a:t>
                      </a:r>
                    </a:p>
                    <a:p>
                      <a:pPr algn="ctr"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en-US" sz="1100" b="1" dirty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(VP of Org. Effectiveness)</a:t>
                      </a:r>
                    </a:p>
                  </a:txBody>
                  <a:tcPr marL="91355" marR="91355" marT="0" marB="0" anchor="ctr">
                    <a:lnL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027042"/>
                  </a:ext>
                </a:extLst>
              </a:tr>
              <a:tr h="1380482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Alignment Leadership</a:t>
                      </a:r>
                      <a:endParaRPr lang="en-US" sz="1300" dirty="0">
                        <a:solidFill>
                          <a:schemeClr val="tx2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1355" marR="91355" marT="0" marB="0" anchor="ctr">
                    <a:lnL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sz="1100" dirty="0"/>
                        <a:t>Assists in workstream activities by sharing key messages, addressing employee concerns, and escalating risks to leadership.</a:t>
                      </a:r>
                    </a:p>
                    <a:p>
                      <a:pPr algn="ctr"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en-US" sz="1100" b="1" i="0" u="none" strike="noStrike" kern="1200" dirty="0">
                          <a:solidFill>
                            <a:schemeClr val="accent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(Transformation Support Lead)</a:t>
                      </a:r>
                    </a:p>
                  </a:txBody>
                  <a:tcPr marL="91355" marR="91355" marT="0" marB="0" anchor="ctr">
                    <a:lnL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Guides their team through change by reinforcing transformation priorities, modeling new behaviors, and ensuring local adoption.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100" b="1" i="0" u="none" strike="noStrike" kern="1200" dirty="0">
                          <a:solidFill>
                            <a:schemeClr val="accent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(Workstream Lead)</a:t>
                      </a:r>
                    </a:p>
                  </a:txBody>
                  <a:tcPr marL="91355" marR="91355" marT="0" marB="0" anchor="ctr">
                    <a:lnL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sz="1100" dirty="0"/>
                        <a:t>Influences cross-functional teams, integrates transformation efforts into daily operations, and provides leadership with feedback on adoption challenges.</a:t>
                      </a:r>
                    </a:p>
                    <a:p>
                      <a:pPr algn="ctr"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en-US" sz="1100" b="1" i="0" u="none" strike="noStrike" kern="1200" dirty="0">
                          <a:solidFill>
                            <a:schemeClr val="accent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(Alignment Leader)</a:t>
                      </a:r>
                    </a:p>
                  </a:txBody>
                  <a:tcPr marL="91355" marR="91355" marT="0" marB="0" anchor="ctr">
                    <a:lnL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Champions enterprise-wide alignment, embeds transformation into business processes, and ensures leaders sustain long-term adoption across the organization.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100" b="1" kern="1200" dirty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(Executive Sponsor)</a:t>
                      </a:r>
                    </a:p>
                  </a:txBody>
                  <a:tcPr marL="91355" marR="91355" marT="0" marB="0" anchor="ctr">
                    <a:lnL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2060315"/>
                  </a:ext>
                </a:extLst>
              </a:tr>
              <a:tr h="434556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1355" marR="9135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en-US" sz="1600" b="1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Observing</a:t>
                      </a:r>
                    </a:p>
                  </a:txBody>
                  <a:tcPr marL="91355" marR="9135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en-US" sz="1600" b="1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Co-facilitating</a:t>
                      </a:r>
                    </a:p>
                  </a:txBody>
                  <a:tcPr marL="91355" marR="9135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en-US" sz="1600" b="1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Managing with Support</a:t>
                      </a:r>
                    </a:p>
                  </a:txBody>
                  <a:tcPr marL="91355" marR="9135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en-US" sz="1600" b="1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Leading Others</a:t>
                      </a:r>
                    </a:p>
                  </a:txBody>
                  <a:tcPr marL="91355" marR="9135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48628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6559947"/>
      </p:ext>
    </p:extLst>
  </p:cSld>
  <p:clrMapOvr>
    <a:masterClrMapping/>
  </p:clrMapOvr>
</p:sld>
</file>

<file path=ppt/theme/theme1.xml><?xml version="1.0" encoding="utf-8"?>
<a:theme xmlns:a="http://schemas.openxmlformats.org/drawingml/2006/main" name="Basic Layouts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7079E311-5BEB-4E44-BA3A-7A2C4D831EBE}" vid="{9B6CF26E-4631-D348-B25F-7641D6D70AA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529</Words>
  <Application>Microsoft Macintosh PowerPoint</Application>
  <PresentationFormat>Widescreen</PresentationFormat>
  <Paragraphs>57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Helvetica</vt:lpstr>
      <vt:lpstr>Wingdings</vt:lpstr>
      <vt:lpstr>Basic Layouts</vt:lpstr>
      <vt:lpstr>Self Assessment Tool: Transformation Team Rubric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Ashley Somogyi</dc:creator>
  <cp:lastModifiedBy>Ashley Somogyi</cp:lastModifiedBy>
  <cp:revision>1</cp:revision>
  <dcterms:created xsi:type="dcterms:W3CDTF">2025-07-22T20:36:26Z</dcterms:created>
  <dcterms:modified xsi:type="dcterms:W3CDTF">2025-07-22T20:36:40Z</dcterms:modified>
</cp:coreProperties>
</file>