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notesSlides/notesSlide2.xml" ContentType="application/vnd.openxmlformats-officedocument.presentationml.notesSlide+xml"/>
  <Override PartName="/docProps/app.xml" ContentType="application/vnd.openxmlformats-officedocument.extended-properties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theme/theme5.xml" ContentType="application/vnd.openxmlformats-officedocument.them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10"/>
  </p:notesMasterIdLst>
  <p:sldIdLst>
    <p:sldId id="2147481061" r:id="rId5"/>
    <p:sldId id="2147481080" r:id="rId6"/>
    <p:sldId id="2147481087" r:id="rId7"/>
    <p:sldId id="2147481090" r:id="rId8"/>
    <p:sldId id="214748109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95"/>
  </p:normalViewPr>
  <p:slideViewPr>
    <p:cSldViewPr snapToGrid="0">
      <p:cViewPr varScale="1">
        <p:scale>
          <a:sx n="116" d="100"/>
          <a:sy n="11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66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4E592-9857-A944-8396-879DFE2BFA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85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145B8-0EF2-BF22-DCF9-4ED7C7E7E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0432-2A8C-FA18-A99E-BBBD3728E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Internet Operating Model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8B4DE7-97FD-30A3-77DA-40824EFC81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3CC2B8-C45E-BA05-5768-7B81FEA07CE5}"/>
              </a:ext>
            </a:extLst>
          </p:cNvPr>
          <p:cNvGrpSpPr/>
          <p:nvPr/>
        </p:nvGrpSpPr>
        <p:grpSpPr>
          <a:xfrm>
            <a:off x="876300" y="1257301"/>
            <a:ext cx="10667999" cy="4844419"/>
            <a:chOff x="838200" y="1148878"/>
            <a:chExt cx="7924800" cy="4987842"/>
          </a:xfrm>
        </p:grpSpPr>
        <p:sp>
          <p:nvSpPr>
            <p:cNvPr id="10" name="AutoShape 80">
              <a:extLst>
                <a:ext uri="{FF2B5EF4-FFF2-40B4-BE49-F238E27FC236}">
                  <a16:creationId xmlns:a16="http://schemas.microsoft.com/office/drawing/2014/main" id="{DDB5C63F-0C9B-FB8A-0258-D35ECEC89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1927" y="1729025"/>
              <a:ext cx="755589" cy="640068"/>
            </a:xfrm>
            <a:prstGeom prst="downArrow">
              <a:avLst>
                <a:gd name="adj1" fmla="val 67592"/>
                <a:gd name="adj2" fmla="val 56964"/>
              </a:avLst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 w="38100">
              <a:solidFill>
                <a:schemeClr val="tx1"/>
              </a:solidFill>
            </a:ln>
            <a:effectLst/>
          </p:spPr>
          <p:txBody>
            <a:bodyPr wrap="square" lIns="121797" tIns="60898" rIns="121797" bIns="60898" anchor="ctr">
              <a:spAutoFit/>
            </a:bodyPr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FF0000"/>
                </a:buClr>
                <a:buFont typeface="Wingdings" pitchFamily="2" charset="2"/>
                <a:buChar char="§"/>
                <a:defRPr sz="2000">
                  <a:solidFill>
                    <a:srgbClr val="EAEAEA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FF"/>
                </a:buClr>
                <a:buFont typeface="Wingdings 3" pitchFamily="18" charset="2"/>
                <a:buChar char="ê"/>
                <a:defRPr sz="16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en-US" altLang="en-US" sz="1865">
                <a:solidFill>
                  <a:srgbClr val="555555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AutoShape 10">
              <a:extLst>
                <a:ext uri="{FF2B5EF4-FFF2-40B4-BE49-F238E27FC236}">
                  <a16:creationId xmlns:a16="http://schemas.microsoft.com/office/drawing/2014/main" id="{2F214F31-DB7B-ACD8-B5AE-F197B2E05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8815" y="2701341"/>
              <a:ext cx="2584467" cy="1174680"/>
            </a:xfrm>
            <a:prstGeom prst="flowChartMagneticDisk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endParaRPr lang="en-CA" altLang="en-US" sz="2131" b="1"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E08565-24A8-9F7F-3F89-DC36647BD4AF}"/>
                </a:ext>
              </a:extLst>
            </p:cNvPr>
            <p:cNvSpPr/>
            <p:nvPr/>
          </p:nvSpPr>
          <p:spPr>
            <a:xfrm>
              <a:off x="838200" y="4841320"/>
              <a:ext cx="7924800" cy="12954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65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BBCB03C-1A2C-15FE-9F27-39B3AB308F1B}"/>
                </a:ext>
              </a:extLst>
            </p:cNvPr>
            <p:cNvSpPr/>
            <p:nvPr/>
          </p:nvSpPr>
          <p:spPr>
            <a:xfrm>
              <a:off x="838200" y="1148878"/>
              <a:ext cx="7924800" cy="68580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effectLst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 8">
              <a:extLst>
                <a:ext uri="{FF2B5EF4-FFF2-40B4-BE49-F238E27FC236}">
                  <a16:creationId xmlns:a16="http://schemas.microsoft.com/office/drawing/2014/main" id="{51F71055-4C37-BEB0-9A8C-DEA2928E7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2268" y="1233727"/>
              <a:ext cx="1027112" cy="509587"/>
            </a:xfrm>
            <a:prstGeom prst="ellipse">
              <a:avLst/>
            </a:prstGeom>
            <a:solidFill>
              <a:schemeClr val="tx1">
                <a:lumMod val="20000"/>
                <a:lumOff val="80000"/>
                <a:alpha val="50000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FF0000"/>
                </a:buClr>
                <a:buFont typeface="Wingdings" pitchFamily="2" charset="2"/>
                <a:buChar char="§"/>
                <a:defRPr sz="2000">
                  <a:solidFill>
                    <a:srgbClr val="EAEAEA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FF"/>
                </a:buClr>
                <a:buFont typeface="Wingdings 3" pitchFamily="18" charset="2"/>
                <a:buChar char="ê"/>
                <a:defRPr sz="16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399" b="1" i="1">
                  <a:solidFill>
                    <a:schemeClr val="tx2"/>
                  </a:solidFill>
                  <a:cs typeface="Arial" panose="020B0604020202020204" pitchFamily="34" charset="0"/>
                </a:rPr>
                <a:t>RV Dealers</a:t>
              </a:r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AE848828-9569-781B-7C00-95DCD75D8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2250" y="1240870"/>
              <a:ext cx="1041400" cy="495300"/>
            </a:xfrm>
            <a:prstGeom prst="ellipse">
              <a:avLst/>
            </a:prstGeom>
            <a:solidFill>
              <a:schemeClr val="tx1">
                <a:lumMod val="20000"/>
                <a:lumOff val="80000"/>
                <a:alpha val="50000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FF0000"/>
                </a:buClr>
                <a:buFont typeface="Wingdings" pitchFamily="2" charset="2"/>
                <a:buChar char="§"/>
                <a:defRPr sz="2000">
                  <a:solidFill>
                    <a:srgbClr val="EAEAEA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FF"/>
                </a:buClr>
                <a:buFont typeface="Wingdings 3" pitchFamily="18" charset="2"/>
                <a:buChar char="ê"/>
                <a:defRPr sz="16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399" b="1" i="1">
                  <a:solidFill>
                    <a:schemeClr val="tx2"/>
                  </a:solidFill>
                  <a:cs typeface="Arial" panose="020B0604020202020204" pitchFamily="34" charset="0"/>
                </a:rPr>
                <a:t>Auto Dealers</a:t>
              </a:r>
            </a:p>
          </p:txBody>
        </p:sp>
        <p:sp>
          <p:nvSpPr>
            <p:cNvPr id="13" name="Text Box 55">
              <a:extLst>
                <a:ext uri="{FF2B5EF4-FFF2-40B4-BE49-F238E27FC236}">
                  <a16:creationId xmlns:a16="http://schemas.microsoft.com/office/drawing/2014/main" id="{B9D3AB6F-B42A-B9E4-C29F-FF3940185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0800" y="2264759"/>
              <a:ext cx="1879600" cy="395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1797" tIns="60898" rIns="121797" bIns="6089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CA" altLang="en-US" sz="1865" b="1">
                  <a:cs typeface="Arial" panose="020B0604020202020204" pitchFamily="34" charset="0"/>
                </a:rPr>
                <a:t>Internet</a:t>
              </a:r>
            </a:p>
          </p:txBody>
        </p:sp>
        <p:sp>
          <p:nvSpPr>
            <p:cNvPr id="14" name="Oval 63">
              <a:extLst>
                <a:ext uri="{FF2B5EF4-FFF2-40B4-BE49-F238E27FC236}">
                  <a16:creationId xmlns:a16="http://schemas.microsoft.com/office/drawing/2014/main" id="{F94443A2-3BC1-F3E3-B32C-A57A8E665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6813" y="1236902"/>
              <a:ext cx="1027112" cy="503237"/>
            </a:xfrm>
            <a:prstGeom prst="ellipse">
              <a:avLst/>
            </a:prstGeom>
            <a:solidFill>
              <a:schemeClr val="tx1">
                <a:lumMod val="20000"/>
                <a:lumOff val="80000"/>
                <a:alpha val="50000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FF0000"/>
                </a:buClr>
                <a:buFont typeface="Wingdings" pitchFamily="2" charset="2"/>
                <a:buChar char="§"/>
                <a:defRPr sz="2000">
                  <a:solidFill>
                    <a:srgbClr val="EAEAEA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FF"/>
                </a:buClr>
                <a:buFont typeface="Wingdings 3" pitchFamily="18" charset="2"/>
                <a:buChar char="ê"/>
                <a:defRPr sz="16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066" b="1" i="1">
                  <a:solidFill>
                    <a:schemeClr val="tx2"/>
                  </a:solidFill>
                  <a:cs typeface="Arial" panose="020B0604020202020204" pitchFamily="34" charset="0"/>
                </a:rPr>
                <a:t>Home</a:t>
              </a:r>
            </a:p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066" b="1" i="1">
                  <a:solidFill>
                    <a:schemeClr val="tx2"/>
                  </a:solidFill>
                  <a:cs typeface="Arial" panose="020B0604020202020204" pitchFamily="34" charset="0"/>
                </a:rPr>
                <a:t>Improvement</a:t>
              </a:r>
            </a:p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066" b="1" i="1">
                  <a:solidFill>
                    <a:schemeClr val="tx2"/>
                  </a:solidFill>
                  <a:cs typeface="Arial" panose="020B0604020202020204" pitchFamily="34" charset="0"/>
                </a:rPr>
                <a:t>Dealers</a:t>
              </a:r>
            </a:p>
          </p:txBody>
        </p:sp>
        <p:sp>
          <p:nvSpPr>
            <p:cNvPr id="15" name="Oval 64">
              <a:extLst>
                <a:ext uri="{FF2B5EF4-FFF2-40B4-BE49-F238E27FC236}">
                  <a16:creationId xmlns:a16="http://schemas.microsoft.com/office/drawing/2014/main" id="{55B286F1-5D04-1DAC-DD47-D32602D9C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050" y="1248014"/>
              <a:ext cx="1035050" cy="481012"/>
            </a:xfrm>
            <a:prstGeom prst="ellipse">
              <a:avLst/>
            </a:prstGeom>
            <a:solidFill>
              <a:schemeClr val="tx1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FF0000"/>
                </a:buClr>
                <a:buFont typeface="Wingdings" pitchFamily="2" charset="2"/>
                <a:buChar char="§"/>
                <a:defRPr sz="2000">
                  <a:solidFill>
                    <a:srgbClr val="EAEAEA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0066FF"/>
                </a:buClr>
                <a:buFont typeface="Wingdings 3" pitchFamily="18" charset="2"/>
                <a:buChar char="ê"/>
                <a:defRPr sz="16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066" b="1" i="1">
                  <a:solidFill>
                    <a:schemeClr val="tx2"/>
                  </a:solidFill>
                  <a:cs typeface="Arial" panose="020B0604020202020204" pitchFamily="34" charset="0"/>
                </a:rPr>
                <a:t>Power Sport</a:t>
              </a:r>
            </a:p>
            <a:p>
              <a:pPr algn="ctr" eaLnBrk="1" hangingPunct="1">
                <a:spcBef>
                  <a:spcPct val="0"/>
                </a:spcBef>
                <a:defRPr/>
              </a:pPr>
              <a:r>
                <a:rPr lang="en-US" altLang="en-US" sz="1066" b="1" i="1">
                  <a:solidFill>
                    <a:schemeClr val="tx2"/>
                  </a:solidFill>
                  <a:cs typeface="Arial" panose="020B0604020202020204" pitchFamily="34" charset="0"/>
                </a:rPr>
                <a:t>Dealers</a:t>
              </a:r>
            </a:p>
          </p:txBody>
        </p:sp>
        <p:sp>
          <p:nvSpPr>
            <p:cNvPr id="16" name="Oval 74">
              <a:extLst>
                <a:ext uri="{FF2B5EF4-FFF2-40B4-BE49-F238E27FC236}">
                  <a16:creationId xmlns:a16="http://schemas.microsoft.com/office/drawing/2014/main" id="{3C341579-A4E3-E947-896A-50433E240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426" y="1921750"/>
              <a:ext cx="1382712" cy="877887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121797" tIns="60898" rIns="121797" bIns="60898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Extended</a:t>
              </a:r>
            </a:p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Warranties</a:t>
              </a:r>
            </a:p>
            <a:p>
              <a:pPr algn="ctr" eaLnBrk="1" hangingPunct="1"/>
              <a:r>
                <a:rPr lang="en-US" altLang="en-US" sz="932" b="1">
                  <a:cs typeface="Arial" panose="020B0604020202020204" pitchFamily="34" charset="0"/>
                </a:rPr>
                <a:t>(pay/funded deal)</a:t>
              </a:r>
            </a:p>
          </p:txBody>
        </p:sp>
        <p:sp>
          <p:nvSpPr>
            <p:cNvPr id="17" name="Oval 76">
              <a:extLst>
                <a:ext uri="{FF2B5EF4-FFF2-40B4-BE49-F238E27FC236}">
                  <a16:creationId xmlns:a16="http://schemas.microsoft.com/office/drawing/2014/main" id="{A977973B-035C-6094-D2E1-06249C18B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676" y="3814050"/>
              <a:ext cx="1446213" cy="928687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Credit Insurance</a:t>
              </a:r>
            </a:p>
            <a:p>
              <a:pPr algn="ctr" eaLnBrk="1" hangingPunct="1"/>
              <a:r>
                <a:rPr lang="en-US" altLang="en-US" sz="932" b="1">
                  <a:cs typeface="Arial" panose="020B0604020202020204" pitchFamily="34" charset="0"/>
                </a:rPr>
                <a:t>(pay/funded deal)</a:t>
              </a:r>
            </a:p>
          </p:txBody>
        </p:sp>
        <p:sp>
          <p:nvSpPr>
            <p:cNvPr id="18" name="Rectangle 78">
              <a:extLst>
                <a:ext uri="{FF2B5EF4-FFF2-40B4-BE49-F238E27FC236}">
                  <a16:creationId xmlns:a16="http://schemas.microsoft.com/office/drawing/2014/main" id="{A489A4D1-9333-9831-7EA5-8261F0CA9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845" y="1243446"/>
              <a:ext cx="1055508" cy="474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797" tIns="60898" rIns="121797" bIns="60898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2398" b="1">
                  <a:cs typeface="Arial" panose="020B0604020202020204" pitchFamily="34" charset="0"/>
                </a:rPr>
                <a:t>No Fees</a:t>
              </a:r>
            </a:p>
          </p:txBody>
        </p:sp>
        <p:sp>
          <p:nvSpPr>
            <p:cNvPr id="19" name="AutoShape 11">
              <a:extLst>
                <a:ext uri="{FF2B5EF4-FFF2-40B4-BE49-F238E27FC236}">
                  <a16:creationId xmlns:a16="http://schemas.microsoft.com/office/drawing/2014/main" id="{45C05D44-8E5E-E83E-1896-ED9A6A35C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130" y="4944508"/>
              <a:ext cx="1371600" cy="1063625"/>
            </a:xfrm>
            <a:prstGeom prst="flowChartAlternateProcess">
              <a:avLst/>
            </a:prstGeom>
            <a:solidFill>
              <a:schemeClr val="tx1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Lenders</a:t>
              </a:r>
            </a:p>
            <a:p>
              <a:pPr algn="ctr" eaLnBrk="1" hangingPunct="1"/>
              <a:r>
                <a:rPr lang="en-US" altLang="en-US" sz="1599" b="1">
                  <a:solidFill>
                    <a:schemeClr val="tx2"/>
                  </a:solidFill>
                  <a:cs typeface="Arial" panose="020B0604020202020204" pitchFamily="34" charset="0"/>
                </a:rPr>
                <a:t>CSC</a:t>
              </a:r>
            </a:p>
            <a:p>
              <a:pPr algn="ctr" eaLnBrk="1" hangingPunct="1"/>
              <a:r>
                <a:rPr lang="en-US" altLang="en-US" sz="1865" b="1">
                  <a:solidFill>
                    <a:schemeClr val="tx2"/>
                  </a:solidFill>
                  <a:cs typeface="Arial" panose="020B0604020202020204" pitchFamily="34" charset="0"/>
                </a:rPr>
                <a:t>Prime</a:t>
              </a:r>
            </a:p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(pay/funded deal)</a:t>
              </a:r>
            </a:p>
          </p:txBody>
        </p:sp>
        <p:sp>
          <p:nvSpPr>
            <p:cNvPr id="20" name="AutoShape 12">
              <a:extLst>
                <a:ext uri="{FF2B5EF4-FFF2-40B4-BE49-F238E27FC236}">
                  <a16:creationId xmlns:a16="http://schemas.microsoft.com/office/drawing/2014/main" id="{356B28BB-0DD6-4B46-5AAE-19223DBE4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9387" y="4944508"/>
              <a:ext cx="1371600" cy="1084262"/>
            </a:xfrm>
            <a:prstGeom prst="flowChartAlternateProcess">
              <a:avLst/>
            </a:prstGeom>
            <a:solidFill>
              <a:schemeClr val="tx1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Lenders</a:t>
              </a:r>
            </a:p>
            <a:p>
              <a:pPr algn="ctr" eaLnBrk="1" hangingPunct="1"/>
              <a:r>
                <a:rPr lang="en-US" altLang="en-US" sz="1599" b="1">
                  <a:solidFill>
                    <a:schemeClr val="tx2"/>
                  </a:solidFill>
                  <a:cs typeface="Arial" panose="020B0604020202020204" pitchFamily="34" charset="0"/>
                </a:rPr>
                <a:t>Lease</a:t>
              </a:r>
            </a:p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(pay/funded deal)</a:t>
              </a:r>
            </a:p>
          </p:txBody>
        </p:sp>
        <p:sp>
          <p:nvSpPr>
            <p:cNvPr id="21" name="AutoShape 15">
              <a:extLst>
                <a:ext uri="{FF2B5EF4-FFF2-40B4-BE49-F238E27FC236}">
                  <a16:creationId xmlns:a16="http://schemas.microsoft.com/office/drawing/2014/main" id="{0AE865FF-748C-63D5-4FBE-ED1CF44788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799" y="4944508"/>
              <a:ext cx="1371600" cy="1063625"/>
            </a:xfrm>
            <a:prstGeom prst="flowChartAlternateProcess">
              <a:avLst/>
            </a:prstGeom>
            <a:solidFill>
              <a:schemeClr val="tx1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Lenders</a:t>
              </a:r>
            </a:p>
            <a:p>
              <a:pPr algn="ctr" eaLnBrk="1" hangingPunct="1"/>
              <a:r>
                <a:rPr lang="en-US" altLang="en-US" sz="1599" b="1">
                  <a:solidFill>
                    <a:schemeClr val="tx2"/>
                  </a:solidFill>
                  <a:cs typeface="Arial" panose="020B0604020202020204" pitchFamily="34" charset="0"/>
                </a:rPr>
                <a:t>Non-Prime</a:t>
              </a:r>
            </a:p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(pay/funded deal)</a:t>
              </a:r>
            </a:p>
          </p:txBody>
        </p:sp>
        <p:sp>
          <p:nvSpPr>
            <p:cNvPr id="22" name="AutoShape 47">
              <a:extLst>
                <a:ext uri="{FF2B5EF4-FFF2-40B4-BE49-F238E27FC236}">
                  <a16:creationId xmlns:a16="http://schemas.microsoft.com/office/drawing/2014/main" id="{D36A4F85-F2E6-109F-D098-1CF2EB70D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746" y="4944508"/>
              <a:ext cx="1371600" cy="1063625"/>
            </a:xfrm>
            <a:prstGeom prst="flowChartAlternateProcess">
              <a:avLst/>
            </a:prstGeom>
            <a:solidFill>
              <a:schemeClr val="tx1">
                <a:lumMod val="20000"/>
                <a:lumOff val="80000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Lenders</a:t>
              </a:r>
            </a:p>
            <a:p>
              <a:pPr algn="ctr" eaLnBrk="1" hangingPunct="1"/>
              <a:r>
                <a:rPr lang="en-US" altLang="en-US" sz="1599" b="1">
                  <a:solidFill>
                    <a:schemeClr val="tx2"/>
                  </a:solidFill>
                  <a:cs typeface="Arial" panose="020B0604020202020204" pitchFamily="34" charset="0"/>
                </a:rPr>
                <a:t>Balloon Note</a:t>
              </a:r>
            </a:p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Prime</a:t>
              </a:r>
            </a:p>
            <a:p>
              <a:pPr algn="ctr" eaLnBrk="1" hangingPunct="1"/>
              <a:r>
                <a:rPr lang="en-US" altLang="en-US" sz="1399" b="1">
                  <a:solidFill>
                    <a:schemeClr val="tx2"/>
                  </a:solidFill>
                  <a:cs typeface="Arial" panose="020B0604020202020204" pitchFamily="34" charset="0"/>
                </a:rPr>
                <a:t>(pay/funded deal)</a:t>
              </a:r>
            </a:p>
          </p:txBody>
        </p:sp>
        <p:sp>
          <p:nvSpPr>
            <p:cNvPr id="23" name="Rectangle 82">
              <a:extLst>
                <a:ext uri="{FF2B5EF4-FFF2-40B4-BE49-F238E27FC236}">
                  <a16:creationId xmlns:a16="http://schemas.microsoft.com/office/drawing/2014/main" id="{4BF5435C-756E-A01E-947D-E658BF624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7814" y="5032725"/>
              <a:ext cx="1306361" cy="474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21797" tIns="60898" rIns="121797" bIns="60898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2398" b="1">
                  <a:cs typeface="Arial" panose="020B0604020202020204" pitchFamily="34" charset="0"/>
                </a:rPr>
                <a:t>Fee Based</a:t>
              </a:r>
            </a:p>
          </p:txBody>
        </p:sp>
        <p:sp>
          <p:nvSpPr>
            <p:cNvPr id="24" name="AutoShape 83">
              <a:extLst>
                <a:ext uri="{FF2B5EF4-FFF2-40B4-BE49-F238E27FC236}">
                  <a16:creationId xmlns:a16="http://schemas.microsoft.com/office/drawing/2014/main" id="{48E16EBC-2F59-6FFF-638E-2EB5520F14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3900413" y="4310378"/>
              <a:ext cx="1798617" cy="536831"/>
            </a:xfrm>
            <a:prstGeom prst="downArrow">
              <a:avLst>
                <a:gd name="adj1" fmla="val 67148"/>
                <a:gd name="adj2" fmla="val 39829"/>
              </a:avLst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lIns="121797" tIns="60898" rIns="121797" bIns="60898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65">
                <a:solidFill>
                  <a:srgbClr val="555555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 Box 84">
              <a:extLst>
                <a:ext uri="{FF2B5EF4-FFF2-40B4-BE49-F238E27FC236}">
                  <a16:creationId xmlns:a16="http://schemas.microsoft.com/office/drawing/2014/main" id="{3021EE05-D2EC-64DE-06A0-0B0BE2066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615" y="3978139"/>
              <a:ext cx="2677727" cy="3953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1797" tIns="60898" rIns="121797" bIns="6089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CA" altLang="en-US" sz="1865" b="1">
                  <a:cs typeface="Arial" panose="020B0604020202020204" pitchFamily="34" charset="0"/>
                </a:rPr>
                <a:t>System Interface</a:t>
              </a:r>
            </a:p>
          </p:txBody>
        </p:sp>
        <p:sp>
          <p:nvSpPr>
            <p:cNvPr id="26" name="Oval 44">
              <a:extLst>
                <a:ext uri="{FF2B5EF4-FFF2-40B4-BE49-F238E27FC236}">
                  <a16:creationId xmlns:a16="http://schemas.microsoft.com/office/drawing/2014/main" id="{4D7FA1E1-DEA5-9EF0-FD13-E2EB65A71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3353" y="1893175"/>
              <a:ext cx="1382712" cy="877887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Credit</a:t>
              </a:r>
            </a:p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Decisioning</a:t>
              </a:r>
            </a:p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Tools</a:t>
              </a:r>
            </a:p>
            <a:p>
              <a:pPr algn="ctr" eaLnBrk="1" hangingPunct="1"/>
              <a:r>
                <a:rPr lang="en-US" altLang="en-US" sz="932" b="1" i="1">
                  <a:cs typeface="Arial" panose="020B0604020202020204" pitchFamily="34" charset="0"/>
                </a:rPr>
                <a:t>(Lender Pays)</a:t>
              </a:r>
            </a:p>
          </p:txBody>
        </p:sp>
        <p:sp>
          <p:nvSpPr>
            <p:cNvPr id="27" name="Oval 45">
              <a:extLst>
                <a:ext uri="{FF2B5EF4-FFF2-40B4-BE49-F238E27FC236}">
                  <a16:creationId xmlns:a16="http://schemas.microsoft.com/office/drawing/2014/main" id="{27C6D441-1E57-3669-9392-8A0C89791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3353" y="2866312"/>
              <a:ext cx="1382713" cy="877888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Value Chain </a:t>
              </a:r>
            </a:p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Products and </a:t>
              </a:r>
            </a:p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Services</a:t>
              </a:r>
            </a:p>
            <a:p>
              <a:pPr algn="ctr" eaLnBrk="1" hangingPunct="1"/>
              <a:r>
                <a:rPr lang="en-US" altLang="en-US" sz="932" b="1">
                  <a:cs typeface="Arial" panose="020B0604020202020204" pitchFamily="34" charset="0"/>
                </a:rPr>
                <a:t>(no charge)</a:t>
              </a:r>
            </a:p>
          </p:txBody>
        </p:sp>
        <p:sp>
          <p:nvSpPr>
            <p:cNvPr id="28" name="Oval 46">
              <a:extLst>
                <a:ext uri="{FF2B5EF4-FFF2-40B4-BE49-F238E27FC236}">
                  <a16:creationId xmlns:a16="http://schemas.microsoft.com/office/drawing/2014/main" id="{4DF4A148-FCC5-ABA4-BA07-7039F6A4A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1603" y="3833100"/>
              <a:ext cx="1446213" cy="928687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Product</a:t>
              </a:r>
            </a:p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 Documentation</a:t>
              </a:r>
            </a:p>
            <a:p>
              <a:pPr algn="ctr" eaLnBrk="1" hangingPunct="1"/>
              <a:r>
                <a:rPr lang="en-US" altLang="en-US" sz="932" b="1" i="1">
                  <a:cs typeface="Arial" panose="020B0604020202020204" pitchFamily="34" charset="0"/>
                </a:rPr>
                <a:t>(No charge)</a:t>
              </a:r>
            </a:p>
          </p:txBody>
        </p:sp>
        <p:cxnSp>
          <p:nvCxnSpPr>
            <p:cNvPr id="29" name="Elbow Connector 28">
              <a:extLst>
                <a:ext uri="{FF2B5EF4-FFF2-40B4-BE49-F238E27FC236}">
                  <a16:creationId xmlns:a16="http://schemas.microsoft.com/office/drawing/2014/main" id="{41D80521-9352-0431-C4A1-A4BAA3854B87}"/>
                </a:ext>
              </a:extLst>
            </p:cNvPr>
            <p:cNvCxnSpPr>
              <a:cxnSpLocks/>
              <a:stCxn id="16" idx="6"/>
              <a:endCxn id="7" idx="2"/>
            </p:cNvCxnSpPr>
            <p:nvPr/>
          </p:nvCxnSpPr>
          <p:spPr>
            <a:xfrm>
              <a:off x="2292138" y="2360694"/>
              <a:ext cx="1206677" cy="927987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696969"/>
              </a:solidFill>
              <a:round/>
              <a:headEnd type="triangle" w="med" len="med"/>
              <a:tailEnd/>
            </a:ln>
            <a:effectLst/>
          </p:spPr>
        </p:cxnSp>
        <p:cxnSp>
          <p:nvCxnSpPr>
            <p:cNvPr id="30" name="Elbow Connector 29">
              <a:extLst>
                <a:ext uri="{FF2B5EF4-FFF2-40B4-BE49-F238E27FC236}">
                  <a16:creationId xmlns:a16="http://schemas.microsoft.com/office/drawing/2014/main" id="{A081B358-822D-D0BE-0F7C-6783E454006E}"/>
                </a:ext>
              </a:extLst>
            </p:cNvPr>
            <p:cNvCxnSpPr>
              <a:cxnSpLocks/>
              <a:stCxn id="35" idx="6"/>
              <a:endCxn id="7" idx="2"/>
            </p:cNvCxnSpPr>
            <p:nvPr/>
          </p:nvCxnSpPr>
          <p:spPr>
            <a:xfrm flipV="1">
              <a:off x="2292139" y="3288681"/>
              <a:ext cx="1206676" cy="466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696969"/>
              </a:solidFill>
              <a:round/>
              <a:headEnd type="triangle" w="med" len="med"/>
              <a:tailEnd/>
            </a:ln>
            <a:effectLst/>
          </p:spPr>
        </p:cxnSp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98B3A92D-3E90-B811-81A8-2AAC1DD8E365}"/>
                </a:ext>
              </a:extLst>
            </p:cNvPr>
            <p:cNvCxnSpPr>
              <a:cxnSpLocks/>
              <a:stCxn id="17" idx="6"/>
              <a:endCxn id="7" idx="2"/>
            </p:cNvCxnSpPr>
            <p:nvPr/>
          </p:nvCxnSpPr>
          <p:spPr>
            <a:xfrm flipV="1">
              <a:off x="2323889" y="3288681"/>
              <a:ext cx="1174926" cy="98971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696969"/>
              </a:solidFill>
              <a:round/>
              <a:headEnd type="triangle" w="med" len="med"/>
              <a:tailEnd/>
            </a:ln>
            <a:effectLst/>
          </p:spPr>
        </p:cxnSp>
        <p:cxnSp>
          <p:nvCxnSpPr>
            <p:cNvPr id="32" name="Elbow Connector 31">
              <a:extLst>
                <a:ext uri="{FF2B5EF4-FFF2-40B4-BE49-F238E27FC236}">
                  <a16:creationId xmlns:a16="http://schemas.microsoft.com/office/drawing/2014/main" id="{D959C3A1-DA50-E621-FE34-AFAFF900BC64}"/>
                </a:ext>
              </a:extLst>
            </p:cNvPr>
            <p:cNvCxnSpPr>
              <a:cxnSpLocks/>
              <a:stCxn id="26" idx="2"/>
              <a:endCxn id="7" idx="4"/>
            </p:cNvCxnSpPr>
            <p:nvPr/>
          </p:nvCxnSpPr>
          <p:spPr>
            <a:xfrm rot="10800000" flipV="1">
              <a:off x="6083283" y="2332119"/>
              <a:ext cx="1240071" cy="95656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696969"/>
              </a:solidFill>
              <a:round/>
              <a:headEnd type="triangle" w="med" len="med"/>
              <a:tailEnd/>
            </a:ln>
            <a:effectLst/>
          </p:spPr>
        </p:cxnSp>
        <p:cxnSp>
          <p:nvCxnSpPr>
            <p:cNvPr id="33" name="Elbow Connector 32">
              <a:extLst>
                <a:ext uri="{FF2B5EF4-FFF2-40B4-BE49-F238E27FC236}">
                  <a16:creationId xmlns:a16="http://schemas.microsoft.com/office/drawing/2014/main" id="{99629AF3-C5EA-B4B9-9FDA-D056F59B5142}"/>
                </a:ext>
              </a:extLst>
            </p:cNvPr>
            <p:cNvCxnSpPr>
              <a:cxnSpLocks/>
              <a:stCxn id="27" idx="2"/>
              <a:endCxn id="7" idx="4"/>
            </p:cNvCxnSpPr>
            <p:nvPr/>
          </p:nvCxnSpPr>
          <p:spPr>
            <a:xfrm rot="10800000">
              <a:off x="6083283" y="3288682"/>
              <a:ext cx="1240071" cy="16575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696969"/>
              </a:solidFill>
              <a:round/>
              <a:headEnd type="triangle" w="med" len="med"/>
              <a:tailEnd/>
            </a:ln>
            <a:effectLst/>
          </p:spPr>
        </p:cxnSp>
        <p:cxnSp>
          <p:nvCxnSpPr>
            <p:cNvPr id="34" name="Elbow Connector 33">
              <a:extLst>
                <a:ext uri="{FF2B5EF4-FFF2-40B4-BE49-F238E27FC236}">
                  <a16:creationId xmlns:a16="http://schemas.microsoft.com/office/drawing/2014/main" id="{4645E45A-17C5-544B-6747-8EA2EF822FDF}"/>
                </a:ext>
              </a:extLst>
            </p:cNvPr>
            <p:cNvCxnSpPr>
              <a:cxnSpLocks/>
              <a:stCxn id="28" idx="2"/>
              <a:endCxn id="7" idx="4"/>
            </p:cNvCxnSpPr>
            <p:nvPr/>
          </p:nvCxnSpPr>
          <p:spPr>
            <a:xfrm rot="10800000">
              <a:off x="6083283" y="3288682"/>
              <a:ext cx="1208321" cy="100876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696969"/>
              </a:solidFill>
              <a:round/>
              <a:headEnd type="triangle" w="med" len="med"/>
              <a:tailEnd/>
            </a:ln>
            <a:effectLst/>
          </p:spPr>
        </p:cxnSp>
        <p:sp>
          <p:nvSpPr>
            <p:cNvPr id="35" name="Oval 75">
              <a:extLst>
                <a:ext uri="{FF2B5EF4-FFF2-40B4-BE49-F238E27FC236}">
                  <a16:creationId xmlns:a16="http://schemas.microsoft.com/office/drawing/2014/main" id="{ABB19035-DC16-264F-6074-6258C637A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426" y="2854406"/>
              <a:ext cx="1382713" cy="877888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lIns="121797" tIns="60898" rIns="121797" bIns="6089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altLang="en-US" sz="1399" b="1" i="1">
                  <a:cs typeface="Arial" panose="020B0604020202020204" pitchFamily="34" charset="0"/>
                </a:rPr>
                <a:t>Credit Bureaus</a:t>
              </a:r>
            </a:p>
            <a:p>
              <a:pPr algn="ctr" eaLnBrk="1" hangingPunct="1"/>
              <a:r>
                <a:rPr lang="en-US" altLang="en-US" sz="932" b="1">
                  <a:cs typeface="Arial" panose="020B0604020202020204" pitchFamily="34" charset="0"/>
                </a:rPr>
                <a:t>(payment through </a:t>
              </a:r>
            </a:p>
            <a:p>
              <a:pPr algn="ctr" eaLnBrk="1" hangingPunct="1"/>
              <a:r>
                <a:rPr lang="en-US" altLang="en-US" sz="932" b="1">
                  <a:cs typeface="Arial" panose="020B0604020202020204" pitchFamily="34" charset="0"/>
                </a:rPr>
                <a:t>bureaus from dealer)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3D91FEF-A690-A38D-3108-1CC168F0CDB8}"/>
                </a:ext>
              </a:extLst>
            </p:cNvPr>
            <p:cNvSpPr/>
            <p:nvPr/>
          </p:nvSpPr>
          <p:spPr>
            <a:xfrm>
              <a:off x="3988763" y="3167719"/>
              <a:ext cx="1641429" cy="6425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CA" altLang="en-US" sz="1865" b="1">
                  <a:latin typeface="Arial" panose="020B0604020202020204" pitchFamily="34" charset="0"/>
                  <a:cs typeface="Arial" panose="020B0604020202020204" pitchFamily="34" charset="0"/>
                </a:rPr>
                <a:t>Portal Web </a:t>
              </a:r>
            </a:p>
            <a:p>
              <a:pPr algn="ctr"/>
              <a:r>
                <a:rPr lang="en-CA" altLang="en-US" sz="1865" b="1">
                  <a:latin typeface="Arial" panose="020B0604020202020204" pitchFamily="34" charset="0"/>
                  <a:cs typeface="Arial" panose="020B0604020202020204" pitchFamily="34" charset="0"/>
                </a:rPr>
                <a:t>Application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4353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C4B17-4244-085A-D6A5-4E09C7342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0847-DFF0-8D87-9FB4-75625299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Blockbuster Operating Model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37991-8773-EFB2-6DC4-862B53FCAD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ADBB25-6F91-BAB9-B25F-9397CF1AFC85}"/>
              </a:ext>
            </a:extLst>
          </p:cNvPr>
          <p:cNvGrpSpPr/>
          <p:nvPr/>
        </p:nvGrpSpPr>
        <p:grpSpPr>
          <a:xfrm>
            <a:off x="876300" y="1257300"/>
            <a:ext cx="10652759" cy="4844416"/>
            <a:chOff x="860819" y="1143170"/>
            <a:chExt cx="7902351" cy="5105401"/>
          </a:xfrm>
        </p:grpSpPr>
        <p:sp>
          <p:nvSpPr>
            <p:cNvPr id="6" name="Rectangle 24">
              <a:extLst>
                <a:ext uri="{FF2B5EF4-FFF2-40B4-BE49-F238E27FC236}">
                  <a16:creationId xmlns:a16="http://schemas.microsoft.com/office/drawing/2014/main" id="{596CC143-8CC9-ED1C-6DB5-D6EC7F8CB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0482" y="1809092"/>
              <a:ext cx="2484165" cy="162780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  <a:headEnd/>
              <a:tailEnd/>
            </a:ln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lIns="91424" tIns="45712" rIns="91424" bIns="45712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AU" altLang="en-US" sz="1500" b="1">
                  <a:cs typeface="Arial" panose="020B0604020202020204" pitchFamily="34" charset="0"/>
                </a:rPr>
                <a:t>DVD</a:t>
              </a:r>
            </a:p>
            <a:p>
              <a:pPr algn="ctr" eaLnBrk="1" hangingPunct="1"/>
              <a:r>
                <a:rPr lang="en-AU" altLang="en-US" sz="1500" b="1">
                  <a:cs typeface="Arial" panose="020B0604020202020204" pitchFamily="34" charset="0"/>
                </a:rPr>
                <a:t>Manufacturing</a:t>
              </a:r>
            </a:p>
          </p:txBody>
        </p:sp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ECF6CF3D-CEA6-4A1C-F6C9-00EBD86E1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0482" y="3732866"/>
              <a:ext cx="2484165" cy="1775792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  <a:headEnd/>
              <a:tailEnd/>
            </a:ln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lIns="91424" tIns="45712" rIns="91424" bIns="45712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/>
              <a:r>
                <a:rPr lang="en-AU" altLang="en-US" sz="1500" b="1">
                  <a:cs typeface="Arial" panose="020B0604020202020204" pitchFamily="34" charset="0"/>
                </a:rPr>
                <a:t>Sourcing and</a:t>
              </a:r>
            </a:p>
            <a:p>
              <a:pPr algn="ctr"/>
              <a:r>
                <a:rPr lang="en-AU" altLang="en-US" sz="1500" b="1">
                  <a:cs typeface="Arial" panose="020B0604020202020204" pitchFamily="34" charset="0"/>
                </a:rPr>
                <a:t>Contracting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DA6807-BD07-77C4-C54A-36AF72F65047}"/>
                </a:ext>
              </a:extLst>
            </p:cNvPr>
            <p:cNvSpPr/>
            <p:nvPr/>
          </p:nvSpPr>
          <p:spPr bwMode="auto">
            <a:xfrm>
              <a:off x="6947819" y="1735101"/>
              <a:ext cx="1050993" cy="3742728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25000"/>
              </a:schemeClr>
            </a:solidFill>
            <a:ln w="38100">
              <a:solidFill>
                <a:schemeClr val="tx1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04D28A12-BBE4-D5B3-5A90-AB225CBB03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0991" y="1735101"/>
              <a:ext cx="382179" cy="3742728"/>
            </a:xfrm>
            <a:prstGeom prst="rect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  <a:headEnd/>
              <a:tailEnd/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vert" wrap="none" lIns="91424" tIns="45712" rIns="91424" bIns="45712" anchor="ctr" anchorCtr="1"/>
            <a:lstStyle/>
            <a:p>
              <a:pPr>
                <a:defRPr/>
              </a:pPr>
              <a:r>
                <a:rPr lang="en-US" sz="1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Consumers</a:t>
              </a:r>
            </a:p>
          </p:txBody>
        </p:sp>
        <p:sp>
          <p:nvSpPr>
            <p:cNvPr id="10" name="Text Box 16">
              <a:extLst>
                <a:ext uri="{FF2B5EF4-FFF2-40B4-BE49-F238E27FC236}">
                  <a16:creationId xmlns:a16="http://schemas.microsoft.com/office/drawing/2014/main" id="{F98968E0-B477-7D37-EBB4-79C46598F8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6517924" y="3468613"/>
              <a:ext cx="1321782" cy="405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4" tIns="45712" rIns="91424" bIns="45712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AU" altLang="en-US" sz="1500" b="1">
                  <a:solidFill>
                    <a:srgbClr val="555555"/>
                  </a:solidFill>
                  <a:cs typeface="Arial" panose="020B0604020202020204" pitchFamily="34" charset="0"/>
                </a:rPr>
                <a:t>Retail Stores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48EAC5-DA42-029D-8E69-DB7BF52EA94A}"/>
                </a:ext>
              </a:extLst>
            </p:cNvPr>
            <p:cNvSpPr/>
            <p:nvPr/>
          </p:nvSpPr>
          <p:spPr bwMode="auto">
            <a:xfrm>
              <a:off x="7425543" y="1918538"/>
              <a:ext cx="477724" cy="30675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EFFEF69-F32A-B459-5869-FFE39C707AC0}"/>
                </a:ext>
              </a:extLst>
            </p:cNvPr>
            <p:cNvSpPr/>
            <p:nvPr/>
          </p:nvSpPr>
          <p:spPr bwMode="auto">
            <a:xfrm>
              <a:off x="7425543" y="2348612"/>
              <a:ext cx="477724" cy="306756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8371BE-7E51-33A6-5404-112DD18F8C5C}"/>
                </a:ext>
              </a:extLst>
            </p:cNvPr>
            <p:cNvSpPr/>
            <p:nvPr/>
          </p:nvSpPr>
          <p:spPr bwMode="auto">
            <a:xfrm>
              <a:off x="7425543" y="2778687"/>
              <a:ext cx="477724" cy="30675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C2F9177-D795-A05A-2854-6CBFF4488D0E}"/>
                </a:ext>
              </a:extLst>
            </p:cNvPr>
            <p:cNvSpPr/>
            <p:nvPr/>
          </p:nvSpPr>
          <p:spPr bwMode="auto">
            <a:xfrm>
              <a:off x="7425543" y="3207220"/>
              <a:ext cx="477724" cy="30675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9B54F9-7959-17ED-9602-C5A78C9809B1}"/>
                </a:ext>
              </a:extLst>
            </p:cNvPr>
            <p:cNvSpPr/>
            <p:nvPr/>
          </p:nvSpPr>
          <p:spPr bwMode="auto">
            <a:xfrm>
              <a:off x="7425543" y="3637294"/>
              <a:ext cx="477724" cy="306756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9A1087-1740-85BF-3AC6-8534DD823640}"/>
                </a:ext>
              </a:extLst>
            </p:cNvPr>
            <p:cNvSpPr/>
            <p:nvPr/>
          </p:nvSpPr>
          <p:spPr bwMode="auto">
            <a:xfrm>
              <a:off x="7425543" y="4067369"/>
              <a:ext cx="477724" cy="30675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7207D4D-A154-89A4-4844-93EDE996F8F9}"/>
                </a:ext>
              </a:extLst>
            </p:cNvPr>
            <p:cNvSpPr/>
            <p:nvPr/>
          </p:nvSpPr>
          <p:spPr bwMode="auto">
            <a:xfrm>
              <a:off x="7425543" y="4495902"/>
              <a:ext cx="477724" cy="306755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2F68032-9C87-52D2-A77D-BBF642C7B68B}"/>
                </a:ext>
              </a:extLst>
            </p:cNvPr>
            <p:cNvSpPr/>
            <p:nvPr/>
          </p:nvSpPr>
          <p:spPr bwMode="auto">
            <a:xfrm>
              <a:off x="7425543" y="4925976"/>
              <a:ext cx="477724" cy="306756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0164DE83-1351-8E0E-33E3-2A919918187E}"/>
                </a:ext>
              </a:extLst>
            </p:cNvPr>
            <p:cNvSpPr/>
            <p:nvPr/>
          </p:nvSpPr>
          <p:spPr bwMode="auto">
            <a:xfrm flipH="1">
              <a:off x="8084751" y="1918538"/>
              <a:ext cx="286634" cy="246638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8BB1ECBD-4290-7959-BD3E-DE1879BA68B9}"/>
                </a:ext>
              </a:extLst>
            </p:cNvPr>
            <p:cNvSpPr/>
            <p:nvPr/>
          </p:nvSpPr>
          <p:spPr bwMode="auto">
            <a:xfrm flipH="1">
              <a:off x="8084751" y="2348612"/>
              <a:ext cx="286634" cy="245097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ight Arrow 20">
              <a:extLst>
                <a:ext uri="{FF2B5EF4-FFF2-40B4-BE49-F238E27FC236}">
                  <a16:creationId xmlns:a16="http://schemas.microsoft.com/office/drawing/2014/main" id="{50CC73FA-6D5D-6DD8-1056-EE8FC61D7D18}"/>
                </a:ext>
              </a:extLst>
            </p:cNvPr>
            <p:cNvSpPr/>
            <p:nvPr/>
          </p:nvSpPr>
          <p:spPr bwMode="auto">
            <a:xfrm flipH="1">
              <a:off x="8084751" y="2838804"/>
              <a:ext cx="286634" cy="246638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ight Arrow 21">
              <a:extLst>
                <a:ext uri="{FF2B5EF4-FFF2-40B4-BE49-F238E27FC236}">
                  <a16:creationId xmlns:a16="http://schemas.microsoft.com/office/drawing/2014/main" id="{F2FC0C0B-A5EA-8372-C0B7-1C95D266C65D}"/>
                </a:ext>
              </a:extLst>
            </p:cNvPr>
            <p:cNvSpPr/>
            <p:nvPr/>
          </p:nvSpPr>
          <p:spPr bwMode="auto">
            <a:xfrm flipH="1">
              <a:off x="8084751" y="3268879"/>
              <a:ext cx="286634" cy="245096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ight Arrow 22">
              <a:extLst>
                <a:ext uri="{FF2B5EF4-FFF2-40B4-BE49-F238E27FC236}">
                  <a16:creationId xmlns:a16="http://schemas.microsoft.com/office/drawing/2014/main" id="{FAEBA43A-08C0-EC9E-249E-4AAB83E358FA}"/>
                </a:ext>
              </a:extLst>
            </p:cNvPr>
            <p:cNvSpPr/>
            <p:nvPr/>
          </p:nvSpPr>
          <p:spPr bwMode="auto">
            <a:xfrm flipH="1">
              <a:off x="8084751" y="3637294"/>
              <a:ext cx="286634" cy="245097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ight Arrow 23">
              <a:extLst>
                <a:ext uri="{FF2B5EF4-FFF2-40B4-BE49-F238E27FC236}">
                  <a16:creationId xmlns:a16="http://schemas.microsoft.com/office/drawing/2014/main" id="{56A9BF7D-80B8-27ED-9FDE-D867CDD6F3CF}"/>
                </a:ext>
              </a:extLst>
            </p:cNvPr>
            <p:cNvSpPr/>
            <p:nvPr/>
          </p:nvSpPr>
          <p:spPr bwMode="auto">
            <a:xfrm flipH="1">
              <a:off x="8084751" y="4067369"/>
              <a:ext cx="286634" cy="245096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ight Arrow 24">
              <a:extLst>
                <a:ext uri="{FF2B5EF4-FFF2-40B4-BE49-F238E27FC236}">
                  <a16:creationId xmlns:a16="http://schemas.microsoft.com/office/drawing/2014/main" id="{FD720F52-A58C-EE85-13B5-8E9B2AA2EC35}"/>
                </a:ext>
              </a:extLst>
            </p:cNvPr>
            <p:cNvSpPr/>
            <p:nvPr/>
          </p:nvSpPr>
          <p:spPr bwMode="auto">
            <a:xfrm flipH="1">
              <a:off x="8084751" y="4495902"/>
              <a:ext cx="286634" cy="245096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ight Arrow 25">
              <a:extLst>
                <a:ext uri="{FF2B5EF4-FFF2-40B4-BE49-F238E27FC236}">
                  <a16:creationId xmlns:a16="http://schemas.microsoft.com/office/drawing/2014/main" id="{3C7766DD-2DD6-157C-625D-E47D77C4B2C8}"/>
                </a:ext>
              </a:extLst>
            </p:cNvPr>
            <p:cNvSpPr/>
            <p:nvPr/>
          </p:nvSpPr>
          <p:spPr bwMode="auto">
            <a:xfrm flipH="1">
              <a:off x="8084751" y="4925976"/>
              <a:ext cx="286634" cy="245097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F79FE933-E84F-1F18-FDA0-444A4D4E646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5705736" y="1765930"/>
              <a:ext cx="601136" cy="3742728"/>
            </a:xfrm>
            <a:prstGeom prst="rect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  <a:headEnd/>
              <a:tailEnd/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vert" wrap="none" lIns="91424" tIns="45712" rIns="91424" bIns="45712" anchor="ctr" anchorCtr="1"/>
            <a:lstStyle/>
            <a:p>
              <a:pPr>
                <a:defRPr/>
              </a:pPr>
              <a:r>
                <a:rPr lang="en-US" sz="1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Distribution</a:t>
              </a:r>
            </a:p>
          </p:txBody>
        </p:sp>
        <p:sp>
          <p:nvSpPr>
            <p:cNvPr id="28" name="Right Arrow 27">
              <a:extLst>
                <a:ext uri="{FF2B5EF4-FFF2-40B4-BE49-F238E27FC236}">
                  <a16:creationId xmlns:a16="http://schemas.microsoft.com/office/drawing/2014/main" id="{2388B493-0D6A-7D00-A59E-329B437329EF}"/>
                </a:ext>
              </a:extLst>
            </p:cNvPr>
            <p:cNvSpPr/>
            <p:nvPr/>
          </p:nvSpPr>
          <p:spPr bwMode="auto">
            <a:xfrm>
              <a:off x="6316477" y="1949368"/>
              <a:ext cx="449857" cy="246638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ight Arrow 28">
              <a:extLst>
                <a:ext uri="{FF2B5EF4-FFF2-40B4-BE49-F238E27FC236}">
                  <a16:creationId xmlns:a16="http://schemas.microsoft.com/office/drawing/2014/main" id="{1BC42CC9-45DE-138D-549F-8A3B4B0487AD}"/>
                </a:ext>
              </a:extLst>
            </p:cNvPr>
            <p:cNvSpPr/>
            <p:nvPr/>
          </p:nvSpPr>
          <p:spPr bwMode="auto">
            <a:xfrm>
              <a:off x="6316477" y="2379442"/>
              <a:ext cx="449857" cy="245097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A0C30435-6BB0-9F44-72A7-CD774FB728D0}"/>
                </a:ext>
              </a:extLst>
            </p:cNvPr>
            <p:cNvSpPr/>
            <p:nvPr/>
          </p:nvSpPr>
          <p:spPr bwMode="auto">
            <a:xfrm>
              <a:off x="6316477" y="2869634"/>
              <a:ext cx="449857" cy="246638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ight Arrow 30">
              <a:extLst>
                <a:ext uri="{FF2B5EF4-FFF2-40B4-BE49-F238E27FC236}">
                  <a16:creationId xmlns:a16="http://schemas.microsoft.com/office/drawing/2014/main" id="{E2153277-A9DC-2B2F-7E67-BCE48AE8C5FA}"/>
                </a:ext>
              </a:extLst>
            </p:cNvPr>
            <p:cNvSpPr/>
            <p:nvPr/>
          </p:nvSpPr>
          <p:spPr bwMode="auto">
            <a:xfrm>
              <a:off x="6316477" y="3299709"/>
              <a:ext cx="449857" cy="245096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ight Arrow 31">
              <a:extLst>
                <a:ext uri="{FF2B5EF4-FFF2-40B4-BE49-F238E27FC236}">
                  <a16:creationId xmlns:a16="http://schemas.microsoft.com/office/drawing/2014/main" id="{0593BD20-D6D0-6FED-1172-81FE57253C56}"/>
                </a:ext>
              </a:extLst>
            </p:cNvPr>
            <p:cNvSpPr/>
            <p:nvPr/>
          </p:nvSpPr>
          <p:spPr bwMode="auto">
            <a:xfrm>
              <a:off x="6316477" y="3668124"/>
              <a:ext cx="449857" cy="245097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ight Arrow 32">
              <a:extLst>
                <a:ext uri="{FF2B5EF4-FFF2-40B4-BE49-F238E27FC236}">
                  <a16:creationId xmlns:a16="http://schemas.microsoft.com/office/drawing/2014/main" id="{DE05622C-D891-8D4C-6A46-DA0A3D3C2E3E}"/>
                </a:ext>
              </a:extLst>
            </p:cNvPr>
            <p:cNvSpPr/>
            <p:nvPr/>
          </p:nvSpPr>
          <p:spPr bwMode="auto">
            <a:xfrm>
              <a:off x="6316477" y="4096657"/>
              <a:ext cx="449857" cy="246638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ight Arrow 33">
              <a:extLst>
                <a:ext uri="{FF2B5EF4-FFF2-40B4-BE49-F238E27FC236}">
                  <a16:creationId xmlns:a16="http://schemas.microsoft.com/office/drawing/2014/main" id="{1403D9D0-8CF7-FDF7-C087-AE29AACF18BB}"/>
                </a:ext>
              </a:extLst>
            </p:cNvPr>
            <p:cNvSpPr/>
            <p:nvPr/>
          </p:nvSpPr>
          <p:spPr bwMode="auto">
            <a:xfrm>
              <a:off x="6316477" y="4526732"/>
              <a:ext cx="449857" cy="245096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ight Arrow 34">
              <a:extLst>
                <a:ext uri="{FF2B5EF4-FFF2-40B4-BE49-F238E27FC236}">
                  <a16:creationId xmlns:a16="http://schemas.microsoft.com/office/drawing/2014/main" id="{F91E2679-F031-4B2F-AB08-07DFAFBCC017}"/>
                </a:ext>
              </a:extLst>
            </p:cNvPr>
            <p:cNvSpPr/>
            <p:nvPr/>
          </p:nvSpPr>
          <p:spPr bwMode="auto">
            <a:xfrm>
              <a:off x="6316477" y="4956806"/>
              <a:ext cx="449857" cy="245097"/>
            </a:xfrm>
            <a:prstGeom prst="rightArrow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9">
              <a:extLst>
                <a:ext uri="{FF2B5EF4-FFF2-40B4-BE49-F238E27FC236}">
                  <a16:creationId xmlns:a16="http://schemas.microsoft.com/office/drawing/2014/main" id="{0952C5E5-75D4-73B4-BE0B-5909E6AAB9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728938" y="-1555286"/>
              <a:ext cx="295965" cy="5692878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vert" wrap="none" lIns="91424" tIns="45712" rIns="91424" bIns="45712" anchor="ctr" anchorCtr="1"/>
            <a:lstStyle/>
            <a:p>
              <a:pPr>
                <a:defRPr/>
              </a:pPr>
              <a:r>
                <a:rPr lang="en-US" sz="1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Marketing</a:t>
              </a:r>
            </a:p>
          </p:txBody>
        </p:sp>
        <p:sp>
          <p:nvSpPr>
            <p:cNvPr id="37" name="Right Arrow 36">
              <a:extLst>
                <a:ext uri="{FF2B5EF4-FFF2-40B4-BE49-F238E27FC236}">
                  <a16:creationId xmlns:a16="http://schemas.microsoft.com/office/drawing/2014/main" id="{16F7BC84-D322-F341-CC9E-2D1DEC59A091}"/>
                </a:ext>
              </a:extLst>
            </p:cNvPr>
            <p:cNvSpPr/>
            <p:nvPr/>
          </p:nvSpPr>
          <p:spPr bwMode="auto">
            <a:xfrm rot="16200000" flipH="1">
              <a:off x="8413321" y="1320865"/>
              <a:ext cx="221974" cy="477724"/>
            </a:xfrm>
            <a:prstGeom prst="rightArrow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ight Arrow 37">
              <a:extLst>
                <a:ext uri="{FF2B5EF4-FFF2-40B4-BE49-F238E27FC236}">
                  <a16:creationId xmlns:a16="http://schemas.microsoft.com/office/drawing/2014/main" id="{A4789645-CF4D-E32B-789D-4996FAABE67D}"/>
                </a:ext>
              </a:extLst>
            </p:cNvPr>
            <p:cNvSpPr/>
            <p:nvPr/>
          </p:nvSpPr>
          <p:spPr bwMode="auto">
            <a:xfrm rot="16200000" flipH="1">
              <a:off x="7362328" y="1320865"/>
              <a:ext cx="221974" cy="477724"/>
            </a:xfrm>
            <a:prstGeom prst="rightArrow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ight Arrow 38">
              <a:extLst>
                <a:ext uri="{FF2B5EF4-FFF2-40B4-BE49-F238E27FC236}">
                  <a16:creationId xmlns:a16="http://schemas.microsoft.com/office/drawing/2014/main" id="{286EBC81-2579-B22C-4E18-765E8B92B7BD}"/>
                </a:ext>
              </a:extLst>
            </p:cNvPr>
            <p:cNvSpPr/>
            <p:nvPr/>
          </p:nvSpPr>
          <p:spPr bwMode="auto">
            <a:xfrm rot="16200000" flipH="1">
              <a:off x="4209350" y="1320865"/>
              <a:ext cx="221974" cy="477724"/>
            </a:xfrm>
            <a:prstGeom prst="rightArrow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CC7EA890-0EAB-B981-22BD-A827F3D16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819" y="1735101"/>
              <a:ext cx="1337627" cy="3773557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  <a:headEnd/>
              <a:tailEnd/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lIns="91424" tIns="45712" rIns="91424" bIns="45712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AU" altLang="en-US" sz="1500" b="1">
                  <a:cs typeface="Arial" panose="020B0604020202020204" pitchFamily="34" charset="0"/>
                </a:rPr>
                <a:t>Movie </a:t>
              </a:r>
            </a:p>
            <a:p>
              <a:pPr algn="ctr" eaLnBrk="1" hangingPunct="1"/>
              <a:r>
                <a:rPr lang="en-AU" altLang="en-US" sz="1500" b="1">
                  <a:cs typeface="Arial" panose="020B0604020202020204" pitchFamily="34" charset="0"/>
                </a:rPr>
                <a:t>Suppliers</a:t>
              </a:r>
            </a:p>
          </p:txBody>
        </p:sp>
        <p:sp>
          <p:nvSpPr>
            <p:cNvPr id="41" name="Right Arrow 40">
              <a:extLst>
                <a:ext uri="{FF2B5EF4-FFF2-40B4-BE49-F238E27FC236}">
                  <a16:creationId xmlns:a16="http://schemas.microsoft.com/office/drawing/2014/main" id="{3421F47E-4172-8ABC-E96E-CD7BD027CD14}"/>
                </a:ext>
              </a:extLst>
            </p:cNvPr>
            <p:cNvSpPr/>
            <p:nvPr/>
          </p:nvSpPr>
          <p:spPr bwMode="auto">
            <a:xfrm>
              <a:off x="2198446" y="2014110"/>
              <a:ext cx="449857" cy="246638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ight Arrow 41">
              <a:extLst>
                <a:ext uri="{FF2B5EF4-FFF2-40B4-BE49-F238E27FC236}">
                  <a16:creationId xmlns:a16="http://schemas.microsoft.com/office/drawing/2014/main" id="{DE3D9B64-1DFE-0546-4DD6-559B343E3AD2}"/>
                </a:ext>
              </a:extLst>
            </p:cNvPr>
            <p:cNvSpPr/>
            <p:nvPr/>
          </p:nvSpPr>
          <p:spPr bwMode="auto">
            <a:xfrm>
              <a:off x="2198446" y="2444184"/>
              <a:ext cx="449857" cy="245097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ight Arrow 42">
              <a:extLst>
                <a:ext uri="{FF2B5EF4-FFF2-40B4-BE49-F238E27FC236}">
                  <a16:creationId xmlns:a16="http://schemas.microsoft.com/office/drawing/2014/main" id="{8C4CFD93-09E5-2EC1-5D12-D8248E7CA3B1}"/>
                </a:ext>
              </a:extLst>
            </p:cNvPr>
            <p:cNvSpPr/>
            <p:nvPr/>
          </p:nvSpPr>
          <p:spPr bwMode="auto">
            <a:xfrm>
              <a:off x="2198446" y="2935918"/>
              <a:ext cx="449857" cy="245096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ight Arrow 43">
              <a:extLst>
                <a:ext uri="{FF2B5EF4-FFF2-40B4-BE49-F238E27FC236}">
                  <a16:creationId xmlns:a16="http://schemas.microsoft.com/office/drawing/2014/main" id="{A4AB7B20-AA64-E546-AB48-8F634F1E1759}"/>
                </a:ext>
              </a:extLst>
            </p:cNvPr>
            <p:cNvSpPr/>
            <p:nvPr/>
          </p:nvSpPr>
          <p:spPr bwMode="auto">
            <a:xfrm>
              <a:off x="2198446" y="3364452"/>
              <a:ext cx="449857" cy="245096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ight Arrow 44">
              <a:extLst>
                <a:ext uri="{FF2B5EF4-FFF2-40B4-BE49-F238E27FC236}">
                  <a16:creationId xmlns:a16="http://schemas.microsoft.com/office/drawing/2014/main" id="{EE642611-99A1-A7D1-683C-36EFA4422231}"/>
                </a:ext>
              </a:extLst>
            </p:cNvPr>
            <p:cNvSpPr/>
            <p:nvPr/>
          </p:nvSpPr>
          <p:spPr bwMode="auto">
            <a:xfrm>
              <a:off x="2198446" y="3732866"/>
              <a:ext cx="449857" cy="245097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ight Arrow 45">
              <a:extLst>
                <a:ext uri="{FF2B5EF4-FFF2-40B4-BE49-F238E27FC236}">
                  <a16:creationId xmlns:a16="http://schemas.microsoft.com/office/drawing/2014/main" id="{263DE443-2D6A-EC80-90D9-1FD3D0306D3E}"/>
                </a:ext>
              </a:extLst>
            </p:cNvPr>
            <p:cNvSpPr/>
            <p:nvPr/>
          </p:nvSpPr>
          <p:spPr bwMode="auto">
            <a:xfrm>
              <a:off x="2198446" y="4162941"/>
              <a:ext cx="449857" cy="245096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ight Arrow 46">
              <a:extLst>
                <a:ext uri="{FF2B5EF4-FFF2-40B4-BE49-F238E27FC236}">
                  <a16:creationId xmlns:a16="http://schemas.microsoft.com/office/drawing/2014/main" id="{46972CA7-4728-49F5-4F54-3153DF9686A9}"/>
                </a:ext>
              </a:extLst>
            </p:cNvPr>
            <p:cNvSpPr/>
            <p:nvPr/>
          </p:nvSpPr>
          <p:spPr bwMode="auto">
            <a:xfrm>
              <a:off x="2198446" y="4591474"/>
              <a:ext cx="449857" cy="245096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ight Arrow 47">
              <a:extLst>
                <a:ext uri="{FF2B5EF4-FFF2-40B4-BE49-F238E27FC236}">
                  <a16:creationId xmlns:a16="http://schemas.microsoft.com/office/drawing/2014/main" id="{C3A9F00C-3D9C-550A-D419-F96114F4944D}"/>
                </a:ext>
              </a:extLst>
            </p:cNvPr>
            <p:cNvSpPr/>
            <p:nvPr/>
          </p:nvSpPr>
          <p:spPr bwMode="auto">
            <a:xfrm>
              <a:off x="2198446" y="5021548"/>
              <a:ext cx="449857" cy="245097"/>
            </a:xfrm>
            <a:prstGeom prst="rightArrow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A3086F7-63B0-4504-B55F-B1A474666659}"/>
                </a:ext>
              </a:extLst>
            </p:cNvPr>
            <p:cNvSpPr/>
            <p:nvPr/>
          </p:nvSpPr>
          <p:spPr bwMode="auto">
            <a:xfrm>
              <a:off x="3030482" y="5730632"/>
              <a:ext cx="5063874" cy="517939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  <a:headEnd/>
              <a:tailEnd/>
            </a:ln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lIns="91424" tIns="45712" rIns="91424" bIns="45712" anchor="ctr"/>
            <a:lstStyle/>
            <a:p>
              <a:pPr algn="ctr" eaLnBrk="0" hangingPunct="0"/>
              <a:r>
                <a:rPr lang="en-US" sz="15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  <a:cs typeface="Arial" panose="020B0604020202020204" pitchFamily="34" charset="0"/>
                </a:rPr>
                <a:t>Support Organizations</a:t>
              </a:r>
            </a:p>
          </p:txBody>
        </p:sp>
        <p:sp>
          <p:nvSpPr>
            <p:cNvPr id="50" name="Right Arrow 49">
              <a:extLst>
                <a:ext uri="{FF2B5EF4-FFF2-40B4-BE49-F238E27FC236}">
                  <a16:creationId xmlns:a16="http://schemas.microsoft.com/office/drawing/2014/main" id="{2BEC0CA8-F8CE-FE97-5598-C3AD44FDBC4D}"/>
                </a:ext>
              </a:extLst>
            </p:cNvPr>
            <p:cNvSpPr/>
            <p:nvPr/>
          </p:nvSpPr>
          <p:spPr bwMode="auto">
            <a:xfrm rot="16200000" flipH="1">
              <a:off x="5929156" y="1320865"/>
              <a:ext cx="221974" cy="477724"/>
            </a:xfrm>
            <a:prstGeom prst="rightArrow">
              <a:avLst/>
            </a:prstGeom>
            <a:solidFill>
              <a:schemeClr val="tx2">
                <a:lumMod val="20000"/>
                <a:lumOff val="80000"/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75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CD961-287B-D0A2-B8DA-D3ADB3F6B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400A-19C9-DB36-4A6F-0885AAFBD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Operating Model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48FAFE-3549-2E80-C69D-E26DE3186673}"/>
              </a:ext>
            </a:extLst>
          </p:cNvPr>
          <p:cNvGrpSpPr/>
          <p:nvPr/>
        </p:nvGrpSpPr>
        <p:grpSpPr>
          <a:xfrm>
            <a:off x="889000" y="1359243"/>
            <a:ext cx="10655300" cy="4742472"/>
            <a:chOff x="838200" y="1150949"/>
            <a:chExt cx="7926177" cy="504919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9FBC85-3D8C-9899-92BB-8D1C928B1C45}"/>
                </a:ext>
              </a:extLst>
            </p:cNvPr>
            <p:cNvSpPr/>
            <p:nvPr/>
          </p:nvSpPr>
          <p:spPr>
            <a:xfrm>
              <a:off x="3740504" y="1520281"/>
              <a:ext cx="5023872" cy="4274302"/>
            </a:xfrm>
            <a:prstGeom prst="rect">
              <a:avLst/>
            </a:prstGeom>
            <a:solidFill>
              <a:schemeClr val="tx1">
                <a:lumMod val="20000"/>
                <a:lumOff val="80000"/>
                <a:alpha val="50000"/>
              </a:schemeClr>
            </a:solidFill>
            <a:ln w="38100">
              <a:solidFill>
                <a:schemeClr val="tx1"/>
              </a:solidFill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D34CDCCA-AD65-A31B-AB65-48E987DB5CCC}"/>
                </a:ext>
              </a:extLst>
            </p:cNvPr>
            <p:cNvSpPr/>
            <p:nvPr/>
          </p:nvSpPr>
          <p:spPr>
            <a:xfrm>
              <a:off x="1416935" y="2021506"/>
              <a:ext cx="1635069" cy="984738"/>
            </a:xfrm>
            <a:prstGeom prst="rightArrow">
              <a:avLst>
                <a:gd name="adj1" fmla="val 70000"/>
                <a:gd name="adj2" fmla="val 28749"/>
              </a:avLst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Requests</a:t>
              </a:r>
            </a:p>
          </p:txBody>
        </p:sp>
        <p:sp>
          <p:nvSpPr>
            <p:cNvPr id="8" name="Right Arrow 7">
              <a:extLst>
                <a:ext uri="{FF2B5EF4-FFF2-40B4-BE49-F238E27FC236}">
                  <a16:creationId xmlns:a16="http://schemas.microsoft.com/office/drawing/2014/main" id="{D259F03E-85AA-4CCC-AF08-4747360936C7}"/>
                </a:ext>
              </a:extLst>
            </p:cNvPr>
            <p:cNvSpPr/>
            <p:nvPr/>
          </p:nvSpPr>
          <p:spPr>
            <a:xfrm>
              <a:off x="1422416" y="3132912"/>
              <a:ext cx="1635069" cy="984738"/>
            </a:xfrm>
            <a:prstGeom prst="rightArrow">
              <a:avLst>
                <a:gd name="adj1" fmla="val 70000"/>
                <a:gd name="adj2" fmla="val 28749"/>
              </a:avLst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Enhancement Requests</a:t>
              </a:r>
            </a:p>
          </p:txBody>
        </p:sp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F1CB60E7-DF91-6DB9-7487-BB5E2D935A7A}"/>
                </a:ext>
              </a:extLst>
            </p:cNvPr>
            <p:cNvSpPr/>
            <p:nvPr/>
          </p:nvSpPr>
          <p:spPr>
            <a:xfrm>
              <a:off x="1422415" y="4223697"/>
              <a:ext cx="1635069" cy="984738"/>
            </a:xfrm>
            <a:prstGeom prst="rightArrow">
              <a:avLst>
                <a:gd name="adj1" fmla="val 70000"/>
                <a:gd name="adj2" fmla="val 28749"/>
              </a:avLst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KTLO Support</a:t>
              </a: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C9A3C4C4-CF63-98EF-D7EB-ED7E7CB71DA4}"/>
                </a:ext>
              </a:extLst>
            </p:cNvPr>
            <p:cNvSpPr/>
            <p:nvPr/>
          </p:nvSpPr>
          <p:spPr>
            <a:xfrm>
              <a:off x="838200" y="1759286"/>
              <a:ext cx="580599" cy="3808853"/>
            </a:xfrm>
            <a:prstGeom prst="homePlate">
              <a:avLst>
                <a:gd name="adj" fmla="val 0"/>
              </a:avLst>
            </a:prstGeom>
            <a:solidFill>
              <a:schemeClr val="tx1">
                <a:alpha val="25000"/>
              </a:schemeClr>
            </a:solidFill>
            <a:ln w="38100">
              <a:solidFill>
                <a:schemeClr val="tx1"/>
              </a:solidFill>
            </a:ln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DEMAND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0409D81-CCF4-AD42-9A27-3DA178B1366D}"/>
                </a:ext>
              </a:extLst>
            </p:cNvPr>
            <p:cNvSpPr/>
            <p:nvPr/>
          </p:nvSpPr>
          <p:spPr>
            <a:xfrm>
              <a:off x="3819335" y="1990654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EMEA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3A08169-415C-2DDC-50C3-0666F5BEEA10}"/>
                </a:ext>
              </a:extLst>
            </p:cNvPr>
            <p:cNvSpPr/>
            <p:nvPr/>
          </p:nvSpPr>
          <p:spPr>
            <a:xfrm>
              <a:off x="3819334" y="2418020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ASIA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7319C4-4CF6-36C5-6564-4FF504DF0699}"/>
                </a:ext>
              </a:extLst>
            </p:cNvPr>
            <p:cNvSpPr/>
            <p:nvPr/>
          </p:nvSpPr>
          <p:spPr>
            <a:xfrm>
              <a:off x="3819333" y="2848950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North America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6A91F0A-A1E5-25DC-EF26-CE4D2D4ABB89}"/>
                </a:ext>
              </a:extLst>
            </p:cNvPr>
            <p:cNvSpPr/>
            <p:nvPr/>
          </p:nvSpPr>
          <p:spPr>
            <a:xfrm>
              <a:off x="3819332" y="3279880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Pacific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308949D-327A-BF06-1CE5-283E52EFF9D0}"/>
                </a:ext>
              </a:extLst>
            </p:cNvPr>
            <p:cNvSpPr/>
            <p:nvPr/>
          </p:nvSpPr>
          <p:spPr>
            <a:xfrm>
              <a:off x="3819335" y="3707850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LATAM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72DDBAB-CE05-F62F-DA49-EFACD1C241CC}"/>
                </a:ext>
              </a:extLst>
            </p:cNvPr>
            <p:cNvSpPr/>
            <p:nvPr/>
          </p:nvSpPr>
          <p:spPr>
            <a:xfrm>
              <a:off x="3819335" y="4137149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Vertical Market Solutions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E2F314-6D59-14B3-6F28-6C46EAF6EBBE}"/>
                </a:ext>
              </a:extLst>
            </p:cNvPr>
            <p:cNvSpPr/>
            <p:nvPr/>
          </p:nvSpPr>
          <p:spPr bwMode="auto">
            <a:xfrm>
              <a:off x="838200" y="5794583"/>
              <a:ext cx="7924800" cy="405565"/>
            </a:xfrm>
            <a:prstGeom prst="rect">
              <a:avLst/>
            </a:prstGeom>
            <a:solidFill>
              <a:srgbClr val="7030A0">
                <a:alpha val="25000"/>
              </a:srgbClr>
            </a:solidFill>
            <a:ln w="38100"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91440" rIns="91440" bIns="91440" numCol="1" rtlCol="0" anchor="ctr" anchorCtr="0" compatLnSpc="1">
              <a:prstTxWarp prst="textNoShape">
                <a:avLst/>
              </a:prstTxWarp>
            </a:bodyPr>
            <a:lstStyle/>
            <a:p>
              <a:pPr marR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0"/>
                </a:spcAft>
                <a:buClr>
                  <a:srgbClr val="FF140A"/>
                </a:buClr>
                <a:buSzTx/>
                <a:buFont typeface="Wingdings" pitchFamily="-65" charset="2"/>
                <a:buNone/>
                <a:tabLst/>
              </a:pPr>
              <a:r>
                <a:rPr kumimoji="0" lang="en-US" sz="1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COMMON SUPPORT PROCESSES</a:t>
              </a:r>
              <a:r>
                <a: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e.g., </a:t>
              </a:r>
              <a:r>
                <a: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Release Management</a:t>
              </a:r>
              <a:r>
                <a:rPr kumimoji="0" lang="en-US" sz="1400" b="0" i="0" u="none" strike="noStrike" cap="none" normalizeH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and</a:t>
              </a:r>
              <a:r>
                <a: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Production Control, Portfolio</a:t>
              </a:r>
              <a:r>
                <a:rPr kumimoji="0" lang="en-US" sz="1400" b="0" i="0" u="none" strike="noStrike" cap="none" normalizeH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Management, Quality Assurance)</a:t>
              </a: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55617B4-96B5-0001-CA75-0927F586F80D}"/>
                </a:ext>
              </a:extLst>
            </p:cNvPr>
            <p:cNvSpPr/>
            <p:nvPr/>
          </p:nvSpPr>
          <p:spPr>
            <a:xfrm>
              <a:off x="3819338" y="4566448"/>
              <a:ext cx="2706497" cy="34844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C96F17-533D-3E94-4EAE-BA814813CB55}"/>
                </a:ext>
              </a:extLst>
            </p:cNvPr>
            <p:cNvSpPr txBox="1"/>
            <p:nvPr/>
          </p:nvSpPr>
          <p:spPr>
            <a:xfrm>
              <a:off x="3839618" y="1601300"/>
              <a:ext cx="2686211" cy="35423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latin typeface="Arial" panose="020B0604020202020204" pitchFamily="34" charset="0"/>
                  <a:cs typeface="Arial" panose="020B0604020202020204" pitchFamily="34" charset="0"/>
                </a:rPr>
                <a:t>BUSINESS UNIT-SPECIFIC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548ED-F144-C8E2-963F-8E17DBF65CC4}"/>
                </a:ext>
              </a:extLst>
            </p:cNvPr>
            <p:cNvSpPr txBox="1"/>
            <p:nvPr/>
          </p:nvSpPr>
          <p:spPr>
            <a:xfrm>
              <a:off x="6624944" y="1601300"/>
              <a:ext cx="2087441" cy="35423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latin typeface="Arial" panose="020B0604020202020204" pitchFamily="34" charset="0"/>
                  <a:cs typeface="Arial" panose="020B0604020202020204" pitchFamily="34" charset="0"/>
                </a:rPr>
                <a:t>CENTER-LED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FD2E59E-CE6F-79C7-352E-CFA2C4609AD3}"/>
                </a:ext>
              </a:extLst>
            </p:cNvPr>
            <p:cNvSpPr/>
            <p:nvPr/>
          </p:nvSpPr>
          <p:spPr>
            <a:xfrm>
              <a:off x="3120531" y="1725128"/>
              <a:ext cx="530361" cy="3800305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PRIORITIZATION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DA2A59-A4A8-2884-BC0E-ADB68B87B3B8}"/>
                </a:ext>
              </a:extLst>
            </p:cNvPr>
            <p:cNvSpPr/>
            <p:nvPr/>
          </p:nvSpPr>
          <p:spPr>
            <a:xfrm>
              <a:off x="6634452" y="1994571"/>
              <a:ext cx="2080158" cy="3638494"/>
            </a:xfrm>
            <a:prstGeom prst="rect">
              <a:avLst/>
            </a:prstGeom>
            <a:solidFill>
              <a:schemeClr val="bg1">
                <a:alpha val="25000"/>
              </a:schemeClr>
            </a:solidFill>
            <a:ln w="38100">
              <a:solidFill>
                <a:schemeClr val="tx2">
                  <a:lumMod val="50000"/>
                </a:schemeClr>
              </a:solidFill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BC2C3A4-22DC-CA02-1971-B4759C4D19D8}"/>
                </a:ext>
              </a:extLst>
            </p:cNvPr>
            <p:cNvSpPr/>
            <p:nvPr/>
          </p:nvSpPr>
          <p:spPr>
            <a:xfrm>
              <a:off x="3824528" y="4995749"/>
              <a:ext cx="2709819" cy="637316"/>
            </a:xfrm>
            <a:prstGeom prst="rect">
              <a:avLst/>
            </a:prstGeom>
            <a:solidFill>
              <a:schemeClr val="accent2">
                <a:alpha val="25000"/>
              </a:schemeClr>
            </a:solidFill>
            <a:ln w="38100">
              <a:solidFill>
                <a:schemeClr val="tx2"/>
              </a:solidFill>
            </a:ln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Corporate Functions </a:t>
              </a:r>
            </a:p>
            <a:p>
              <a:pPr algn="ctr"/>
              <a:r>
                <a:rPr lang="en-US" sz="1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(e.g., Finance, HR)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F00394-4FDD-5621-B13D-7C41A5178BEE}"/>
                </a:ext>
              </a:extLst>
            </p:cNvPr>
            <p:cNvSpPr txBox="1"/>
            <p:nvPr/>
          </p:nvSpPr>
          <p:spPr>
            <a:xfrm>
              <a:off x="6699896" y="2044103"/>
              <a:ext cx="1937536" cy="362570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IT Strategy</a:t>
              </a:r>
            </a:p>
            <a:p>
              <a:pPr algn="ctr"/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200" err="1">
                  <a:latin typeface="Arial" panose="020B0604020202020204" pitchFamily="34" charset="0"/>
                  <a:cs typeface="Arial" panose="020B0604020202020204" pitchFamily="34" charset="0"/>
                </a:rPr>
                <a:t>ePMO</a:t>
              </a:r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Infrastructure</a:t>
              </a:r>
            </a:p>
            <a:p>
              <a:pPr algn="ctr"/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IT Operations/Help </a:t>
              </a:r>
            </a:p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Desk</a:t>
              </a:r>
            </a:p>
            <a:p>
              <a:pPr algn="ctr"/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</a:p>
            <a:p>
              <a:pPr algn="ctr"/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Enterprise Apps</a:t>
              </a:r>
            </a:p>
            <a:p>
              <a:pPr algn="ctr"/>
              <a:endParaRPr lang="en-US" sz="1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200">
                  <a:latin typeface="Arial" panose="020B0604020202020204" pitchFamily="34" charset="0"/>
                  <a:cs typeface="Arial" panose="020B0604020202020204" pitchFamily="34" charset="0"/>
                </a:rPr>
                <a:t>Architecture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11BA9E-DA0B-F8CE-8879-4D6156F5A74B}"/>
                </a:ext>
              </a:extLst>
            </p:cNvPr>
            <p:cNvSpPr/>
            <p:nvPr/>
          </p:nvSpPr>
          <p:spPr>
            <a:xfrm>
              <a:off x="838201" y="1150949"/>
              <a:ext cx="7926176" cy="416748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endParaRPr 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E4D6182-C696-0C2C-6158-8C13082CD5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B360B9ED-4A38-4B4F-9C89-D4C725F14440}"/>
              </a:ext>
            </a:extLst>
          </p:cNvPr>
          <p:cNvSpPr txBox="1">
            <a:spLocks/>
          </p:cNvSpPr>
          <p:nvPr/>
        </p:nvSpPr>
        <p:spPr>
          <a:xfrm>
            <a:off x="874449" y="1252837"/>
            <a:ext cx="10668000" cy="4238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7200" indent="-2286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65000"/>
              <a:buFont typeface="Wingdings" pitchFamily="2" charset="2"/>
              <a:buChar char="q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latin typeface="Arial" panose="020B0604020202020204" pitchFamily="34" charset="0"/>
              </a:rPr>
              <a:t>Future State </a:t>
            </a:r>
            <a:r>
              <a:rPr lang="en-US">
                <a:solidFill>
                  <a:schemeClr val="tx2"/>
                </a:solidFill>
                <a:latin typeface="Arial" panose="020B0604020202020204" pitchFamily="34" charset="0"/>
              </a:rPr>
              <a:t>“Hybrid, Center-led” </a:t>
            </a:r>
            <a:r>
              <a:rPr lang="en-US">
                <a:latin typeface="Arial" panose="020B0604020202020204" pitchFamily="34" charset="0"/>
              </a:rPr>
              <a:t>IT Organization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61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72431-9307-91EB-DA10-3A51E6673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F9A1-0364-9F09-91BD-19D74E1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Operating Model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59657-A367-0D36-AD72-1DC5C0E17A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/>
              <a:t>Example: Financial Services Enterprise</a:t>
            </a:r>
          </a:p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F84D3B-6A4B-2A6F-2F02-C30906FCF8D4}"/>
              </a:ext>
            </a:extLst>
          </p:cNvPr>
          <p:cNvGrpSpPr/>
          <p:nvPr/>
        </p:nvGrpSpPr>
        <p:grpSpPr>
          <a:xfrm>
            <a:off x="2019827" y="1257300"/>
            <a:ext cx="8152346" cy="4841892"/>
            <a:chOff x="888087" y="1370366"/>
            <a:chExt cx="7772400" cy="43719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711220-7A20-4071-CBE4-36C4A04C6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087" y="1370366"/>
              <a:ext cx="7772400" cy="437197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3FBF25-1140-FCC5-A88E-2A77CE694F01}"/>
                </a:ext>
              </a:extLst>
            </p:cNvPr>
            <p:cNvSpPr/>
            <p:nvPr/>
          </p:nvSpPr>
          <p:spPr>
            <a:xfrm>
              <a:off x="1039390" y="5367988"/>
              <a:ext cx="907822" cy="24340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96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80A77-A521-00C0-DB81-BD7F2580B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DEFDD-ECC0-39CB-3BDC-BB140CA20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Operating Model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78B0BB-337E-21AC-0939-FD7B652F0F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Example: Food Services Supply Chain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9F1D05-6D8C-F8C9-1091-1F49F9A7D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249" y="1681150"/>
            <a:ext cx="7713502" cy="399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28708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DCCBFA-85F4-4589-B159-19C9E15761C8}"/>
</file>

<file path=customXml/itemProps2.xml><?xml version="1.0" encoding="utf-8"?>
<ds:datastoreItem xmlns:ds="http://schemas.openxmlformats.org/officeDocument/2006/customXml" ds:itemID="{2027AB38-0344-45CD-AC3C-D2016F7EA03E}"/>
</file>

<file path=customXml/itemProps3.xml><?xml version="1.0" encoding="utf-8"?>
<ds:datastoreItem xmlns:ds="http://schemas.openxmlformats.org/officeDocument/2006/customXml" ds:itemID="{390E5DA4-6E40-4A65-92C8-67E60E55E42C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1</TotalTime>
  <Words>217</Words>
  <Application>Microsoft Macintosh PowerPoint</Application>
  <PresentationFormat>Widescreen</PresentationFormat>
  <Paragraphs>99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Wingdings</vt:lpstr>
      <vt:lpstr>Basic Layouts</vt:lpstr>
      <vt:lpstr>Divider A</vt:lpstr>
      <vt:lpstr>Divider B</vt:lpstr>
      <vt:lpstr>Cover Slides</vt:lpstr>
      <vt:lpstr>Internet Operating Model</vt:lpstr>
      <vt:lpstr>Blockbuster Operating Model</vt:lpstr>
      <vt:lpstr>Operating Model</vt:lpstr>
      <vt:lpstr>Operating Model</vt:lpstr>
      <vt:lpstr>Operating 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2026-08-18T21:05:48Z</dcterms:created>
  <dcterms:modified xsi:type="dcterms:W3CDTF">2026-08-18T21:07:25Z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