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docProps/app.xml" ContentType="application/vnd.openxmlformats-officedocument.extended-properties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25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2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7.xml" ContentType="application/vnd.openxmlformats-officedocument.presentationml.slideLayout+xml"/>
  <Override PartName="/ppt/presProps.xml" ContentType="application/vnd.openxmlformats-officedocument.presentationml.presProps+xml"/>
  <Override PartName="/ppt/slides/slide3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7" r:id="rId3"/>
    <p:sldMasterId id="2147483688" r:id="rId4"/>
  </p:sldMasterIdLst>
  <p:notesMasterIdLst>
    <p:notesMasterId r:id="rId8"/>
  </p:notesMasterIdLst>
  <p:sldIdLst>
    <p:sldId id="2147480929" r:id="rId5"/>
    <p:sldId id="327" r:id="rId6"/>
    <p:sldId id="214748093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26"/>
  </p:normalViewPr>
  <p:slideViewPr>
    <p:cSldViewPr snapToGrid="0">
      <p:cViewPr varScale="1">
        <p:scale>
          <a:sx n="116" d="100"/>
          <a:sy n="116" d="100"/>
        </p:scale>
        <p:origin x="1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4E592-9857-A944-8396-879DFE2BFA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2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6.svg"/><Relationship Id="rId9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8.svg"/><Relationship Id="rId10" Type="http://schemas.openxmlformats.org/officeDocument/2006/relationships/image" Target="../media/image14.svg"/><Relationship Id="rId4" Type="http://schemas.openxmlformats.org/officeDocument/2006/relationships/image" Target="../media/image17.svg"/><Relationship Id="rId9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823CD-20E0-771B-3DE0-65EE483AF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A6BE0-7208-6186-6C4D-2C326596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Mastering the Cube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E994F-D5C6-6580-D6C3-8668589214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People and Rewards Outcomes</a:t>
            </a:r>
          </a:p>
        </p:txBody>
      </p:sp>
      <p:pic>
        <p:nvPicPr>
          <p:cNvPr id="5" name="Picture 4" descr="A cube with text on it&#10;&#10;Description automatically generated">
            <a:extLst>
              <a:ext uri="{FF2B5EF4-FFF2-40B4-BE49-F238E27FC236}">
                <a16:creationId xmlns:a16="http://schemas.microsoft.com/office/drawing/2014/main" id="{49F23F02-FF42-00E6-51C1-81E505B1F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176" y="1716966"/>
            <a:ext cx="4397917" cy="37696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87720A8-ABFD-8484-FDC9-234FDBE6F64C}"/>
              </a:ext>
            </a:extLst>
          </p:cNvPr>
          <p:cNvSpPr/>
          <p:nvPr/>
        </p:nvSpPr>
        <p:spPr>
          <a:xfrm>
            <a:off x="1637737" y="3828210"/>
            <a:ext cx="1935264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buClr>
                <a:schemeClr val="tx2"/>
              </a:buClr>
              <a:defRPr/>
            </a:pPr>
            <a:r>
              <a:rPr lang="en-US" sz="1600"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Description of </a:t>
            </a:r>
            <a:r>
              <a:rPr lang="en-US" sz="1600" b="1">
                <a:solidFill>
                  <a:schemeClr val="accent2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newly designed leadership </a:t>
            </a:r>
            <a:r>
              <a:rPr lang="en-US" sz="1600"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roles. </a:t>
            </a:r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0ED24481-D872-233C-73C1-A7470CDFC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74752" y="1946449"/>
            <a:ext cx="1857056" cy="1857056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483E46C-7416-F336-2E03-4FC11D747D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60736" y="2018566"/>
            <a:ext cx="1935264" cy="191101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55CD055-5174-936F-AC9D-5ABFF26F1004}"/>
              </a:ext>
            </a:extLst>
          </p:cNvPr>
          <p:cNvSpPr/>
          <p:nvPr/>
        </p:nvSpPr>
        <p:spPr>
          <a:xfrm>
            <a:off x="4052420" y="3929577"/>
            <a:ext cx="1935264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buClr>
                <a:schemeClr val="tx2"/>
              </a:buClr>
              <a:defRPr/>
            </a:pPr>
            <a:r>
              <a:rPr lang="en-US" sz="1600" b="1">
                <a:solidFill>
                  <a:schemeClr val="accent2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Staffing</a:t>
            </a:r>
            <a:r>
              <a:rPr lang="en-US" sz="1600"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 estimates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20436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0BBA9-52CC-8C69-6B2E-1FDC789C2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29B8D-4CA9-5B5C-63C7-716F04CCE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Profile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E1998C-D1CF-78A1-2E9F-20FA445689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Example: Head of Sales</a:t>
            </a:r>
          </a:p>
        </p:txBody>
      </p:sp>
      <p:graphicFrame>
        <p:nvGraphicFramePr>
          <p:cNvPr id="6" name="Group 45">
            <a:extLst>
              <a:ext uri="{FF2B5EF4-FFF2-40B4-BE49-F238E27FC236}">
                <a16:creationId xmlns:a16="http://schemas.microsoft.com/office/drawing/2014/main" id="{93AA4B6B-2275-4CFD-8C4B-B579E95A4D17}"/>
              </a:ext>
            </a:extLst>
          </p:cNvPr>
          <p:cNvGraphicFramePr>
            <a:graphicFrameLocks/>
          </p:cNvGraphicFramePr>
          <p:nvPr/>
        </p:nvGraphicFramePr>
        <p:xfrm>
          <a:off x="876300" y="1257300"/>
          <a:ext cx="10683854" cy="5196396"/>
        </p:xfrm>
        <a:graphic>
          <a:graphicData uri="http://schemas.openxmlformats.org/drawingml/2006/table">
            <a:tbl>
              <a:tblPr/>
              <a:tblGrid>
                <a:gridCol w="1900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46444">
                  <a:extLst>
                    <a:ext uri="{9D8B030D-6E8A-4147-A177-3AD203B41FA5}">
                      <a16:colId xmlns:a16="http://schemas.microsoft.com/office/drawing/2014/main" val="2782091849"/>
                    </a:ext>
                  </a:extLst>
                </a:gridCol>
              </a:tblGrid>
              <a:tr h="23562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Role Name: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Head of Sales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82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Reports to (role):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President</a:t>
                      </a: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45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Key Stakeholder Relationships: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Co-owns (with salesman) relationship of top revenue producing accounts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Owns relationship with marketing support organizations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79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Key Linkages: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[linkage: interactions/communication/coordination with other areas within the organization]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Regularly meets with operations to discuss improvements and opportunities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Runs think tank meeting with all other leaders to drive innovation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Tracks and reports downward metrics shared by logistics and sales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79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Key Decision Rights: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[list the key decisions this position is responsible for making]</a:t>
                      </a:r>
                    </a:p>
                    <a:p>
                      <a:pPr marL="171450" marR="0" lvl="0" indent="-171450" algn="just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Commission structure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71450" marR="0" lvl="0" indent="-17145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Work schedules of sales staff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Margin boundaries for sales staff to work within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829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Major Responsibilities: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Expected Results: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3489">
                <a:tc gridSpan="2">
                  <a:txBody>
                    <a:bodyPr/>
                    <a:lstStyle/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Train sales team on ongoing basis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Management review meetings on monthly basis with sales reps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Motivate and drive sales goals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Hitting sales goals for company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Hire sales reps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49801" marR="49801" marT="0" marB="0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Increase sales year over year by 10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%.</a:t>
                      </a:r>
                      <a:endParaRPr kumimoji="0"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Increase sales per client by 200% within 3 years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Produce successful sales reps that earn at least $65k per year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Ensure 15 new accounts added monthly</a:t>
                      </a:r>
                      <a:r>
                        <a:rPr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49801" marR="49801" marT="0" marB="0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829">
                <a:tc gridSpan="3"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Knowledge, Skills, and Abilities: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25584">
                <a:tc gridSpan="3">
                  <a:txBody>
                    <a:bodyPr/>
                    <a:lstStyle/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US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Strong teaching and training skills</a:t>
                      </a:r>
                      <a:r>
                        <a:rPr lang="en-US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Strong People management and communication skills</a:t>
                      </a:r>
                      <a:r>
                        <a:rPr lang="en-US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US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Two years of management experience</a:t>
                      </a:r>
                      <a:r>
                        <a:rPr lang="en-US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People management and leadership competencies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Shows ability to prioritize without help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Entrepreneurial and self-guided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Moderate sales skills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Strong work ethic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829">
                <a:tc gridSpan="3"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Key Performance Metrics: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3361">
                <a:tc gridSpan="3">
                  <a:txBody>
                    <a:bodyPr/>
                    <a:lstStyle/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% increase in sales by sales rep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Average account visits per week by sales team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New accounts per month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Sales revenue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96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0BBA9-52CC-8C69-6B2E-1FDC789C2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29B8D-4CA9-5B5C-63C7-716F04CCE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Profile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E1998C-D1CF-78A1-2E9F-20FA445689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Example: Global Account Manager</a:t>
            </a:r>
          </a:p>
        </p:txBody>
      </p:sp>
      <p:graphicFrame>
        <p:nvGraphicFramePr>
          <p:cNvPr id="6" name="Group 45">
            <a:extLst>
              <a:ext uri="{FF2B5EF4-FFF2-40B4-BE49-F238E27FC236}">
                <a16:creationId xmlns:a16="http://schemas.microsoft.com/office/drawing/2014/main" id="{93AA4B6B-2275-4CFD-8C4B-B579E95A4D17}"/>
              </a:ext>
            </a:extLst>
          </p:cNvPr>
          <p:cNvGraphicFramePr>
            <a:graphicFrameLocks/>
          </p:cNvGraphicFramePr>
          <p:nvPr/>
        </p:nvGraphicFramePr>
        <p:xfrm>
          <a:off x="876300" y="1257300"/>
          <a:ext cx="10683854" cy="5237792"/>
        </p:xfrm>
        <a:graphic>
          <a:graphicData uri="http://schemas.openxmlformats.org/drawingml/2006/table">
            <a:tbl>
              <a:tblPr/>
              <a:tblGrid>
                <a:gridCol w="1900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46444">
                  <a:extLst>
                    <a:ext uri="{9D8B030D-6E8A-4147-A177-3AD203B41FA5}">
                      <a16:colId xmlns:a16="http://schemas.microsoft.com/office/drawing/2014/main" val="2782091849"/>
                    </a:ext>
                  </a:extLst>
                </a:gridCol>
              </a:tblGrid>
              <a:tr h="23562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Role Name: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chemeClr val="tx1"/>
                        </a:buClr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 Account Manager</a:t>
                      </a: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82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Reports to (role):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  <a:defRPr/>
                      </a:pPr>
                      <a:r>
                        <a:rPr lang="en-US" sz="1000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 Sales Leader</a:t>
                      </a: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45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Key Stakeholder Relationships: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 General Manager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Strategic Marketing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strike="noStrike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MarComm</a:t>
                      </a:r>
                      <a:r>
                        <a:rPr lang="en-US" sz="1000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leads</a:t>
                      </a: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79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Key Linkages: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N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Global cross functional team</a:t>
                      </a: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79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Key Decision Rights: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business relationship owner.</a:t>
                      </a: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chemeClr val="tx1"/>
                        </a:buClr>
                      </a:pPr>
                      <a:r>
                        <a:rPr lang="en-US" sz="1000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Shared ownership with L1 - BU GM on decisions/actions regarding their strategic account(s).</a:t>
                      </a: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829"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Major Responsibilities: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3489">
                <a:tc gridSpan="3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Focus on one global customer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Organize and motivate global cross functional team to effectively and efficiently build customer relationships to achieve desired budget requirements (orders, sales, new program capture targets, pricing). 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Responsible for formulating and implementing the overall business strategy for their account(s).</a:t>
                      </a: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Understand the customer’s business and priorities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Maintain good customer relations to assure continuing and growing orders/sales for the company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Accountable for the preparation, submission and negotiation of all legacy and new business contracts and LTAs per DOA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829">
                <a:tc gridSpan="3"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>
                          <a:tab pos="3779838" algn="l"/>
                        </a:tabLst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Knowledge, Skills, and Abilities: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25584">
                <a:tc gridSpan="2">
                  <a:txBody>
                    <a:bodyPr/>
                    <a:lstStyle/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High performer, outstanding negotiations sales, people skills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Experience with multi-national organizations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Extensive commercial experience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Some project management experience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Some strategic marketing experience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Strong communicator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228600" algn="l"/>
                          <a:tab pos="3779838" algn="l"/>
                        </a:tabLst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Delivers results with a cross functional team</a:t>
                      </a:r>
                      <a:r>
                        <a:rPr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829">
                <a:tc gridSpan="3"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NZ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Key Performance Metrics: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3361">
                <a:tc gridSpan="3">
                  <a:txBody>
                    <a:bodyPr/>
                    <a:lstStyle/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Strategic growth of the business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Orders / sales / revenue / margin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779838" algn="l"/>
                        </a:tabLst>
                      </a:pPr>
                      <a:r>
                        <a:rPr kumimoji="0"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Targets set by business leadership</a:t>
                      </a:r>
                      <a:r>
                        <a:rPr lang="en-NZ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NZ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49801" marR="49801" marT="0" marB="0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405064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6FAF97D1-BC1E-C348-BD82-113AD27898BC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F1F4F96E-477B-8A4D-9F6C-1EB591E6C1CD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34DDC48B-F769-0545-97E5-D3C45AF3E498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E672EF11-042C-7A43-AD3B-F95097F864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f11d3a7f0214d26c33a67c637a233d27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5916e1385d2675186dbca58616a2834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77809DC-5AB4-4E82-BB21-EEB7DA581F34}"/>
</file>

<file path=customXml/itemProps2.xml><?xml version="1.0" encoding="utf-8"?>
<ds:datastoreItem xmlns:ds="http://schemas.openxmlformats.org/officeDocument/2006/customXml" ds:itemID="{6E94706F-A7EC-4E27-B6C5-C0178C4A006F}"/>
</file>

<file path=customXml/itemProps3.xml><?xml version="1.0" encoding="utf-8"?>
<ds:datastoreItem xmlns:ds="http://schemas.openxmlformats.org/officeDocument/2006/customXml" ds:itemID="{B6913F95-4AC0-442E-94AB-CE76581ED6E4}"/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0</TotalTime>
  <Words>539</Words>
  <Application>Microsoft Macintosh PowerPoint</Application>
  <PresentationFormat>Widescreen</PresentationFormat>
  <Paragraphs>83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Aptos</vt:lpstr>
      <vt:lpstr>Arial</vt:lpstr>
      <vt:lpstr>Wingdings</vt:lpstr>
      <vt:lpstr>Basic Layouts</vt:lpstr>
      <vt:lpstr>Divider A</vt:lpstr>
      <vt:lpstr>Divider B</vt:lpstr>
      <vt:lpstr>Cover Slides</vt:lpstr>
      <vt:lpstr>Mastering the Cube</vt:lpstr>
      <vt:lpstr>Role Profile</vt:lpstr>
      <vt:lpstr>Role Profile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Wilding</dc:creator>
  <cp:lastModifiedBy>Luke Wilding</cp:lastModifiedBy>
  <cp:revision>1</cp:revision>
  <dcterms:created xsi:type="dcterms:W3CDTF">2026-08-18T21:14:46Z</dcterms:created>
  <dcterms:modified xsi:type="dcterms:W3CDTF">2026-08-18T21:15:43Z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</Properties>
</file>