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8" r:id="rId5"/>
    <p:sldMasterId id="2147483677" r:id="rId6"/>
    <p:sldMasterId id="2147483688" r:id="rId7"/>
  </p:sldMasterIdLst>
  <p:notesMasterIdLst>
    <p:notesMasterId r:id="rId12"/>
  </p:notesMasterIdLst>
  <p:sldIdLst>
    <p:sldId id="2147481009" r:id="rId8"/>
    <p:sldId id="2147481024" r:id="rId9"/>
    <p:sldId id="2147481026" r:id="rId10"/>
    <p:sldId id="214748103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94ADDD-F3F8-FC48-8757-6C3EE82B921F}" v="2" dt="2026-08-18T21:03:12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95"/>
  </p:normalViewPr>
  <p:slideViewPr>
    <p:cSldViewPr snapToGrid="0">
      <p:cViewPr varScale="1">
        <p:scale>
          <a:sx n="116" d="100"/>
          <a:sy n="11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Wilding" userId="4552ce5a-3255-4c45-9fa4-ecf8275afada" providerId="ADAL" clId="{3E79D3FA-69B3-5CD5-90C6-30E050605C18}"/>
    <pc:docChg chg="addSld delSld modSld">
      <pc:chgData name="Luke Wilding" userId="4552ce5a-3255-4c45-9fa4-ecf8275afada" providerId="ADAL" clId="{3E79D3FA-69B3-5CD5-90C6-30E050605C18}" dt="2026-08-18T21:03:12.026" v="11"/>
      <pc:docMkLst>
        <pc:docMk/>
      </pc:docMkLst>
      <pc:sldChg chg="add del">
        <pc:chgData name="Luke Wilding" userId="4552ce5a-3255-4c45-9fa4-ecf8275afada" providerId="ADAL" clId="{3E79D3FA-69B3-5CD5-90C6-30E050605C18}" dt="2026-08-18T21:03:10.968" v="5" actId="2696"/>
        <pc:sldMkLst>
          <pc:docMk/>
          <pc:sldMk cId="519577808" sldId="293"/>
        </pc:sldMkLst>
      </pc:sldChg>
      <pc:sldChg chg="add del">
        <pc:chgData name="Luke Wilding" userId="4552ce5a-3255-4c45-9fa4-ecf8275afada" providerId="ADAL" clId="{3E79D3FA-69B3-5CD5-90C6-30E050605C18}" dt="2026-08-18T21:03:10.981" v="8" actId="2696"/>
        <pc:sldMkLst>
          <pc:docMk/>
          <pc:sldMk cId="40551201" sldId="1824"/>
        </pc:sldMkLst>
      </pc:sldChg>
      <pc:sldChg chg="add del">
        <pc:chgData name="Luke Wilding" userId="4552ce5a-3255-4c45-9fa4-ecf8275afada" providerId="ADAL" clId="{3E79D3FA-69B3-5CD5-90C6-30E050605C18}" dt="2026-08-18T21:03:10.991" v="9" actId="2696"/>
        <pc:sldMkLst>
          <pc:docMk/>
          <pc:sldMk cId="1290554778" sldId="2147480101"/>
        </pc:sldMkLst>
      </pc:sldChg>
      <pc:sldChg chg="add del">
        <pc:chgData name="Luke Wilding" userId="4552ce5a-3255-4c45-9fa4-ecf8275afada" providerId="ADAL" clId="{3E79D3FA-69B3-5CD5-90C6-30E050605C18}" dt="2026-08-18T21:03:12.026" v="11"/>
        <pc:sldMkLst>
          <pc:docMk/>
          <pc:sldMk cId="3690090268" sldId="2147481009"/>
        </pc:sldMkLst>
      </pc:sldChg>
      <pc:sldChg chg="add del">
        <pc:chgData name="Luke Wilding" userId="4552ce5a-3255-4c45-9fa4-ecf8275afada" providerId="ADAL" clId="{3E79D3FA-69B3-5CD5-90C6-30E050605C18}" dt="2026-08-18T21:03:12.026" v="11"/>
        <pc:sldMkLst>
          <pc:docMk/>
          <pc:sldMk cId="988710070" sldId="2147481024"/>
        </pc:sldMkLst>
      </pc:sldChg>
      <pc:sldChg chg="add del">
        <pc:chgData name="Luke Wilding" userId="4552ce5a-3255-4c45-9fa4-ecf8275afada" providerId="ADAL" clId="{3E79D3FA-69B3-5CD5-90C6-30E050605C18}" dt="2026-08-18T21:03:12.026" v="11"/>
        <pc:sldMkLst>
          <pc:docMk/>
          <pc:sldMk cId="1562913627" sldId="2147481026"/>
        </pc:sldMkLst>
      </pc:sldChg>
      <pc:sldChg chg="add del">
        <pc:chgData name="Luke Wilding" userId="4552ce5a-3255-4c45-9fa4-ecf8275afada" providerId="ADAL" clId="{3E79D3FA-69B3-5CD5-90C6-30E050605C18}" dt="2026-08-18T21:03:12.026" v="11"/>
        <pc:sldMkLst>
          <pc:docMk/>
          <pc:sldMk cId="2274939473" sldId="2147481031"/>
        </pc:sldMkLst>
      </pc:sldChg>
      <pc:sldChg chg="add del">
        <pc:chgData name="Luke Wilding" userId="4552ce5a-3255-4c45-9fa4-ecf8275afada" providerId="ADAL" clId="{3E79D3FA-69B3-5CD5-90C6-30E050605C18}" dt="2026-08-18T21:03:10.969" v="6" actId="2696"/>
        <pc:sldMkLst>
          <pc:docMk/>
          <pc:sldMk cId="2651036271" sldId="2147481037"/>
        </pc:sldMkLst>
      </pc:sldChg>
      <pc:sldChg chg="add del">
        <pc:chgData name="Luke Wilding" userId="4552ce5a-3255-4c45-9fa4-ecf8275afada" providerId="ADAL" clId="{3E79D3FA-69B3-5CD5-90C6-30E050605C18}" dt="2026-08-18T21:03:11.004" v="10" actId="2696"/>
        <pc:sldMkLst>
          <pc:docMk/>
          <pc:sldMk cId="760753659" sldId="2147481159"/>
        </pc:sldMkLst>
      </pc:sldChg>
      <pc:sldChg chg="add del">
        <pc:chgData name="Luke Wilding" userId="4552ce5a-3255-4c45-9fa4-ecf8275afada" providerId="ADAL" clId="{3E79D3FA-69B3-5CD5-90C6-30E050605C18}" dt="2026-08-18T21:03:10.970" v="7" actId="2696"/>
        <pc:sldMkLst>
          <pc:docMk/>
          <pc:sldMk cId="1810709456" sldId="21474811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svg"/><Relationship Id="rId10" Type="http://schemas.openxmlformats.org/officeDocument/2006/relationships/image" Target="../media/image41.png"/><Relationship Id="rId4" Type="http://schemas.openxmlformats.org/officeDocument/2006/relationships/image" Target="../media/image35.svg"/><Relationship Id="rId9" Type="http://schemas.openxmlformats.org/officeDocument/2006/relationships/image" Target="../media/image4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4CA15-B1F6-B06B-1A51-8D2BBB68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 Identification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9F7C-BA5A-507B-C6CA-26E5DCC34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99" y="1327785"/>
            <a:ext cx="4805309" cy="4844415"/>
          </a:xfrm>
        </p:spPr>
        <p:txBody>
          <a:bodyPr/>
          <a:lstStyle/>
          <a:p>
            <a:pPr marL="0" indent="0">
              <a:buNone/>
            </a:pPr>
            <a:r>
              <a:rPr lang="en-US" b="0">
                <a:latin typeface="Arial"/>
                <a:cs typeface="Arial"/>
              </a:rPr>
              <a:t>“Any group or individual who can affect or is affected by the achievement of the organization’s objectives.” </a:t>
            </a:r>
            <a:endParaRPr lang="en-US" b="0"/>
          </a:p>
          <a:p>
            <a:pPr marL="0" indent="0">
              <a:buNone/>
            </a:pPr>
            <a:endParaRPr lang="en-US" b="0"/>
          </a:p>
          <a:p>
            <a:pPr marL="0" indent="0">
              <a:buNone/>
            </a:pPr>
            <a:r>
              <a:rPr lang="en-US" b="0">
                <a:latin typeface="Arial"/>
                <a:cs typeface="Arial"/>
              </a:rPr>
              <a:t>-R. Edward Freeman</a:t>
            </a:r>
            <a:br>
              <a:rPr lang="en-US" b="0">
                <a:latin typeface="Arial"/>
                <a:cs typeface="Arial"/>
              </a:rPr>
            </a:br>
            <a:endParaRPr lang="en-US" b="0"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>
                <a:latin typeface="Arial"/>
                <a:cs typeface="Arial"/>
              </a:rPr>
              <a:t>Professor, Darden School of Business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0">
                <a:latin typeface="Arial"/>
                <a:cs typeface="Arial"/>
              </a:rPr>
              <a:t>University of Virginia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890E5-2F69-5ACC-58E8-A1C5761049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ea of hands in the middle">
            <a:extLst>
              <a:ext uri="{FF2B5EF4-FFF2-40B4-BE49-F238E27FC236}">
                <a16:creationId xmlns:a16="http://schemas.microsoft.com/office/drawing/2014/main" id="{D0BEC16E-3295-1BD8-9BD7-DD515CEF9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960" y="1257300"/>
            <a:ext cx="5768340" cy="384462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9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C0901-2646-7B15-E7F0-A7FE436DC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D4065-98F4-5989-DB5F-A9B81939F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 Identification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D1D57-F702-4BD4-2A05-0D99B02FA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Ryanair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is an Irish budget airline founded in 1984, headquartered in Swords, Dublin, Ireland, with its primary operational bases at Dublin and London Stansted airports. </a:t>
            </a:r>
            <a:endParaRPr kumimoji="0" 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C98DE-680A-E3A8-A971-FDFDD358E1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5" name="Graphic 16">
            <a:extLst>
              <a:ext uri="{FF2B5EF4-FFF2-40B4-BE49-F238E27FC236}">
                <a16:creationId xmlns:a16="http://schemas.microsoft.com/office/drawing/2014/main" id="{B147D394-42B0-8D26-0D99-7EB21347C82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74" t="30790" r="374" b="1650"/>
          <a:stretch/>
        </p:blipFill>
        <p:spPr>
          <a:xfrm>
            <a:off x="3419511" y="2137962"/>
            <a:ext cx="5571418" cy="25820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88710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2E2F0-5AEA-B296-926A-357DD844A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 Identification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B1955179-1278-D3EA-E693-18F77345696E}"/>
              </a:ext>
            </a:extLst>
          </p:cNvPr>
          <p:cNvSpPr txBox="1">
            <a:spLocks/>
          </p:cNvSpPr>
          <p:nvPr/>
        </p:nvSpPr>
        <p:spPr>
          <a:xfrm>
            <a:off x="828999" y="1242766"/>
            <a:ext cx="8724900" cy="6658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Who places requirements on your organization? </a:t>
            </a:r>
          </a:p>
          <a:p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04EB047-80DA-CAEB-E1E2-9FAF844D1459}"/>
              </a:ext>
            </a:extLst>
          </p:cNvPr>
          <p:cNvGrpSpPr/>
          <p:nvPr/>
        </p:nvGrpSpPr>
        <p:grpSpPr>
          <a:xfrm>
            <a:off x="2690509" y="3199192"/>
            <a:ext cx="1351583" cy="815608"/>
            <a:chOff x="1065490" y="5324894"/>
            <a:chExt cx="1734391" cy="104878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EFFF9F-7B76-4C74-2EB8-B5DA6691D6EC}"/>
                </a:ext>
              </a:extLst>
            </p:cNvPr>
            <p:cNvSpPr txBox="1"/>
            <p:nvPr/>
          </p:nvSpPr>
          <p:spPr>
            <a:xfrm>
              <a:off x="1239715" y="5324894"/>
              <a:ext cx="1560166" cy="1048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sz="1200" ker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Prioritized</a:t>
              </a:r>
            </a:p>
            <a:p>
              <a:pPr defTabSz="685800">
                <a:defRPr/>
              </a:pPr>
              <a:endParaRPr lang="en-US" sz="11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685800">
                <a:defRPr/>
              </a:pPr>
              <a:endParaRPr lang="en-US" sz="12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685800">
                <a:defRPr/>
              </a:pPr>
              <a:r>
                <a:rPr lang="en-US" sz="1200" ker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Non-prioritized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47B3EA5-B2DC-ED82-7984-23D8638A1A8D}"/>
                </a:ext>
              </a:extLst>
            </p:cNvPr>
            <p:cNvSpPr/>
            <p:nvPr/>
          </p:nvSpPr>
          <p:spPr>
            <a:xfrm>
              <a:off x="1065490" y="5424747"/>
              <a:ext cx="174225" cy="178241"/>
            </a:xfrm>
            <a:prstGeom prst="ellipse">
              <a:avLst/>
            </a:prstGeom>
            <a:solidFill>
              <a:srgbClr val="F7AA04"/>
            </a:solidFill>
            <a:ln w="1079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350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BC6991F-962E-5188-4F35-6B2A83F1C71F}"/>
                </a:ext>
              </a:extLst>
            </p:cNvPr>
            <p:cNvSpPr/>
            <p:nvPr/>
          </p:nvSpPr>
          <p:spPr>
            <a:xfrm>
              <a:off x="1065994" y="6113330"/>
              <a:ext cx="174225" cy="178241"/>
            </a:xfrm>
            <a:prstGeom prst="ellipse">
              <a:avLst/>
            </a:prstGeom>
            <a:solidFill>
              <a:srgbClr val="234F8A"/>
            </a:solidFill>
            <a:ln w="1079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en-US" sz="1350" kern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CE05A3F-C6E9-1D6C-5526-1259B639B883}"/>
              </a:ext>
            </a:extLst>
          </p:cNvPr>
          <p:cNvGrpSpPr/>
          <p:nvPr/>
        </p:nvGrpSpPr>
        <p:grpSpPr>
          <a:xfrm>
            <a:off x="5870149" y="1126270"/>
            <a:ext cx="4776542" cy="4735149"/>
            <a:chOff x="4440970" y="1117874"/>
            <a:chExt cx="3791322" cy="3485116"/>
          </a:xfrm>
        </p:grpSpPr>
        <p:pic>
          <p:nvPicPr>
            <p:cNvPr id="137" name="Graphic 4">
              <a:extLst>
                <a:ext uri="{FF2B5EF4-FFF2-40B4-BE49-F238E27FC236}">
                  <a16:creationId xmlns:a16="http://schemas.microsoft.com/office/drawing/2014/main" id="{BFF11FED-566A-3F3B-6D53-3B77A5A71E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568414" flipH="1">
              <a:off x="4879917" y="3284491"/>
              <a:ext cx="961501" cy="940463"/>
            </a:xfrm>
            <a:prstGeom prst="rect">
              <a:avLst/>
            </a:prstGeom>
          </p:spPr>
        </p:pic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FE297982-17E0-F525-FCD1-5959D19F6D0B}"/>
                </a:ext>
              </a:extLst>
            </p:cNvPr>
            <p:cNvGrpSpPr/>
            <p:nvPr/>
          </p:nvGrpSpPr>
          <p:grpSpPr>
            <a:xfrm>
              <a:off x="4440970" y="1117874"/>
              <a:ext cx="3791322" cy="3485116"/>
              <a:chOff x="2172963" y="1137862"/>
              <a:chExt cx="5261705" cy="5052167"/>
            </a:xfrm>
          </p:grpSpPr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23146C12-EFAB-4C15-F92B-B223E7529E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480283" y="2847746"/>
                <a:ext cx="269999" cy="212727"/>
              </a:xfrm>
              <a:prstGeom prst="line">
                <a:avLst/>
              </a:prstGeom>
              <a:noFill/>
              <a:ln w="17145" cap="flat" cmpd="sng" algn="ctr">
                <a:solidFill>
                  <a:srgbClr val="971B2F">
                    <a:shade val="95000"/>
                    <a:alpha val="50000"/>
                    <a:satMod val="1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3C5F0FFC-901F-72F0-74D5-DB7324CB69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688044" y="3802959"/>
                <a:ext cx="609150" cy="12334"/>
              </a:xfrm>
              <a:prstGeom prst="line">
                <a:avLst/>
              </a:prstGeom>
              <a:noFill/>
              <a:ln w="17145" cap="flat" cmpd="sng" algn="ctr">
                <a:solidFill>
                  <a:srgbClr val="971B2F">
                    <a:shade val="95000"/>
                    <a:alpha val="50000"/>
                    <a:satMod val="1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5C11B2F6-6688-5B5A-FDD0-6A2696FDE5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8739" y="3802959"/>
                <a:ext cx="407259" cy="1"/>
              </a:xfrm>
              <a:prstGeom prst="line">
                <a:avLst/>
              </a:prstGeom>
              <a:noFill/>
              <a:ln w="17145" cap="flat" cmpd="sng" algn="ctr">
                <a:solidFill>
                  <a:srgbClr val="971B2F">
                    <a:shade val="95000"/>
                    <a:alpha val="50000"/>
                    <a:satMod val="1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D40BFA80-475A-EF86-0175-CFD496BBAE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0080" y="2372311"/>
                <a:ext cx="0" cy="398278"/>
              </a:xfrm>
              <a:prstGeom prst="line">
                <a:avLst/>
              </a:prstGeom>
              <a:noFill/>
              <a:ln w="17145" cap="flat" cmpd="sng" algn="ctr">
                <a:solidFill>
                  <a:srgbClr val="971B2F">
                    <a:shade val="95000"/>
                    <a:alpha val="50000"/>
                    <a:satMod val="1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EF33F504-F29B-868F-CC89-30E0B0D53E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2348" y="2954710"/>
                <a:ext cx="282325" cy="217820"/>
              </a:xfrm>
              <a:prstGeom prst="line">
                <a:avLst/>
              </a:prstGeom>
              <a:noFill/>
              <a:ln w="17145" cap="flat" cmpd="sng" algn="ctr">
                <a:solidFill>
                  <a:srgbClr val="971B2F">
                    <a:shade val="95000"/>
                    <a:alpha val="50000"/>
                    <a:satMod val="150000"/>
                  </a:srgbClr>
                </a:solidFill>
                <a:prstDash val="solid"/>
              </a:ln>
              <a:effectLst/>
            </p:spPr>
          </p:cxnSp>
          <p:pic>
            <p:nvPicPr>
              <p:cNvPr id="144" name="Graphic 10">
                <a:extLst>
                  <a:ext uri="{FF2B5EF4-FFF2-40B4-BE49-F238E27FC236}">
                    <a16:creationId xmlns:a16="http://schemas.microsoft.com/office/drawing/2014/main" id="{DBF697AC-BF9C-0D2E-E8E8-1FEFB0E71D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flipH="1">
                <a:off x="5461822" y="1872674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45" name="Graphic 22">
                <a:extLst>
                  <a:ext uri="{FF2B5EF4-FFF2-40B4-BE49-F238E27FC236}">
                    <a16:creationId xmlns:a16="http://schemas.microsoft.com/office/drawing/2014/main" id="{4B293565-95AC-1F69-9DC2-46C86559E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848874" y="2761329"/>
                <a:ext cx="1846145" cy="1883836"/>
              </a:xfrm>
              <a:prstGeom prst="rect">
                <a:avLst/>
              </a:prstGeom>
            </p:spPr>
          </p:pic>
          <p:pic>
            <p:nvPicPr>
              <p:cNvPr id="146" name="Graphic 10">
                <a:extLst>
                  <a:ext uri="{FF2B5EF4-FFF2-40B4-BE49-F238E27FC236}">
                    <a16:creationId xmlns:a16="http://schemas.microsoft.com/office/drawing/2014/main" id="{F1894955-FAD5-ACF7-935C-5EAC13F0C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651691" flipH="1">
                <a:off x="5997655" y="3054153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47" name="Graphic 4">
                <a:extLst>
                  <a:ext uri="{FF2B5EF4-FFF2-40B4-BE49-F238E27FC236}">
                    <a16:creationId xmlns:a16="http://schemas.microsoft.com/office/drawing/2014/main" id="{2FE21482-0658-85B5-B6DF-8CE2546F5F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flipH="1">
                <a:off x="5461822" y="4313724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48" name="Graphic 4">
                <a:extLst>
                  <a:ext uri="{FF2B5EF4-FFF2-40B4-BE49-F238E27FC236}">
                    <a16:creationId xmlns:a16="http://schemas.microsoft.com/office/drawing/2014/main" id="{AA6C3E6F-04ED-FC6E-D4E7-546C172546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2729184" flipH="1">
                <a:off x="4103178" y="4822358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49" name="Graphic 148">
                <a:extLst>
                  <a:ext uri="{FF2B5EF4-FFF2-40B4-BE49-F238E27FC236}">
                    <a16:creationId xmlns:a16="http://schemas.microsoft.com/office/drawing/2014/main" id="{F61D9CC9-8694-8B0A-F46C-C42B71A6D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2722994" y="1872674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50" name="Graphic 20">
                <a:extLst>
                  <a:ext uri="{FF2B5EF4-FFF2-40B4-BE49-F238E27FC236}">
                    <a16:creationId xmlns:a16="http://schemas.microsoft.com/office/drawing/2014/main" id="{253D0AF6-CFBA-1579-9F8A-74AE845D4A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8988770" flipH="1">
                <a:off x="2255588" y="3054153"/>
                <a:ext cx="1334398" cy="1363334"/>
              </a:xfrm>
              <a:prstGeom prst="rect">
                <a:avLst/>
              </a:prstGeom>
            </p:spPr>
          </p:pic>
          <p:pic>
            <p:nvPicPr>
              <p:cNvPr id="151" name="Graphic 26">
                <a:extLst>
                  <a:ext uri="{FF2B5EF4-FFF2-40B4-BE49-F238E27FC236}">
                    <a16:creationId xmlns:a16="http://schemas.microsoft.com/office/drawing/2014/main" id="{2CF1E93B-0F63-D2E7-83E0-97A28E969D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240656" y="4100055"/>
                <a:ext cx="381000" cy="390525"/>
              </a:xfrm>
              <a:prstGeom prst="rect">
                <a:avLst/>
              </a:prstGeom>
            </p:spPr>
          </p:pic>
          <p:pic>
            <p:nvPicPr>
              <p:cNvPr id="152" name="Graphic 26">
                <a:extLst>
                  <a:ext uri="{FF2B5EF4-FFF2-40B4-BE49-F238E27FC236}">
                    <a16:creationId xmlns:a16="http://schemas.microsoft.com/office/drawing/2014/main" id="{8E16A30B-662A-7EC2-992A-711CFAD4C0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575688" y="4374726"/>
                <a:ext cx="381000" cy="390525"/>
              </a:xfrm>
              <a:prstGeom prst="rect">
                <a:avLst/>
              </a:prstGeom>
            </p:spPr>
          </p:pic>
          <p:pic>
            <p:nvPicPr>
              <p:cNvPr id="153" name="Graphic 18">
                <a:extLst>
                  <a:ext uri="{FF2B5EF4-FFF2-40B4-BE49-F238E27FC236}">
                    <a16:creationId xmlns:a16="http://schemas.microsoft.com/office/drawing/2014/main" id="{202DBF62-8035-5703-8C8C-476150DA4D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rot="18849284" flipH="1">
                <a:off x="4098989" y="1177320"/>
                <a:ext cx="1334398" cy="1363334"/>
              </a:xfrm>
              <a:prstGeom prst="rect">
                <a:avLst/>
              </a:prstGeom>
            </p:spPr>
          </p:pic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7F669B7B-189A-F4DD-4FB7-85B003AF98DD}"/>
                  </a:ext>
                </a:extLst>
              </p:cNvPr>
              <p:cNvSpPr txBox="1"/>
              <p:nvPr/>
            </p:nvSpPr>
            <p:spPr>
              <a:xfrm>
                <a:off x="4222686" y="1783388"/>
                <a:ext cx="1089808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Customers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D9BCF7D-A189-BA92-6532-B41FD2603F0E}"/>
                  </a:ext>
                </a:extLst>
              </p:cNvPr>
              <p:cNvSpPr txBox="1"/>
              <p:nvPr/>
            </p:nvSpPr>
            <p:spPr>
              <a:xfrm>
                <a:off x="3016038" y="4742220"/>
                <a:ext cx="1089808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Suppliers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4C9ECD59-863C-5CB9-1AC1-E119C610C554}"/>
                  </a:ext>
                </a:extLst>
              </p:cNvPr>
              <p:cNvSpPr txBox="1"/>
              <p:nvPr/>
            </p:nvSpPr>
            <p:spPr>
              <a:xfrm>
                <a:off x="5472586" y="4733780"/>
                <a:ext cx="1089808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Airports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973147C2-E074-6B40-7A85-2EE96277B477}"/>
                  </a:ext>
                </a:extLst>
              </p:cNvPr>
              <p:cNvSpPr txBox="1"/>
              <p:nvPr/>
            </p:nvSpPr>
            <p:spPr>
              <a:xfrm>
                <a:off x="5451535" y="2472493"/>
                <a:ext cx="1211365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Shareholders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8D1CC8-2D3A-7337-E0A4-ACEE8C10A793}"/>
                  </a:ext>
                </a:extLst>
              </p:cNvPr>
              <p:cNvSpPr txBox="1"/>
              <p:nvPr/>
            </p:nvSpPr>
            <p:spPr>
              <a:xfrm>
                <a:off x="4242536" y="5164857"/>
                <a:ext cx="1089808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Unions</a:t>
                </a: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032DE5CD-EE6B-B9C6-4E8B-F9BBDB501662}"/>
                  </a:ext>
                </a:extLst>
              </p:cNvPr>
              <p:cNvSpPr txBox="1"/>
              <p:nvPr/>
            </p:nvSpPr>
            <p:spPr>
              <a:xfrm>
                <a:off x="2930030" y="2310553"/>
                <a:ext cx="1089808" cy="70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Employees (numerous groups)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91497314-0C7D-7EA9-30DE-9E825A5FAADF}"/>
                  </a:ext>
                </a:extLst>
              </p:cNvPr>
              <p:cNvSpPr txBox="1"/>
              <p:nvPr/>
            </p:nvSpPr>
            <p:spPr>
              <a:xfrm>
                <a:off x="4567195" y="1137862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850DAC60-C1B9-73F4-2809-02B648473DD7}"/>
                  </a:ext>
                </a:extLst>
              </p:cNvPr>
              <p:cNvSpPr txBox="1"/>
              <p:nvPr/>
            </p:nvSpPr>
            <p:spPr>
              <a:xfrm>
                <a:off x="2777084" y="2009909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7BAC3536-76A1-8741-98AA-FFD4DEB39691}"/>
                  </a:ext>
                </a:extLst>
              </p:cNvPr>
              <p:cNvSpPr txBox="1"/>
              <p:nvPr/>
            </p:nvSpPr>
            <p:spPr>
              <a:xfrm>
                <a:off x="6366884" y="1996211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0BA66373-5E63-395D-890E-A46FC011316B}"/>
                  </a:ext>
                </a:extLst>
              </p:cNvPr>
              <p:cNvSpPr txBox="1"/>
              <p:nvPr/>
            </p:nvSpPr>
            <p:spPr>
              <a:xfrm>
                <a:off x="2172963" y="3599306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9E57E109-200E-B156-E19B-AC25392C3FF2}"/>
                  </a:ext>
                </a:extLst>
              </p:cNvPr>
              <p:cNvSpPr txBox="1"/>
              <p:nvPr/>
            </p:nvSpPr>
            <p:spPr>
              <a:xfrm>
                <a:off x="7053667" y="3591083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E06C3528-51F3-71AF-90A6-8B53CAFF1758}"/>
                  </a:ext>
                </a:extLst>
              </p:cNvPr>
              <p:cNvSpPr txBox="1"/>
              <p:nvPr/>
            </p:nvSpPr>
            <p:spPr>
              <a:xfrm>
                <a:off x="2431905" y="3560844"/>
                <a:ext cx="1307062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Government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F8129C47-5200-5FC6-C37C-E05E02A71384}"/>
                  </a:ext>
                </a:extLst>
              </p:cNvPr>
              <p:cNvSpPr txBox="1"/>
              <p:nvPr/>
            </p:nvSpPr>
            <p:spPr>
              <a:xfrm>
                <a:off x="5974138" y="3547516"/>
                <a:ext cx="1089808" cy="317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Manager</a:t>
                </a:r>
              </a:p>
            </p:txBody>
          </p:sp>
          <p:pic>
            <p:nvPicPr>
              <p:cNvPr id="167" name="Graphic 26">
                <a:extLst>
                  <a:ext uri="{FF2B5EF4-FFF2-40B4-BE49-F238E27FC236}">
                    <a16:creationId xmlns:a16="http://schemas.microsoft.com/office/drawing/2014/main" id="{4D85F372-D2BB-00E9-2D19-D07746F36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947636" y="4079155"/>
                <a:ext cx="381000" cy="390525"/>
              </a:xfrm>
              <a:prstGeom prst="rect">
                <a:avLst/>
              </a:prstGeom>
            </p:spPr>
          </p:pic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143EBC54-61AE-7CBA-3FCB-EA211BB93D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57695" y="4622048"/>
                <a:ext cx="1476" cy="430556"/>
              </a:xfrm>
              <a:prstGeom prst="line">
                <a:avLst/>
              </a:prstGeom>
              <a:solidFill>
                <a:srgbClr val="7BA6DE">
                  <a:lumMod val="50000"/>
                </a:srgbClr>
              </a:solidFill>
              <a:ln w="17145" cap="flat" cmpd="sng" algn="ctr">
                <a:solidFill>
                  <a:srgbClr val="7BA6DE">
                    <a:lumMod val="50000"/>
                  </a:srgbClr>
                </a:solidFill>
                <a:prstDash val="solid"/>
              </a:ln>
              <a:effectLst/>
            </p:spPr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F05DDDFD-D19D-3E53-5F8D-70AF4B33A8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9848" y="4378848"/>
                <a:ext cx="337286" cy="346649"/>
              </a:xfrm>
              <a:prstGeom prst="line">
                <a:avLst/>
              </a:prstGeom>
              <a:solidFill>
                <a:srgbClr val="7BA6DE">
                  <a:lumMod val="50000"/>
                </a:srgbClr>
              </a:solidFill>
              <a:ln w="17145" cap="flat" cmpd="sng" algn="ctr">
                <a:solidFill>
                  <a:srgbClr val="7BA6DE">
                    <a:lumMod val="50000"/>
                  </a:srgbClr>
                </a:solidFill>
                <a:prstDash val="solid"/>
              </a:ln>
              <a:effectLst/>
            </p:spPr>
          </p:cxnSp>
          <p:pic>
            <p:nvPicPr>
              <p:cNvPr id="170" name="Graphic 16">
                <a:extLst>
                  <a:ext uri="{FF2B5EF4-FFF2-40B4-BE49-F238E27FC236}">
                    <a16:creationId xmlns:a16="http://schemas.microsoft.com/office/drawing/2014/main" id="{9361DF3E-2E1A-AC12-7EC7-86BC3E9C2C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942726" y="2952109"/>
                <a:ext cx="393192" cy="393192"/>
              </a:xfrm>
              <a:prstGeom prst="rect">
                <a:avLst/>
              </a:prstGeom>
            </p:spPr>
          </p:pic>
          <p:pic>
            <p:nvPicPr>
              <p:cNvPr id="171" name="Graphic 16">
                <a:extLst>
                  <a:ext uri="{FF2B5EF4-FFF2-40B4-BE49-F238E27FC236}">
                    <a16:creationId xmlns:a16="http://schemas.microsoft.com/office/drawing/2014/main" id="{E01B5D7B-1F9D-44CF-0903-F13744EC2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741668" y="3592876"/>
                <a:ext cx="393192" cy="393192"/>
              </a:xfrm>
              <a:prstGeom prst="rect">
                <a:avLst/>
              </a:prstGeom>
            </p:spPr>
          </p:pic>
          <p:pic>
            <p:nvPicPr>
              <p:cNvPr id="172" name="Graphic 16">
                <a:extLst>
                  <a:ext uri="{FF2B5EF4-FFF2-40B4-BE49-F238E27FC236}">
                    <a16:creationId xmlns:a16="http://schemas.microsoft.com/office/drawing/2014/main" id="{8679DA69-A0AC-CF39-AC51-95B6B44F39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568181" y="2669400"/>
                <a:ext cx="393192" cy="393192"/>
              </a:xfrm>
              <a:prstGeom prst="rect">
                <a:avLst/>
              </a:prstGeom>
            </p:spPr>
          </p:pic>
          <p:pic>
            <p:nvPicPr>
              <p:cNvPr id="173" name="Graphic 16">
                <a:extLst>
                  <a:ext uri="{FF2B5EF4-FFF2-40B4-BE49-F238E27FC236}">
                    <a16:creationId xmlns:a16="http://schemas.microsoft.com/office/drawing/2014/main" id="{62A2586E-B761-03C3-026B-F48F12F3A7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205056" y="2952474"/>
                <a:ext cx="393192" cy="393192"/>
              </a:xfrm>
              <a:prstGeom prst="rect">
                <a:avLst/>
              </a:prstGeom>
            </p:spPr>
          </p:pic>
          <p:pic>
            <p:nvPicPr>
              <p:cNvPr id="174" name="Graphic 16">
                <a:extLst>
                  <a:ext uri="{FF2B5EF4-FFF2-40B4-BE49-F238E27FC236}">
                    <a16:creationId xmlns:a16="http://schemas.microsoft.com/office/drawing/2014/main" id="{0AD3D87E-9670-A2FA-A7E7-9DD03B7736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09406" y="3600912"/>
                <a:ext cx="393192" cy="393192"/>
              </a:xfrm>
              <a:prstGeom prst="rect">
                <a:avLst/>
              </a:prstGeom>
            </p:spPr>
          </p:pic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CD3C6C1B-BD45-35F0-6CA2-00DBABAD7473}"/>
                  </a:ext>
                </a:extLst>
              </p:cNvPr>
              <p:cNvSpPr txBox="1"/>
              <p:nvPr/>
            </p:nvSpPr>
            <p:spPr>
              <a:xfrm>
                <a:off x="6346360" y="5214331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900E073D-97EB-717A-6B77-9F70373F80B6}"/>
                  </a:ext>
                </a:extLst>
              </p:cNvPr>
              <p:cNvSpPr txBox="1"/>
              <p:nvPr/>
            </p:nvSpPr>
            <p:spPr>
              <a:xfrm>
                <a:off x="4577091" y="5875569"/>
                <a:ext cx="381001" cy="314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1000" kern="0">
                    <a:solidFill>
                      <a:srgbClr val="FFFF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  <p:pic>
            <p:nvPicPr>
              <p:cNvPr id="177" name="Picture 176" descr="A picture containing sky&#10;&#10;Description automatically generated">
                <a:extLst>
                  <a:ext uri="{FF2B5EF4-FFF2-40B4-BE49-F238E27FC236}">
                    <a16:creationId xmlns:a16="http://schemas.microsoft.com/office/drawing/2014/main" id="{81C16DDF-8E94-0953-9E05-686C93213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65112" y="3645211"/>
                <a:ext cx="1445018" cy="271038"/>
              </a:xfrm>
              <a:prstGeom prst="rect">
                <a:avLst/>
              </a:prstGeom>
            </p:spPr>
          </p:pic>
        </p:grpSp>
      </p:grpSp>
      <p:sp>
        <p:nvSpPr>
          <p:cNvPr id="178" name="Text Placeholder 3">
            <a:extLst>
              <a:ext uri="{FF2B5EF4-FFF2-40B4-BE49-F238E27FC236}">
                <a16:creationId xmlns:a16="http://schemas.microsoft.com/office/drawing/2014/main" id="{9573C9D1-7FE8-DA9E-27C6-7436D276ED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685800"/>
            <a:ext cx="10668000" cy="423863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180" name="Picture 179" descr="A picture containing sky&#10;&#10;Description automatically generated">
            <a:extLst>
              <a:ext uri="{FF2B5EF4-FFF2-40B4-BE49-F238E27FC236}">
                <a16:creationId xmlns:a16="http://schemas.microsoft.com/office/drawing/2014/main" id="{57D174AE-6C6A-D6F1-88A2-408B3A605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34" y="763034"/>
            <a:ext cx="1431466" cy="26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913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5C2CA-6BBD-98A9-BF03-5384E94CD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 Requirements</a:t>
            </a:r>
          </a:p>
        </p:txBody>
      </p:sp>
      <p:graphicFrame>
        <p:nvGraphicFramePr>
          <p:cNvPr id="4" name="Group 21">
            <a:extLst>
              <a:ext uri="{FF2B5EF4-FFF2-40B4-BE49-F238E27FC236}">
                <a16:creationId xmlns:a16="http://schemas.microsoft.com/office/drawing/2014/main" id="{FA8D338E-6A6C-BDEF-AF14-C064C702F226}"/>
              </a:ext>
            </a:extLst>
          </p:cNvPr>
          <p:cNvGraphicFramePr>
            <a:graphicFrameLocks/>
          </p:cNvGraphicFramePr>
          <p:nvPr/>
        </p:nvGraphicFramePr>
        <p:xfrm>
          <a:off x="907388" y="1257300"/>
          <a:ext cx="6706042" cy="3719127"/>
        </p:xfrm>
        <a:graphic>
          <a:graphicData uri="http://schemas.openxmlformats.org/drawingml/2006/table">
            <a:tbl>
              <a:tblPr firstRow="1" firstCol="1"/>
              <a:tblGrid>
                <a:gridCol w="156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0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534">
                <a:tc>
                  <a:txBody>
                    <a:bodyPr/>
                    <a:lstStyle/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Stakeholder</a:t>
                      </a:r>
                    </a:p>
                  </a:txBody>
                  <a:tcPr marL="34280" marR="34280" marT="34279" marB="3427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Specific, Prioritized Requirements</a:t>
                      </a:r>
                    </a:p>
                  </a:txBody>
                  <a:tcPr marL="34280" marR="34280" marT="34279" marB="34279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8416">
                <a:tc>
                  <a:txBody>
                    <a:bodyPr/>
                    <a:lstStyle>
                      <a:lvl1pPr marL="0" algn="l" defTabSz="974725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FF0000"/>
                        </a:buClr>
                        <a:buFont typeface="Wingdings" pitchFamily="2" charset="2"/>
                        <a:defRPr sz="1800" kern="1200">
                          <a:solidFill>
                            <a:srgbClr val="EAEAE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0066FF"/>
                        </a:buClr>
                        <a:buFont typeface="Wingdings 3" pitchFamily="18" charset="2"/>
                        <a:defRPr sz="14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Customers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34280" marR="34280" marT="34273" marB="34273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1000" indent="-320675" algn="l" defTabSz="974725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FF0000"/>
                        </a:buClr>
                        <a:buFont typeface="Wingdings" pitchFamily="2" charset="2"/>
                        <a:defRPr sz="1800" kern="1200">
                          <a:solidFill>
                            <a:srgbClr val="EAEAE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0066FF"/>
                        </a:buClr>
                        <a:buFont typeface="Wingdings 3" pitchFamily="18" charset="2"/>
                        <a:defRPr sz="14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Safe—I don’t fear injury or death.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Consistent low cost (at or below all major airlines).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Get me to where I need to go on time.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Get me to where I need to go with my luggage. 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Treat me with dignity and with humor.  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Provide me comfortable seats with ample legroom and space to open a full-sized laptop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34280" marR="34280" marT="34273" marB="34273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0177">
                <a:tc>
                  <a:txBody>
                    <a:bodyPr/>
                    <a:lstStyle>
                      <a:lvl1pPr marL="0" algn="l" defTabSz="974725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FF0000"/>
                        </a:buClr>
                        <a:buFont typeface="Wingdings" pitchFamily="2" charset="2"/>
                        <a:defRPr sz="1800" kern="1200">
                          <a:solidFill>
                            <a:srgbClr val="EAEAE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0066FF"/>
                        </a:buClr>
                        <a:buFont typeface="Wingdings 3" pitchFamily="18" charset="2"/>
                        <a:defRPr sz="14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ctr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Employees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34280" marR="34280" marT="34273" marB="34273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1000" indent="-320675" algn="l" defTabSz="974725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FF0000"/>
                        </a:buClr>
                        <a:buFont typeface="Wingdings" pitchFamily="2" charset="2"/>
                        <a:defRPr sz="1800" kern="1200">
                          <a:solidFill>
                            <a:srgbClr val="EAEAEA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algn="l" defTabSz="974725" rtl="0" eaLnBrk="0" latinLnBrk="0" hangingPunct="0">
                        <a:spcBef>
                          <a:spcPct val="20000"/>
                        </a:spcBef>
                        <a:buClr>
                          <a:srgbClr val="0066FF"/>
                        </a:buClr>
                        <a:buFont typeface="Wingdings 3" pitchFamily="18" charset="2"/>
                        <a:defRPr sz="14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algn="l" defTabSz="974725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algn="l" defTabSz="974725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bg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Secure employment—no layoffs.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Ownership—allow me to own a piece of the company.</a:t>
                      </a:r>
                    </a:p>
                    <a:p>
                      <a:pPr marL="198120" marR="0" lvl="0" indent="-201168" algn="l" defTabSz="9747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chemeClr val="tx1"/>
                        </a:buClr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en-US" sz="16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Respect—treat me with dignity regardless of my job.</a:t>
                      </a: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34280" marR="34280" marT="34273" marB="34273" horzOverflow="overflow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0F9289E-58E2-1A70-F6EE-80FA968E4C3C}"/>
              </a:ext>
            </a:extLst>
          </p:cNvPr>
          <p:cNvSpPr txBox="1"/>
          <p:nvPr/>
        </p:nvSpPr>
        <p:spPr>
          <a:xfrm>
            <a:off x="7672068" y="4332654"/>
            <a:ext cx="387223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latin typeface="Arial"/>
                <a:cs typeface="Arial"/>
              </a:rPr>
              <a:t>Requirements must be specific enough to apply resources and prioritize.</a:t>
            </a:r>
            <a:endParaRPr lang="en-US" sz="1600">
              <a:latin typeface="Arial"/>
              <a:cs typeface="Arial" panose="020B0604020202020204" pitchFamily="34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8CEF736-0B72-39B5-54F4-0125BC9BE6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6300" y="685800"/>
            <a:ext cx="10668000" cy="423863"/>
          </a:xfrm>
        </p:spPr>
        <p:txBody>
          <a:bodyPr/>
          <a:lstStyle/>
          <a:p>
            <a:r>
              <a:rPr lang="en-US"/>
              <a:t>Example</a:t>
            </a: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82ADB0DB-FFF4-114E-D69F-A421FFC10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89344" y="897731"/>
            <a:ext cx="3434923" cy="343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39473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B2D4DE-C644-46D5-99B4-B64B680E3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5bf7c1-5f59-42e2-8e0f-4ac4f9c5961f"/>
    <ds:schemaRef ds:uri="79e4151e-f1ac-4fb3-82e1-1489b5b102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CB5C30-B4E3-4370-91C7-1889603F8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B516EB-155A-4925-A357-EB0E4CE2050F}">
  <ds:schemaRefs>
    <ds:schemaRef ds:uri="http://schemas.microsoft.com/office/2006/metadata/properties"/>
    <ds:schemaRef ds:uri="http://schemas.microsoft.com/office/infopath/2007/PartnerControls"/>
    <ds:schemaRef ds:uri="555bf7c1-5f59-42e2-8e0f-4ac4f9c5961f"/>
    <ds:schemaRef ds:uri="79e4151e-f1ac-4fb3-82e1-1489b5b1024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4</TotalTime>
  <Words>215</Words>
  <Application>Microsoft Macintosh PowerPoint</Application>
  <PresentationFormat>Widescreen</PresentationFormat>
  <Paragraphs>51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Stakeholder Identification</vt:lpstr>
      <vt:lpstr>Stakeholder Identification</vt:lpstr>
      <vt:lpstr>Stakeholder Identification</vt:lpstr>
      <vt:lpstr>Stakeholder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2026-08-18T20:58:04Z</dcterms:created>
  <dcterms:modified xsi:type="dcterms:W3CDTF">2026-08-18T21:03:21Z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  <property fmtid="{D5CDD505-2E9C-101B-9397-08002B2CF9AE}" pid="3" name="MediaServiceImageTags">
    <vt:lpwstr/>
  </property>
</Properties>
</file>