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docProps/app.xml" ContentType="application/vnd.openxmlformats-officedocument.extended-properties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ppt/slideLayouts/slideLayout1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25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2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0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34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7.xml" ContentType="application/vnd.openxmlformats-officedocument.presentationml.slideLayout+xml"/>
  <Override PartName="/ppt/presProps.xml" ContentType="application/vnd.openxmlformats-officedocument.presentationml.presProps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revisionInfo.xml" ContentType="application/vnd.ms-powerpoint.revisioninfo+xml"/>
  <Override PartName="/ppt/slides/slide5.xml" ContentType="application/vnd.openxmlformats-officedocument.presentationml.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8" r:id="rId2"/>
    <p:sldMasterId id="2147483677" r:id="rId3"/>
    <p:sldMasterId id="2147483688" r:id="rId4"/>
  </p:sldMasterIdLst>
  <p:notesMasterIdLst>
    <p:notesMasterId r:id="rId13"/>
  </p:notesMasterIdLst>
  <p:sldIdLst>
    <p:sldId id="2147480831" r:id="rId5"/>
    <p:sldId id="2147481066" r:id="rId6"/>
    <p:sldId id="2147480830" r:id="rId7"/>
    <p:sldId id="2147481060" r:id="rId8"/>
    <p:sldId id="2147481077" r:id="rId9"/>
    <p:sldId id="2147481078" r:id="rId10"/>
    <p:sldId id="2147482561" r:id="rId11"/>
    <p:sldId id="21474825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1B4DC5-A2DD-C441-9937-9E5C301DB229}" v="2" dt="2026-08-18T21:06:47.0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795"/>
  </p:normalViewPr>
  <p:slideViewPr>
    <p:cSldViewPr snapToGrid="0">
      <p:cViewPr varScale="1">
        <p:scale>
          <a:sx n="116" d="100"/>
          <a:sy n="116" d="100"/>
        </p:scale>
        <p:origin x="1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21" Type="http://schemas.openxmlformats.org/officeDocument/2006/relationships/customXml" Target="../customXml/item2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e Wilding" userId="4552ce5a-3255-4c45-9fa4-ecf8275afada" providerId="ADAL" clId="{3E79D3FA-69B3-5CD5-90C6-30E050605C18}"/>
    <pc:docChg chg="addSld modSld">
      <pc:chgData name="Luke Wilding" userId="4552ce5a-3255-4c45-9fa4-ecf8275afada" providerId="ADAL" clId="{3E79D3FA-69B3-5CD5-90C6-30E050605C18}" dt="2026-08-18T21:06:47.088" v="1"/>
      <pc:docMkLst>
        <pc:docMk/>
      </pc:docMkLst>
      <pc:sldChg chg="add">
        <pc:chgData name="Luke Wilding" userId="4552ce5a-3255-4c45-9fa4-ecf8275afada" providerId="ADAL" clId="{3E79D3FA-69B3-5CD5-90C6-30E050605C18}" dt="2026-08-18T21:06:28.582" v="0"/>
        <pc:sldMkLst>
          <pc:docMk/>
          <pc:sldMk cId="3048134145" sldId="2147481060"/>
        </pc:sldMkLst>
      </pc:sldChg>
      <pc:sldChg chg="add">
        <pc:chgData name="Luke Wilding" userId="4552ce5a-3255-4c45-9fa4-ecf8275afada" providerId="ADAL" clId="{3E79D3FA-69B3-5CD5-90C6-30E050605C18}" dt="2026-08-18T21:06:28.582" v="0"/>
        <pc:sldMkLst>
          <pc:docMk/>
          <pc:sldMk cId="1139914520" sldId="2147481077"/>
        </pc:sldMkLst>
      </pc:sldChg>
      <pc:sldChg chg="add">
        <pc:chgData name="Luke Wilding" userId="4552ce5a-3255-4c45-9fa4-ecf8275afada" providerId="ADAL" clId="{3E79D3FA-69B3-5CD5-90C6-30E050605C18}" dt="2026-08-18T21:06:28.582" v="0"/>
        <pc:sldMkLst>
          <pc:docMk/>
          <pc:sldMk cId="3095045333" sldId="2147481078"/>
        </pc:sldMkLst>
      </pc:sldChg>
      <pc:sldChg chg="add">
        <pc:chgData name="Luke Wilding" userId="4552ce5a-3255-4c45-9fa4-ecf8275afada" providerId="ADAL" clId="{3E79D3FA-69B3-5CD5-90C6-30E050605C18}" dt="2026-08-18T21:06:47.088" v="1"/>
        <pc:sldMkLst>
          <pc:docMk/>
          <pc:sldMk cId="3510504513" sldId="2147482561"/>
        </pc:sldMkLst>
      </pc:sldChg>
      <pc:sldChg chg="add">
        <pc:chgData name="Luke Wilding" userId="4552ce5a-3255-4c45-9fa4-ecf8275afada" providerId="ADAL" clId="{3E79D3FA-69B3-5CD5-90C6-30E050605C18}" dt="2026-08-18T21:06:47.088" v="1"/>
        <pc:sldMkLst>
          <pc:docMk/>
          <pc:sldMk cId="2138902337" sldId="21474825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3436F-3130-8040-9AF1-B38A5C4577F5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4E592-9857-A944-8396-879DFE2BF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79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4E592-9857-A944-8396-879DFE2BFA5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127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4E592-9857-A944-8396-879DFE2BFA5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89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ignorg.com/" TargetMode="External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6.svg"/><Relationship Id="rId9" Type="http://schemas.openxmlformats.org/officeDocument/2006/relationships/image" Target="../media/image15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9.png"/><Relationship Id="rId7" Type="http://schemas.openxmlformats.org/officeDocument/2006/relationships/image" Target="../media/image1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8.svg"/><Relationship Id="rId10" Type="http://schemas.openxmlformats.org/officeDocument/2006/relationships/image" Target="../media/image14.svg"/><Relationship Id="rId4" Type="http://schemas.openxmlformats.org/officeDocument/2006/relationships/image" Target="../media/image17.svg"/><Relationship Id="rId9" Type="http://schemas.openxmlformats.org/officeDocument/2006/relationships/image" Target="../media/image15.sv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1657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38000">
                <a:srgbClr val="C642B2"/>
              </a:gs>
              <a:gs pos="0">
                <a:schemeClr val="accent2"/>
              </a:gs>
              <a:gs pos="99000">
                <a:schemeClr val="accent1">
                  <a:lumMod val="75000"/>
                  <a:alpha val="64967"/>
                </a:schemeClr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" name="Image 1">
            <a:extLst>
              <a:ext uri="{FF2B5EF4-FFF2-40B4-BE49-F238E27FC236}">
                <a16:creationId xmlns:a16="http://schemas.microsoft.com/office/drawing/2014/main" id="{19120E6A-F5AA-05C7-A55E-5A71C42611C3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3A04C4E-466F-6A68-3F7B-95B7EFFCF1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52866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55000">
                <a:srgbClr val="00B3C9"/>
              </a:gs>
              <a:gs pos="0">
                <a:schemeClr val="accent4">
                  <a:lumMod val="75000"/>
                </a:schemeClr>
              </a:gs>
              <a:gs pos="99000">
                <a:schemeClr val="accent3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A6C2187C-3B34-17A5-C480-B2964714BA1E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67856C-3684-E3F8-96B0-92EDB470CC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80664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>
                  <a:alpha val="95290"/>
                </a:schemeClr>
              </a:gs>
              <a:gs pos="35000">
                <a:srgbClr val="6C66E6"/>
              </a:gs>
              <a:gs pos="77000">
                <a:schemeClr val="accent2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9BAB1055-4EA4-1573-79F0-890501CA395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5A82B8-BC42-8C75-873D-9CE1DDF0DF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0696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Mu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2" name="Picture 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6512FEC0-ABE1-C72C-4BEE-71794FE2B7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0"/>
            <a:ext cx="4509772" cy="6468256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50481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E52A11-1063-5082-47DE-60E77E12AA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18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D72C72F-5ED5-DF82-1CF2-550A80C5CD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3101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B46447-34CB-9BAE-166A-0BAE76B8DD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2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38B7A49-364A-0C6E-6DC8-83D89BF1D9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79878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B1FEE7-C50F-1BCD-EDC7-D675E0A6B5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CE5D8F-8B13-2FBC-EE50-0C8F86F951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27550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D027EE-D0A6-257B-1C7B-79F8596E1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0"/>
            <a:ext cx="4502046" cy="646507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E88939-2221-6C16-3FA4-4764470B0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05108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98EFFC-C5AA-6C64-38F4-068885496A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F293078-0FCB-819B-74B5-1929729E76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55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41783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 descr="A purple and white cubes&#10;&#10;Description automatically generated">
            <a:extLst>
              <a:ext uri="{FF2B5EF4-FFF2-40B4-BE49-F238E27FC236}">
                <a16:creationId xmlns:a16="http://schemas.microsoft.com/office/drawing/2014/main" id="{DC41BC13-3A00-CB2D-524E-3084957706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71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5F5A8BE-FD98-A1B5-BE9D-65FB80C153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0215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03805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138707-C4F3-3B17-DBEA-12D1F3E43B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58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E068F8-9425-17A5-12FE-0FBBCD252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987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EF861A-70EC-0D9B-358D-E1A654AA7A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71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C5228-D07F-7DF7-7A8B-D49B3A1B9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1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752B9FB-C446-BEF2-14F2-8ECA85086982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3" name="Diamond 2">
              <a:extLst>
                <a:ext uri="{FF2B5EF4-FFF2-40B4-BE49-F238E27FC236}">
                  <a16:creationId xmlns:a16="http://schemas.microsoft.com/office/drawing/2014/main" id="{ED1ACA33-AE7F-F18D-CB48-DF1DB558B64F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18794FF-F6C8-78EC-9FC2-D62DDF321B00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79BCADDD-CD6A-F793-D8B5-4C068B2CF9C6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9233909-B9A4-603A-5BA4-0A3D401BCF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7AC32EC1-2AB2-F3C7-E0EA-AD78CC371020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F3D44C8E-2B84-F0A1-AC71-46A171131C3D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2193564-ECAE-D147-3744-52DB35F954D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FD99CAB-7C2C-C9C2-F8CA-1F627406C020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EDCFFAE-17B0-FC58-FEC7-20A743EDC509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1422085-CC28-017A-5730-9C80D1CC74F1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Triangle 21">
              <a:extLst>
                <a:ext uri="{FF2B5EF4-FFF2-40B4-BE49-F238E27FC236}">
                  <a16:creationId xmlns:a16="http://schemas.microsoft.com/office/drawing/2014/main" id="{99B92CB3-AB72-1AB9-B3C1-EB5255739F9A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B9559F3-50A0-AC97-7907-669424DA2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86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0580A5A-8DCD-E67F-CA88-D6C075CFA956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2" name="Diamond 21">
              <a:extLst>
                <a:ext uri="{FF2B5EF4-FFF2-40B4-BE49-F238E27FC236}">
                  <a16:creationId xmlns:a16="http://schemas.microsoft.com/office/drawing/2014/main" id="{808849EF-5AD1-411A-5CE4-8F4FE78ED554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280A38D-AA17-EED1-E859-847C973192F1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27E9B2E-C500-F540-FDD8-5EE11CE11A3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92DE173-BBE2-1C5E-B2E0-2C19AE13C133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1C9CDAFC-6D63-A64A-2C96-BF8D6EA162E3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F3C614AF-321D-DE0F-648A-EA409581ED60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64BF6E6-BC60-3699-E430-8665D921FC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101F7628-213B-1802-AD33-D4F991F586C1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25AB99F-7D41-DFE9-D353-B3F07BF176A5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975DB1-92FB-A2B2-7CD7-A39B96CD3217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Triangle 33">
              <a:extLst>
                <a:ext uri="{FF2B5EF4-FFF2-40B4-BE49-F238E27FC236}">
                  <a16:creationId xmlns:a16="http://schemas.microsoft.com/office/drawing/2014/main" id="{DBF2C834-B734-A900-62E5-1BF68F47A1C8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832A34-558B-7D05-F484-3DAF3F5DBD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764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3A5C693-0A8E-392A-2606-62E5C1DD99E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12" name="Picture 1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00F40789-746F-D54E-23A7-655DA2934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D1D84A-8F93-FB15-6859-4FDD307E15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03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EE8946-DA4C-DA4F-559A-B77D36475C7C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76BC3F83-A304-AA1C-01C7-E7C601BA3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1D1749A-D0E4-4338-81DC-43732D19C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034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B2E3694-DEBC-BC4D-BA90-FA8E4941600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D3ADDE5D-F941-6EC1-9C38-2309E9F711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2" name="TextBox 1">
            <a:hlinkClick r:id="rId3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BCD30-CA65-7483-FB60-C9E6D8D493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66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2C584D3E-11E3-9F69-0900-9284C5FAC62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5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EA3862-1A6C-860D-A891-359370CC6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65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17383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643DF51-7633-25C4-1BDD-054CF8D4F5A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A90374-A575-5177-145A-AAB0EB1241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14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8D2005BD-7E38-7DF7-76A8-6F30B0ADBFC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F7E14D-DC71-82D6-CC77-73791B750F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52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1B55519-53AA-04DA-B3B2-B64B2E164F50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0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2CE5E1-82EC-0F74-7BEA-5029B207FA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484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2B3279-CE02-7814-2123-CE3456DF6295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70000">
                <a:srgbClr val="E3E5FF"/>
              </a:gs>
              <a:gs pos="3100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C23575D-B602-9A15-7AFA-42CCB9DE8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8BCCC3-FDF3-A57F-8484-37E9A790D64D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40DF69-FACD-F6FD-A06B-1E7D3DEC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A0D70-D812-0421-EE5A-B8ABA2A631FB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CC01E797-1987-2330-4932-96AB7E37D2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 </a:t>
            </a:r>
            <a:br>
              <a:rPr lang="en-US" dirty="0"/>
            </a:br>
            <a:r>
              <a:rPr lang="en-US" dirty="0"/>
              <a:t>or delete box; 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95C951-0D1C-62FE-5F34-0DB530D38A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48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D60477-F6C0-E367-8C9A-52104E2D6677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7815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4E1E44-392A-CF94-9116-63506559F8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5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8776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6238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0402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80046"/>
                </a:schemeClr>
              </a:gs>
              <a:gs pos="50000">
                <a:srgbClr val="FF7B58"/>
              </a:gs>
              <a:gs pos="100000">
                <a:schemeClr val="accent6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Image 1">
            <a:extLst>
              <a:ext uri="{FF2B5EF4-FFF2-40B4-BE49-F238E27FC236}">
                <a16:creationId xmlns:a16="http://schemas.microsoft.com/office/drawing/2014/main" id="{BFD4B510-6422-5C69-1389-F7F96254EC3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D766225-4C62-0733-8949-C67DC1B122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5451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42000">
                <a:srgbClr val="4FCD80"/>
              </a:gs>
              <a:gs pos="0">
                <a:schemeClr val="accent3"/>
              </a:gs>
              <a:gs pos="89000">
                <a:schemeClr val="accent5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75BA1D25-5665-01FF-60BC-A20D28DCBE99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5E6417B-7AA7-0C78-244A-E07421DA6C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9182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51000">
                <a:srgbClr val="4799EE"/>
              </a:gs>
              <a:gs pos="100000">
                <a:schemeClr val="accent4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3C6F18C9-DD89-8C50-CDE6-86FAD9D487E6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9ACB504-EFAD-004B-2A3E-72A85C0D82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8372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../media/image29.png"/><Relationship Id="rId2" Type="http://schemas.openxmlformats.org/officeDocument/2006/relationships/slideLayout" Target="../slideLayouts/slideLayout21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2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61" r:id="rId3"/>
    <p:sldLayoutId id="2147483687" r:id="rId4"/>
    <p:sldLayoutId id="2147483686" r:id="rId5"/>
    <p:sldLayoutId id="214748368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792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792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4032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432" userDrawn="1">
          <p15:clr>
            <a:srgbClr val="F26B43"/>
          </p15:clr>
        </p15:guide>
        <p15:guide id="12" orient="horz" pos="4056" userDrawn="1">
          <p15:clr>
            <a:srgbClr val="F26B43"/>
          </p15:clr>
        </p15:guide>
        <p15:guide id="13" orient="horz" pos="62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3688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2" r:id="rId2"/>
    <p:sldLayoutId id="2147483673" r:id="rId3"/>
    <p:sldLayoutId id="2147483674" r:id="rId4"/>
    <p:sldLayoutId id="2147483676" r:id="rId5"/>
    <p:sldLayoutId id="214748367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17716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1006B5-6FEB-8852-1AE0-D9494898303F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4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9" r:id="rId2"/>
    <p:sldLayoutId id="2147483692" r:id="rId3"/>
    <p:sldLayoutId id="2147483693" r:id="rId4"/>
    <p:sldLayoutId id="2147483694" r:id="rId5"/>
    <p:sldLayoutId id="2147483695" r:id="rId6"/>
    <p:sldLayoutId id="2147483699" r:id="rId7"/>
    <p:sldLayoutId id="2147483697" r:id="rId8"/>
    <p:sldLayoutId id="2147483698" r:id="rId9"/>
    <p:sldLayoutId id="2147483696" r:id="rId10"/>
    <p:sldLayoutId id="2147483700" r:id="rId11"/>
    <p:sldLayoutId id="2147483701" r:id="rId12"/>
    <p:sldLayoutId id="2147483702" r:id="rId13"/>
    <p:sldLayoutId id="2147483703" r:id="rId14"/>
    <p:sldLayoutId id="214748370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 userDrawn="1">
          <p15:clr>
            <a:srgbClr val="F26B43"/>
          </p15:clr>
        </p15:guide>
        <p15:guide id="2" pos="3768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360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5BF75-A7A3-FBDF-B5F2-A33ED560B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51B13-4014-446A-5950-C6A864986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Mastering the Cube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1CFBE2-5081-22F9-07DE-7948A534FF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DC93B96-E003-AD24-53A1-9F1B997DAABF}"/>
              </a:ext>
            </a:extLst>
          </p:cNvPr>
          <p:cNvGrpSpPr/>
          <p:nvPr/>
        </p:nvGrpSpPr>
        <p:grpSpPr>
          <a:xfrm>
            <a:off x="1317704" y="1794685"/>
            <a:ext cx="9718392" cy="3769643"/>
            <a:chOff x="1646353" y="1544179"/>
            <a:chExt cx="9718392" cy="3769643"/>
          </a:xfrm>
        </p:grpSpPr>
        <p:pic>
          <p:nvPicPr>
            <p:cNvPr id="10" name="Picture 9" descr="A cube with text on it&#10;&#10;Description automatically generated">
              <a:extLst>
                <a:ext uri="{FF2B5EF4-FFF2-40B4-BE49-F238E27FC236}">
                  <a16:creationId xmlns:a16="http://schemas.microsoft.com/office/drawing/2014/main" id="{82FE05D9-5B60-3CE1-E562-4009732DE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66829" y="1544179"/>
              <a:ext cx="4397916" cy="3769643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CF8201C-2A0C-7649-1B9C-06846D3CDB84}"/>
                </a:ext>
              </a:extLst>
            </p:cNvPr>
            <p:cNvSpPr txBox="1"/>
            <p:nvPr/>
          </p:nvSpPr>
          <p:spPr>
            <a:xfrm>
              <a:off x="1646353" y="3522578"/>
              <a:ext cx="2567886" cy="156966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buClr>
                  <a:schemeClr val="tx2"/>
                </a:buClr>
                <a:defRPr/>
              </a:pPr>
              <a:r>
                <a:rPr lang="en-US" sz="1600" b="1">
                  <a:ln w="3175">
                    <a:noFill/>
                  </a:ln>
                  <a:latin typeface="Arial"/>
                  <a:ea typeface="ＭＳ Ｐゴシック"/>
                  <a:cs typeface="ＭＳ Ｐゴシック" charset="0"/>
                </a:rPr>
                <a:t>Categorization and placement of </a:t>
              </a:r>
              <a:r>
                <a:rPr lang="en-US" sz="1600">
                  <a:ln w="3175">
                    <a:noFill/>
                  </a:ln>
                  <a:latin typeface="Arial"/>
                  <a:ea typeface="ＭＳ Ｐゴシック"/>
                  <a:cs typeface="ＭＳ Ｐゴシック" charset="0"/>
                </a:rPr>
                <a:t>competitive, enabling, necessary and compliance </a:t>
              </a:r>
              <a:r>
                <a:rPr lang="en-US" sz="1600" b="1">
                  <a:ln w="3175">
                    <a:noFill/>
                  </a:ln>
                  <a:latin typeface="Arial"/>
                  <a:ea typeface="ＭＳ Ｐゴシック"/>
                  <a:cs typeface="ＭＳ Ｐゴシック" charset="0"/>
                </a:rPr>
                <a:t>work </a:t>
              </a:r>
              <a:r>
                <a:rPr lang="en-US" sz="1600" b="1">
                  <a:latin typeface="Arial"/>
                  <a:ea typeface="ＭＳ Ｐゴシック"/>
                  <a:cs typeface="ＭＳ Ｐゴシック" charset="0"/>
                </a:rPr>
                <a:t>activities.</a:t>
              </a:r>
              <a:endParaRPr lang="en-US" sz="16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D0BB918-12AA-C26C-1408-36730A770281}"/>
                </a:ext>
              </a:extLst>
            </p:cNvPr>
            <p:cNvSpPr/>
            <p:nvPr/>
          </p:nvSpPr>
          <p:spPr>
            <a:xfrm>
              <a:off x="4214239" y="3522578"/>
              <a:ext cx="2567886" cy="1569660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>
                <a:buClr>
                  <a:schemeClr val="tx2"/>
                </a:buClr>
                <a:defRPr/>
              </a:pPr>
              <a:r>
                <a:rPr lang="en-US" sz="1600">
                  <a:latin typeface="Arial"/>
                  <a:ea typeface="ＭＳ Ｐゴシック"/>
                  <a:cs typeface="ＭＳ Ｐゴシック" charset="0"/>
                </a:rPr>
                <a:t>Design </a:t>
              </a:r>
              <a:r>
                <a:rPr lang="en-US" sz="1600" b="1">
                  <a:latin typeface="Arial"/>
                  <a:ea typeface="ＭＳ Ｐゴシック"/>
                  <a:cs typeface="ＭＳ Ｐゴシック" charset="0"/>
                </a:rPr>
                <a:t>operating model </a:t>
              </a:r>
              <a:r>
                <a:rPr lang="en-US" sz="1600">
                  <a:latin typeface="Arial"/>
                  <a:ea typeface="ＭＳ Ｐゴシック"/>
                  <a:cs typeface="ＭＳ Ｐゴシック" charset="0"/>
                </a:rPr>
                <a:t>to ensure alignment on high-level business processes and strategically </a:t>
              </a:r>
              <a:r>
                <a:rPr lang="en-US" sz="1600" b="1">
                  <a:latin typeface="Arial"/>
                  <a:ea typeface="ＭＳ Ｐゴシック"/>
                  <a:cs typeface="ＭＳ Ｐゴシック" charset="0"/>
                </a:rPr>
                <a:t>group work</a:t>
              </a:r>
              <a:r>
                <a:rPr lang="en-US" sz="1600">
                  <a:latin typeface="Arial"/>
                  <a:ea typeface="ＭＳ Ｐゴシック"/>
                  <a:cs typeface="ＭＳ Ｐゴシック" charset="0"/>
                </a:rPr>
                <a:t> together.</a:t>
              </a:r>
              <a:endParaRPr lang="en-US" sz="1600" b="1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pic>
        <p:nvPicPr>
          <p:cNvPr id="8" name="Graphic 10">
            <a:extLst>
              <a:ext uri="{FF2B5EF4-FFF2-40B4-BE49-F238E27FC236}">
                <a16:creationId xmlns:a16="http://schemas.microsoft.com/office/drawing/2014/main" id="{F0E2A607-D781-1130-8273-EE44F0110E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2796" y="2125310"/>
            <a:ext cx="1652496" cy="1533407"/>
          </a:xfrm>
          <a:prstGeom prst="rect">
            <a:avLst/>
          </a:prstGeom>
        </p:spPr>
      </p:pic>
      <p:pic>
        <p:nvPicPr>
          <p:cNvPr id="9" name="Graphic 12">
            <a:extLst>
              <a:ext uri="{FF2B5EF4-FFF2-40B4-BE49-F238E27FC236}">
                <a16:creationId xmlns:a16="http://schemas.microsoft.com/office/drawing/2014/main" id="{C1FADA29-70D4-DC0D-3E81-D927CEBCD697}"/>
              </a:ext>
            </a:extLst>
          </p:cNvPr>
          <p:cNvPicPr>
            <a:picLocks noChangeAspect="1"/>
          </p:cNvPicPr>
          <p:nvPr/>
        </p:nvPicPr>
        <p:blipFill>
          <a:blip>
            <a:grayscl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5482" y="2125310"/>
            <a:ext cx="1682400" cy="156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489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56167-6B85-CA24-4998-7598BC981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45935-9CDA-D443-EF73-023130E24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Work Categorization Example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DE3ED6-5C4D-89AD-CF90-474DCBD709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Ryanair vs Emirates</a:t>
            </a:r>
          </a:p>
          <a:p>
            <a:endParaRPr lang="en-US"/>
          </a:p>
        </p:txBody>
      </p:sp>
      <p:sp>
        <p:nvSpPr>
          <p:cNvPr id="5" name="Text Box 28">
            <a:extLst>
              <a:ext uri="{FF2B5EF4-FFF2-40B4-BE49-F238E27FC236}">
                <a16:creationId xmlns:a16="http://schemas.microsoft.com/office/drawing/2014/main" id="{C35B6C02-8481-F729-8AD5-D60156364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5102" y="1181321"/>
            <a:ext cx="2534096" cy="384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2809" tIns="55414" rIns="112809" bIns="55414">
            <a:spAutoFit/>
          </a:bodyPr>
          <a:lstStyle>
            <a:lvl1pPr marL="392113" indent="-392113" defTabSz="91598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60000"/>
              </a:spcBef>
              <a:buClr>
                <a:srgbClr val="FA3F05"/>
              </a:buClr>
              <a:buSzPct val="100000"/>
            </a:pPr>
            <a:r>
              <a:rPr lang="en-US" altLang="en-US" sz="1865" b="1"/>
              <a:t>Work Activities</a:t>
            </a:r>
          </a:p>
        </p:txBody>
      </p:sp>
      <p:sp>
        <p:nvSpPr>
          <p:cNvPr id="6" name="Text Box 28">
            <a:extLst>
              <a:ext uri="{FF2B5EF4-FFF2-40B4-BE49-F238E27FC236}">
                <a16:creationId xmlns:a16="http://schemas.microsoft.com/office/drawing/2014/main" id="{6D6B81BA-E65F-3C9B-2E30-E9789621E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6245" y="1189466"/>
            <a:ext cx="1679866" cy="384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2809" tIns="55414" rIns="112809" bIns="55414">
            <a:spAutoFit/>
          </a:bodyPr>
          <a:lstStyle>
            <a:lvl1pPr marL="392113" indent="-392113" defTabSz="91598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lnSpc>
                <a:spcPct val="95000"/>
              </a:lnSpc>
              <a:spcBef>
                <a:spcPct val="60000"/>
              </a:spcBef>
              <a:buClr>
                <a:srgbClr val="FA3F05"/>
              </a:buClr>
              <a:buSzPct val="100000"/>
            </a:pPr>
            <a:r>
              <a:rPr lang="en-US" altLang="en-US" sz="1865" b="1"/>
              <a:t>ANCHOR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8ADCE07A-579C-020A-28B5-A739F29B2E8D}"/>
              </a:ext>
            </a:extLst>
          </p:cNvPr>
          <p:cNvSpPr txBox="1"/>
          <p:nvPr/>
        </p:nvSpPr>
        <p:spPr>
          <a:xfrm>
            <a:off x="9530845" y="1849372"/>
            <a:ext cx="1997913" cy="409999"/>
          </a:xfrm>
          <a:prstGeom prst="rect">
            <a:avLst/>
          </a:prstGeom>
          <a:noFill/>
        </p:spPr>
        <p:txBody>
          <a:bodyPr rot="0" spcFirstLastPara="0" vert="horz" wrap="square" lIns="121807" tIns="60904" rIns="121807" bIns="60904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65">
                <a:latin typeface="Arial"/>
                <a:ea typeface="+mn-lt"/>
                <a:cs typeface="Arial"/>
              </a:rPr>
              <a:t>'Must</a:t>
            </a:r>
            <a:r>
              <a:rPr lang="en-US" sz="1865">
                <a:latin typeface="Arial"/>
                <a:cs typeface="Arial"/>
              </a:rPr>
              <a:t> do' work</a:t>
            </a:r>
            <a:endParaRPr lang="en-US" sz="186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A847143E-0272-3003-CBFD-42D8F2419C97}"/>
              </a:ext>
            </a:extLst>
          </p:cNvPr>
          <p:cNvSpPr txBox="1"/>
          <p:nvPr/>
        </p:nvSpPr>
        <p:spPr>
          <a:xfrm>
            <a:off x="2939893" y="1644036"/>
            <a:ext cx="2146050" cy="769393"/>
          </a:xfrm>
          <a:prstGeom prst="rect">
            <a:avLst/>
          </a:prstGeom>
          <a:noFill/>
        </p:spPr>
        <p:txBody>
          <a:bodyPr rot="0" spcFirstLastPara="0" vert="horz" wrap="square" lIns="121807" tIns="60904" rIns="121807" bIns="60904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75000"/>
              </a:lnSpc>
            </a:pPr>
            <a:r>
              <a:rPr lang="en-US" sz="1865">
                <a:latin typeface="Arial" panose="020B0604020202020204" pitchFamily="34" charset="0"/>
                <a:cs typeface="Arial" panose="020B0604020202020204" pitchFamily="34" charset="0"/>
              </a:rPr>
              <a:t>Directly makes the </a:t>
            </a:r>
            <a:r>
              <a:rPr lang="en-US" sz="1865">
                <a:latin typeface="Arial"/>
                <a:cs typeface="Arial"/>
              </a:rPr>
              <a:t>strategy happen</a:t>
            </a:r>
            <a:endParaRPr lang="en-US" sz="186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F5712E0B-5AD6-AE82-0C52-70A9A227E369}"/>
              </a:ext>
            </a:extLst>
          </p:cNvPr>
          <p:cNvSpPr txBox="1"/>
          <p:nvPr/>
        </p:nvSpPr>
        <p:spPr>
          <a:xfrm>
            <a:off x="5223833" y="1767032"/>
            <a:ext cx="1928901" cy="554141"/>
          </a:xfrm>
          <a:prstGeom prst="rect">
            <a:avLst/>
          </a:prstGeom>
          <a:noFill/>
        </p:spPr>
        <p:txBody>
          <a:bodyPr rot="0" spcFirstLastPara="0" vert="horz" wrap="square" lIns="121807" tIns="60904" rIns="121807" bIns="60904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75000"/>
              </a:lnSpc>
            </a:pPr>
            <a:r>
              <a:rPr lang="en-US" sz="1865">
                <a:latin typeface="Arial" panose="020B0604020202020204" pitchFamily="34" charset="0"/>
                <a:cs typeface="Arial" panose="020B0604020202020204" pitchFamily="34" charset="0"/>
              </a:rPr>
              <a:t>Enables the</a:t>
            </a:r>
          </a:p>
          <a:p>
            <a:pPr algn="ctr">
              <a:lnSpc>
                <a:spcPct val="75000"/>
              </a:lnSpc>
            </a:pPr>
            <a:r>
              <a:rPr lang="en-US" sz="1865">
                <a:latin typeface="Arial"/>
                <a:cs typeface="Arial"/>
              </a:rPr>
              <a:t>strategic work</a:t>
            </a:r>
            <a:endParaRPr lang="en-US" sz="186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BD27BCBD-F5CA-D680-AE4A-BA899B2BF523}"/>
              </a:ext>
            </a:extLst>
          </p:cNvPr>
          <p:cNvSpPr txBox="1"/>
          <p:nvPr/>
        </p:nvSpPr>
        <p:spPr>
          <a:xfrm>
            <a:off x="7394242" y="1628576"/>
            <a:ext cx="1967285" cy="769393"/>
          </a:xfrm>
          <a:prstGeom prst="rect">
            <a:avLst/>
          </a:prstGeom>
          <a:noFill/>
        </p:spPr>
        <p:txBody>
          <a:bodyPr rot="0" spcFirstLastPara="0" vert="horz" wrap="square" lIns="121807" tIns="60904" rIns="121807" bIns="60904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75000"/>
              </a:lnSpc>
            </a:pPr>
            <a:r>
              <a:rPr lang="en-US" sz="1865">
                <a:latin typeface="Arial" panose="020B0604020202020204" pitchFamily="34" charset="0"/>
                <a:cs typeface="Arial" panose="020B0604020202020204" pitchFamily="34" charset="0"/>
              </a:rPr>
              <a:t>Essential </a:t>
            </a:r>
          </a:p>
          <a:p>
            <a:pPr algn="ctr">
              <a:lnSpc>
                <a:spcPct val="75000"/>
              </a:lnSpc>
            </a:pPr>
            <a:r>
              <a:rPr lang="en-US" sz="1865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1865">
                <a:latin typeface="Arial"/>
                <a:cs typeface="Arial"/>
              </a:rPr>
              <a:t>the </a:t>
            </a:r>
          </a:p>
          <a:p>
            <a:pPr algn="ctr">
              <a:lnSpc>
                <a:spcPct val="75000"/>
              </a:lnSpc>
            </a:pPr>
            <a:r>
              <a:rPr lang="en-US" sz="1865">
                <a:latin typeface="Arial"/>
                <a:cs typeface="Arial"/>
              </a:rPr>
              <a:t>business</a:t>
            </a:r>
            <a:endParaRPr lang="en-US" sz="186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7A509BD-DD5B-20A7-E110-FA1329D407AC}"/>
              </a:ext>
            </a:extLst>
          </p:cNvPr>
          <p:cNvSpPr/>
          <p:nvPr/>
        </p:nvSpPr>
        <p:spPr>
          <a:xfrm>
            <a:off x="2939893" y="2461901"/>
            <a:ext cx="2037366" cy="1227397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5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C57114F-ACC5-0DED-32F7-6C19741C3245}"/>
              </a:ext>
            </a:extLst>
          </p:cNvPr>
          <p:cNvSpPr/>
          <p:nvPr/>
        </p:nvSpPr>
        <p:spPr>
          <a:xfrm>
            <a:off x="5138182" y="2461901"/>
            <a:ext cx="2037366" cy="122739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5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D6BD808-1C98-908F-0AD0-629F9259B3C7}"/>
              </a:ext>
            </a:extLst>
          </p:cNvPr>
          <p:cNvSpPr/>
          <p:nvPr/>
        </p:nvSpPr>
        <p:spPr>
          <a:xfrm>
            <a:off x="7336471" y="2461901"/>
            <a:ext cx="2037366" cy="1227397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5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E547014-FC9F-2E53-0F6F-B592BF6F716C}"/>
              </a:ext>
            </a:extLst>
          </p:cNvPr>
          <p:cNvSpPr/>
          <p:nvPr/>
        </p:nvSpPr>
        <p:spPr>
          <a:xfrm>
            <a:off x="9534760" y="2461901"/>
            <a:ext cx="2037366" cy="1227397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5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6D7BA25-CDA1-3102-8CAE-FBD68EF4255D}"/>
              </a:ext>
            </a:extLst>
          </p:cNvPr>
          <p:cNvSpPr/>
          <p:nvPr/>
        </p:nvSpPr>
        <p:spPr>
          <a:xfrm>
            <a:off x="5138182" y="4373480"/>
            <a:ext cx="2037366" cy="1199194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5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96F0AAC1-EA34-3878-75B4-8DCBDBB85A0F}"/>
              </a:ext>
            </a:extLst>
          </p:cNvPr>
          <p:cNvSpPr/>
          <p:nvPr/>
        </p:nvSpPr>
        <p:spPr>
          <a:xfrm>
            <a:off x="7336471" y="4397408"/>
            <a:ext cx="2037366" cy="1150473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5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2B30BA-F1C2-DD27-8128-CC5B8FEB6384}"/>
              </a:ext>
            </a:extLst>
          </p:cNvPr>
          <p:cNvSpPr txBox="1"/>
          <p:nvPr/>
        </p:nvSpPr>
        <p:spPr>
          <a:xfrm>
            <a:off x="3195411" y="2684641"/>
            <a:ext cx="1526329" cy="6663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Clr>
                <a:srgbClr val="FA3F05"/>
              </a:buClr>
              <a:buSzPct val="100000"/>
            </a:pPr>
            <a:r>
              <a:rPr lang="en-US" altLang="en-US" sz="1865" b="1">
                <a:solidFill>
                  <a:srgbClr val="FFFFFF"/>
                </a:solidFill>
                <a:latin typeface="Arial"/>
                <a:cs typeface="Arial"/>
              </a:rPr>
              <a:t>Plane </a:t>
            </a:r>
          </a:p>
          <a:p>
            <a:pPr algn="ctr">
              <a:buClr>
                <a:srgbClr val="FA3F05"/>
              </a:buClr>
              <a:buSzPct val="100000"/>
            </a:pPr>
            <a:r>
              <a:rPr lang="en-US" altLang="en-US" sz="1865" b="1">
                <a:solidFill>
                  <a:srgbClr val="FFFFFF"/>
                </a:solidFill>
                <a:latin typeface="Arial"/>
                <a:cs typeface="Arial"/>
              </a:rPr>
              <a:t>Turn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560572-13CB-9300-FFF1-B78F8FDAD132}"/>
              </a:ext>
            </a:extLst>
          </p:cNvPr>
          <p:cNvSpPr txBox="1"/>
          <p:nvPr/>
        </p:nvSpPr>
        <p:spPr>
          <a:xfrm>
            <a:off x="7730890" y="2848636"/>
            <a:ext cx="1248524" cy="379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Clr>
                <a:srgbClr val="FA3F05"/>
              </a:buClr>
              <a:buSzPct val="100000"/>
            </a:pPr>
            <a:r>
              <a:rPr lang="en-US" altLang="en-US" sz="1865" b="1">
                <a:solidFill>
                  <a:srgbClr val="FFFFFF"/>
                </a:solidFill>
                <a:latin typeface="Arial"/>
                <a:cs typeface="Arial"/>
              </a:rPr>
              <a:t>Payroll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B22068-97ED-7F9F-561B-3B4324F4457B}"/>
              </a:ext>
            </a:extLst>
          </p:cNvPr>
          <p:cNvSpPr txBox="1"/>
          <p:nvPr/>
        </p:nvSpPr>
        <p:spPr>
          <a:xfrm>
            <a:off x="9929180" y="2848637"/>
            <a:ext cx="1248524" cy="379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Clr>
                <a:srgbClr val="FA3F05"/>
              </a:buClr>
              <a:buSzPct val="100000"/>
            </a:pPr>
            <a:r>
              <a:rPr lang="en-US" altLang="en-US" sz="1865" b="1">
                <a:solidFill>
                  <a:srgbClr val="FFFFFF"/>
                </a:solidFill>
                <a:latin typeface="Arial"/>
                <a:cs typeface="Arial"/>
              </a:rPr>
              <a:t>Taxes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B5E2C8-F407-6461-FD16-DFD7C475AC05}"/>
              </a:ext>
            </a:extLst>
          </p:cNvPr>
          <p:cNvSpPr txBox="1"/>
          <p:nvPr/>
        </p:nvSpPr>
        <p:spPr>
          <a:xfrm>
            <a:off x="5133438" y="4481707"/>
            <a:ext cx="2146050" cy="9533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Clr>
                <a:srgbClr val="FA3F05"/>
              </a:buClr>
              <a:buSzPct val="100000"/>
            </a:pPr>
            <a:r>
              <a:rPr lang="en-US" altLang="en-US" sz="1865" b="1">
                <a:solidFill>
                  <a:srgbClr val="FFFFFF"/>
                </a:solidFill>
                <a:latin typeface="Arial"/>
                <a:cs typeface="Arial"/>
              </a:rPr>
              <a:t>Amenities and On-board features</a:t>
            </a:r>
            <a:endParaRPr lang="en-US" sz="1865" b="1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89D2DF-B5D4-323F-F673-8E5C21CBA24D}"/>
              </a:ext>
            </a:extLst>
          </p:cNvPr>
          <p:cNvSpPr txBox="1"/>
          <p:nvPr/>
        </p:nvSpPr>
        <p:spPr>
          <a:xfrm>
            <a:off x="7353332" y="4605399"/>
            <a:ext cx="2054479" cy="6663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Clr>
                <a:srgbClr val="FA3F05"/>
              </a:buClr>
              <a:buSzPct val="100000"/>
            </a:pPr>
            <a:r>
              <a:rPr lang="en-US" altLang="en-US" sz="1865" b="1">
                <a:solidFill>
                  <a:schemeClr val="accent5"/>
                </a:solidFill>
                <a:latin typeface="Arial"/>
                <a:cs typeface="Arial"/>
              </a:rPr>
              <a:t>Fleet</a:t>
            </a:r>
          </a:p>
          <a:p>
            <a:pPr algn="ctr">
              <a:buClr>
                <a:srgbClr val="FA3F05"/>
              </a:buClr>
              <a:buSzPct val="100000"/>
            </a:pPr>
            <a:r>
              <a:rPr lang="en-US" altLang="en-US" sz="1865" b="1">
                <a:solidFill>
                  <a:schemeClr val="accent5"/>
                </a:solidFill>
                <a:latin typeface="Arial"/>
                <a:cs typeface="Arial"/>
              </a:rPr>
              <a:t>Configuration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A8F4E4-F6AF-0599-E8AC-0109F3FE14E3}"/>
              </a:ext>
            </a:extLst>
          </p:cNvPr>
          <p:cNvSpPr txBox="1"/>
          <p:nvPr/>
        </p:nvSpPr>
        <p:spPr>
          <a:xfrm>
            <a:off x="5145291" y="2684953"/>
            <a:ext cx="2023145" cy="6663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Clr>
                <a:srgbClr val="FA3F05"/>
              </a:buClr>
              <a:buSzPct val="100000"/>
            </a:pPr>
            <a:r>
              <a:rPr lang="en-US" altLang="en-US" sz="1865" b="1">
                <a:solidFill>
                  <a:schemeClr val="accent4"/>
                </a:solidFill>
                <a:latin typeface="Arial"/>
                <a:cs typeface="Arial"/>
              </a:rPr>
              <a:t>Uniform</a:t>
            </a:r>
          </a:p>
          <a:p>
            <a:pPr algn="ctr">
              <a:buClr>
                <a:srgbClr val="FA3F05"/>
              </a:buClr>
              <a:buSzPct val="100000"/>
            </a:pPr>
            <a:r>
              <a:rPr lang="en-US" altLang="en-US" sz="1865" b="1">
                <a:solidFill>
                  <a:schemeClr val="accent4"/>
                </a:solidFill>
                <a:latin typeface="Arial"/>
                <a:cs typeface="Arial"/>
              </a:rPr>
              <a:t>Fleet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A01B9D-DA0F-8473-7AA5-CE04870CACF4}"/>
              </a:ext>
            </a:extLst>
          </p:cNvPr>
          <p:cNvSpPr/>
          <p:nvPr/>
        </p:nvSpPr>
        <p:spPr>
          <a:xfrm>
            <a:off x="3751994" y="5754346"/>
            <a:ext cx="6048193" cy="37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865" b="1">
                <a:latin typeface="Arial" panose="020B0604020202020204" pitchFamily="34" charset="0"/>
                <a:cs typeface="Arial" panose="020B0604020202020204" pitchFamily="34" charset="0"/>
              </a:rPr>
              <a:t>Not All Work is Equal…Strategically</a:t>
            </a:r>
            <a:endParaRPr lang="en-US" sz="1865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43E36A9-D2B8-0B02-6C7B-4C447BB40250}"/>
              </a:ext>
            </a:extLst>
          </p:cNvPr>
          <p:cNvSpPr/>
          <p:nvPr/>
        </p:nvSpPr>
        <p:spPr>
          <a:xfrm>
            <a:off x="9518855" y="4366183"/>
            <a:ext cx="2037366" cy="1227397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5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EE115C-F2F5-1FCF-7B03-3E025D7E1C3F}"/>
              </a:ext>
            </a:extLst>
          </p:cNvPr>
          <p:cNvSpPr txBox="1"/>
          <p:nvPr/>
        </p:nvSpPr>
        <p:spPr>
          <a:xfrm>
            <a:off x="9913275" y="4800737"/>
            <a:ext cx="1248524" cy="379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Clr>
                <a:srgbClr val="FA3F05"/>
              </a:buClr>
              <a:buSzPct val="100000"/>
            </a:pPr>
            <a:r>
              <a:rPr lang="en-US" altLang="en-US" sz="1865" b="1">
                <a:solidFill>
                  <a:srgbClr val="FFFFFF"/>
                </a:solidFill>
                <a:latin typeface="Arial"/>
                <a:cs typeface="Arial"/>
              </a:rPr>
              <a:t>Taxes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012D2E67-816A-4D8E-3C00-06FE3DEEEB4F}"/>
              </a:ext>
            </a:extLst>
          </p:cNvPr>
          <p:cNvSpPr/>
          <p:nvPr/>
        </p:nvSpPr>
        <p:spPr>
          <a:xfrm>
            <a:off x="2957042" y="4356090"/>
            <a:ext cx="2037366" cy="1227397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5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E1FEC34-D760-6A26-7A60-12DC5E29B01B}"/>
              </a:ext>
            </a:extLst>
          </p:cNvPr>
          <p:cNvSpPr txBox="1"/>
          <p:nvPr/>
        </p:nvSpPr>
        <p:spPr>
          <a:xfrm>
            <a:off x="3195409" y="4779506"/>
            <a:ext cx="1526329" cy="379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Clr>
                <a:srgbClr val="FA3F05"/>
              </a:buClr>
              <a:buSzPct val="100000"/>
            </a:pPr>
            <a:r>
              <a:rPr lang="en-US" altLang="en-US" sz="1865" b="1">
                <a:solidFill>
                  <a:srgbClr val="FFFFFF"/>
                </a:solidFill>
                <a:latin typeface="Arial"/>
                <a:cs typeface="Arial"/>
              </a:rPr>
              <a:t>Service</a:t>
            </a:r>
          </a:p>
        </p:txBody>
      </p:sp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F8EC53DE-3541-1679-004A-2B891B64D9E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149" y="4164765"/>
            <a:ext cx="1645082" cy="1578248"/>
          </a:xfrm>
          <a:prstGeom prst="rect">
            <a:avLst/>
          </a:prstGeom>
        </p:spPr>
      </p:pic>
      <p:pic>
        <p:nvPicPr>
          <p:cNvPr id="29" name="Picture 2" descr="A picture containing sky&#10;&#10;Description automatically generated">
            <a:extLst>
              <a:ext uri="{FF2B5EF4-FFF2-40B4-BE49-F238E27FC236}">
                <a16:creationId xmlns:a16="http://schemas.microsoft.com/office/drawing/2014/main" id="{A676CBC4-BFA5-0D9B-12DE-A4D3411C2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62" y="2845692"/>
            <a:ext cx="1906856" cy="35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69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7" grpId="0"/>
      <p:bldP spid="18" grpId="0"/>
      <p:bldP spid="19" grpId="0"/>
      <p:bldP spid="20" grpId="0"/>
      <p:bldP spid="21" grpId="0"/>
      <p:bldP spid="22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C3B8-7F10-9B41-5F2B-EA084241D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34DD-7D22-C9AB-9A71-1BA4FE35B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Work Categorization Questions	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94D1FD-40F0-344F-414C-D8C7E836E5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AutoShape 17">
            <a:extLst>
              <a:ext uri="{FF2B5EF4-FFF2-40B4-BE49-F238E27FC236}">
                <a16:creationId xmlns:a16="http://schemas.microsoft.com/office/drawing/2014/main" id="{CCA49EDA-8AC8-B4CF-AD2B-93745E2B1E6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19058" y="5871875"/>
            <a:ext cx="5208926" cy="600649"/>
          </a:xfrm>
          <a:prstGeom prst="leftArrow">
            <a:avLst>
              <a:gd name="adj1" fmla="val 49167"/>
              <a:gd name="adj2" fmla="val 73431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5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121786" tIns="60893" rIns="121786" bIns="60893" anchor="ctr"/>
          <a:lstStyle/>
          <a:p>
            <a:pPr algn="ctr">
              <a:defRPr/>
            </a:pPr>
            <a:r>
              <a:rPr lang="en-US" sz="1399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</a:p>
        </p:txBody>
      </p:sp>
      <p:sp>
        <p:nvSpPr>
          <p:cNvPr id="10" name="AutoShape 16">
            <a:extLst>
              <a:ext uri="{FF2B5EF4-FFF2-40B4-BE49-F238E27FC236}">
                <a16:creationId xmlns:a16="http://schemas.microsoft.com/office/drawing/2014/main" id="{49609A8E-2BC0-29E2-8A49-54B04FEBA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327" y="5871875"/>
            <a:ext cx="5353731" cy="600649"/>
          </a:xfrm>
          <a:prstGeom prst="leftArrow">
            <a:avLst>
              <a:gd name="adj1" fmla="val 49167"/>
              <a:gd name="adj2" fmla="val 80595"/>
            </a:avLst>
          </a:prstGeom>
          <a:gradFill rotWithShape="1">
            <a:gsLst>
              <a:gs pos="11000">
                <a:schemeClr val="tx2"/>
              </a:gs>
              <a:gs pos="100000">
                <a:schemeClr val="accent4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121786" tIns="60893" rIns="121786" bIns="60893" anchor="ctr"/>
          <a:lstStyle/>
          <a:p>
            <a:pPr algn="ctr">
              <a:defRPr/>
            </a:pPr>
            <a:r>
              <a:rPr lang="en-US" sz="1399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Effectiveness</a:t>
            </a:r>
          </a:p>
        </p:txBody>
      </p:sp>
      <p:graphicFrame>
        <p:nvGraphicFramePr>
          <p:cNvPr id="11" name="Content Placeholder 6">
            <a:extLst>
              <a:ext uri="{FF2B5EF4-FFF2-40B4-BE49-F238E27FC236}">
                <a16:creationId xmlns:a16="http://schemas.microsoft.com/office/drawing/2014/main" id="{6EEA477D-E2B6-3B9F-7B0A-F9CACA87C703}"/>
              </a:ext>
            </a:extLst>
          </p:cNvPr>
          <p:cNvGraphicFramePr>
            <a:graphicFrameLocks/>
          </p:cNvGraphicFramePr>
          <p:nvPr/>
        </p:nvGraphicFramePr>
        <p:xfrm>
          <a:off x="764016" y="1242532"/>
          <a:ext cx="10767584" cy="50838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91896">
                  <a:extLst>
                    <a:ext uri="{9D8B030D-6E8A-4147-A177-3AD203B41FA5}">
                      <a16:colId xmlns:a16="http://schemas.microsoft.com/office/drawing/2014/main" val="511922802"/>
                    </a:ext>
                  </a:extLst>
                </a:gridCol>
                <a:gridCol w="2691896">
                  <a:extLst>
                    <a:ext uri="{9D8B030D-6E8A-4147-A177-3AD203B41FA5}">
                      <a16:colId xmlns:a16="http://schemas.microsoft.com/office/drawing/2014/main" val="3170144980"/>
                    </a:ext>
                  </a:extLst>
                </a:gridCol>
                <a:gridCol w="2691896">
                  <a:extLst>
                    <a:ext uri="{9D8B030D-6E8A-4147-A177-3AD203B41FA5}">
                      <a16:colId xmlns:a16="http://schemas.microsoft.com/office/drawing/2014/main" val="873097843"/>
                    </a:ext>
                  </a:extLst>
                </a:gridCol>
                <a:gridCol w="2691896">
                  <a:extLst>
                    <a:ext uri="{9D8B030D-6E8A-4147-A177-3AD203B41FA5}">
                      <a16:colId xmlns:a16="http://schemas.microsoft.com/office/drawing/2014/main" val="4099274057"/>
                    </a:ext>
                  </a:extLst>
                </a:gridCol>
              </a:tblGrid>
              <a:tr h="609036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Competitive Activities</a:t>
                      </a:r>
                    </a:p>
                  </a:txBody>
                  <a:tcPr marL="121807" marR="121807" marT="60904" marB="6090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accent5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Competitive Enabling Activities</a:t>
                      </a:r>
                    </a:p>
                  </a:txBody>
                  <a:tcPr marL="121807" marR="121807" marT="60904" marB="6090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Necessary Activities</a:t>
                      </a:r>
                    </a:p>
                  </a:txBody>
                  <a:tcPr marL="121807" marR="121807" marT="60904" marB="6090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Compliance</a:t>
                      </a:r>
                    </a:p>
                  </a:txBody>
                  <a:tcPr marL="121807" marR="121807" marT="60904" marB="6090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8375092"/>
                  </a:ext>
                </a:extLst>
              </a:tr>
              <a:tr h="4474348">
                <a:tc>
                  <a:txBody>
                    <a:bodyPr/>
                    <a:lstStyle/>
                    <a:p>
                      <a:pPr rtl="0" fontAlgn="base"/>
                      <a:r>
                        <a:rPr lang="en-US" sz="1600" b="0" i="0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Does this work have a direct impact on gaining market share to make your strategy happen?​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Does it directly impact your ANCHOR(s)? 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Will the activity directly create sustainable differentiation?​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If we were forced to give up control of work, would this be the last thing we would give up? ​</a:t>
                      </a:r>
                    </a:p>
                    <a:p>
                      <a:endParaRPr lang="en-US" sz="16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600" b="0" i="0" kern="120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Are the outputs of this work used by or consumed by a competitive work activity? 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Does it directly enable a competitive work activity?​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 we do this work because of our company’s values/ beliefs?</a:t>
                      </a:r>
                    </a:p>
                    <a:p>
                      <a:endParaRPr lang="en-US" sz="160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600" b="0" i="0" kern="1200"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Is it essential to the business, but not to gaining market share?​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Is it only a potential disadvantage? 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Could we afford to be at par with our competitors? 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accent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endParaRPr lang="en-US" sz="1600">
                        <a:solidFill>
                          <a:schemeClr val="accent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600" b="0" i="0" kern="120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 we do this because we don’t want to go to jail or get fined?​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​</a:t>
                      </a:r>
                    </a:p>
                    <a:p>
                      <a:pPr rtl="0" fontAlgn="base"/>
                      <a:r>
                        <a:rPr lang="en-US" sz="1600" b="0" i="0" kern="120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If allowed, would we stop doing this work? </a:t>
                      </a:r>
                    </a:p>
                    <a:p>
                      <a:endParaRPr lang="en-US" sz="160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5941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1888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1BE9C-13BE-086C-4BF7-F3281FDD8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83CC8-B801-91C6-9297-40B217A49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/>
              <a:t>Placement of Work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65E360-2EE4-5A5E-DBCE-5B6BE0BD14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Definition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EA6B01-F839-3D48-4B3E-3C2C4A711239}"/>
              </a:ext>
            </a:extLst>
          </p:cNvPr>
          <p:cNvSpPr txBox="1"/>
          <p:nvPr/>
        </p:nvSpPr>
        <p:spPr>
          <a:xfrm>
            <a:off x="430100" y="1308059"/>
            <a:ext cx="3167122" cy="5845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599" b="1">
                <a:solidFill>
                  <a:schemeClr val="tx2"/>
                </a:solidFill>
                <a:latin typeface="Arial"/>
                <a:ea typeface="MS PGothic"/>
                <a:cs typeface="Arial"/>
              </a:rPr>
              <a:t>UNIQUE – </a:t>
            </a:r>
            <a:r>
              <a:rPr lang="en-US" sz="1599">
                <a:solidFill>
                  <a:schemeClr val="tx2"/>
                </a:solidFill>
                <a:latin typeface="Arial"/>
                <a:ea typeface="MS PGothic"/>
                <a:cs typeface="Arial"/>
              </a:rPr>
              <a:t>Work done in many places in different ways.</a:t>
            </a:r>
            <a:endParaRPr lang="en-US" sz="1599">
              <a:solidFill>
                <a:schemeClr val="tx2"/>
              </a:solidFill>
              <a:latin typeface="Arial"/>
              <a:ea typeface="MS PGothic" charset="0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B9051E-91B9-E275-52A0-653C25E541B6}"/>
              </a:ext>
            </a:extLst>
          </p:cNvPr>
          <p:cNvSpPr txBox="1"/>
          <p:nvPr/>
        </p:nvSpPr>
        <p:spPr>
          <a:xfrm>
            <a:off x="266836" y="5883977"/>
            <a:ext cx="11637886" cy="31380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ct val="35000"/>
              </a:spcAft>
              <a:buClr>
                <a:srgbClr val="9C5EBE"/>
              </a:buClr>
            </a:pPr>
            <a:r>
              <a:rPr lang="en-US" sz="1599" b="1">
                <a:solidFill>
                  <a:schemeClr val="accent6"/>
                </a:solidFill>
                <a:latin typeface="Arial"/>
                <a:ea typeface="MS PGothic"/>
                <a:cs typeface="Arial"/>
              </a:rPr>
              <a:t>SHARED – </a:t>
            </a:r>
            <a:r>
              <a:rPr lang="en-US" sz="1599">
                <a:solidFill>
                  <a:schemeClr val="accent6"/>
                </a:solidFill>
                <a:latin typeface="Arial"/>
                <a:ea typeface="MS PGothic"/>
                <a:cs typeface="Arial"/>
              </a:rPr>
              <a:t>Work done in one team or group in the same way. (Essentially, someone does the work for everyone else.)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E42E5D-B7C6-38FC-FEBA-730729C264A6}"/>
              </a:ext>
            </a:extLst>
          </p:cNvPr>
          <p:cNvGrpSpPr/>
          <p:nvPr/>
        </p:nvGrpSpPr>
        <p:grpSpPr>
          <a:xfrm>
            <a:off x="1427567" y="1093513"/>
            <a:ext cx="9490820" cy="4736413"/>
            <a:chOff x="1180481" y="1963271"/>
            <a:chExt cx="7124706" cy="3555599"/>
          </a:xfrm>
        </p:grpSpPr>
        <p:sp>
          <p:nvSpPr>
            <p:cNvPr id="8" name="Delay 5">
              <a:extLst>
                <a:ext uri="{FF2B5EF4-FFF2-40B4-BE49-F238E27FC236}">
                  <a16:creationId xmlns:a16="http://schemas.microsoft.com/office/drawing/2014/main" id="{CA7BA455-7439-A9F6-6AB6-C9B5491DED8F}"/>
                </a:ext>
              </a:extLst>
            </p:cNvPr>
            <p:cNvSpPr/>
            <p:nvPr/>
          </p:nvSpPr>
          <p:spPr>
            <a:xfrm rot="16200000">
              <a:off x="2965035" y="178717"/>
              <a:ext cx="3555598" cy="7124706"/>
            </a:xfrm>
            <a:custGeom>
              <a:avLst/>
              <a:gdLst>
                <a:gd name="connsiteX0" fmla="*/ 0 w 5059014"/>
                <a:gd name="connsiteY0" fmla="*/ 0 h 7124699"/>
                <a:gd name="connsiteX1" fmla="*/ 2529507 w 5059014"/>
                <a:gd name="connsiteY1" fmla="*/ 0 h 7124699"/>
                <a:gd name="connsiteX2" fmla="*/ 5059014 w 5059014"/>
                <a:gd name="connsiteY2" fmla="*/ 3562350 h 7124699"/>
                <a:gd name="connsiteX3" fmla="*/ 2529507 w 5059014"/>
                <a:gd name="connsiteY3" fmla="*/ 7124700 h 7124699"/>
                <a:gd name="connsiteX4" fmla="*/ 0 w 5059014"/>
                <a:gd name="connsiteY4" fmla="*/ 7124699 h 7124699"/>
                <a:gd name="connsiteX5" fmla="*/ 0 w 5059014"/>
                <a:gd name="connsiteY5" fmla="*/ 0 h 7124699"/>
                <a:gd name="connsiteX0" fmla="*/ 1 w 5059015"/>
                <a:gd name="connsiteY0" fmla="*/ 0 h 7124700"/>
                <a:gd name="connsiteX1" fmla="*/ 2529508 w 5059015"/>
                <a:gd name="connsiteY1" fmla="*/ 0 h 7124700"/>
                <a:gd name="connsiteX2" fmla="*/ 5059015 w 5059015"/>
                <a:gd name="connsiteY2" fmla="*/ 3562350 h 7124700"/>
                <a:gd name="connsiteX3" fmla="*/ 2529508 w 5059015"/>
                <a:gd name="connsiteY3" fmla="*/ 7124700 h 7124700"/>
                <a:gd name="connsiteX4" fmla="*/ 1 w 5059015"/>
                <a:gd name="connsiteY4" fmla="*/ 7124699 h 7124700"/>
                <a:gd name="connsiteX5" fmla="*/ 2443734 w 5059015"/>
                <a:gd name="connsiteY5" fmla="*/ 3015304 h 7124700"/>
                <a:gd name="connsiteX6" fmla="*/ 1 w 5059015"/>
                <a:gd name="connsiteY6" fmla="*/ 0 h 7124700"/>
                <a:gd name="connsiteX0" fmla="*/ 2512380 w 5059015"/>
                <a:gd name="connsiteY0" fmla="*/ 17759 h 7124700"/>
                <a:gd name="connsiteX1" fmla="*/ 2529508 w 5059015"/>
                <a:gd name="connsiteY1" fmla="*/ 0 h 7124700"/>
                <a:gd name="connsiteX2" fmla="*/ 5059015 w 5059015"/>
                <a:gd name="connsiteY2" fmla="*/ 3562350 h 7124700"/>
                <a:gd name="connsiteX3" fmla="*/ 2529508 w 5059015"/>
                <a:gd name="connsiteY3" fmla="*/ 7124700 h 7124700"/>
                <a:gd name="connsiteX4" fmla="*/ 1 w 5059015"/>
                <a:gd name="connsiteY4" fmla="*/ 7124699 h 7124700"/>
                <a:gd name="connsiteX5" fmla="*/ 2443734 w 5059015"/>
                <a:gd name="connsiteY5" fmla="*/ 3015304 h 7124700"/>
                <a:gd name="connsiteX6" fmla="*/ 2512380 w 5059015"/>
                <a:gd name="connsiteY6" fmla="*/ 17759 h 7124700"/>
                <a:gd name="connsiteX0" fmla="*/ 68646 w 2615281"/>
                <a:gd name="connsiteY0" fmla="*/ 17759 h 7151336"/>
                <a:gd name="connsiteX1" fmla="*/ 85774 w 2615281"/>
                <a:gd name="connsiteY1" fmla="*/ 0 h 7151336"/>
                <a:gd name="connsiteX2" fmla="*/ 2615281 w 2615281"/>
                <a:gd name="connsiteY2" fmla="*/ 3562350 h 7151336"/>
                <a:gd name="connsiteX3" fmla="*/ 85774 w 2615281"/>
                <a:gd name="connsiteY3" fmla="*/ 7124700 h 7151336"/>
                <a:gd name="connsiteX4" fmla="*/ 77525 w 2615281"/>
                <a:gd name="connsiteY4" fmla="*/ 7151336 h 7151336"/>
                <a:gd name="connsiteX5" fmla="*/ 0 w 2615281"/>
                <a:gd name="connsiteY5" fmla="*/ 3015304 h 7151336"/>
                <a:gd name="connsiteX6" fmla="*/ 68646 w 2615281"/>
                <a:gd name="connsiteY6" fmla="*/ 17759 h 7151336"/>
                <a:gd name="connsiteX0" fmla="*/ 68646 w 2615281"/>
                <a:gd name="connsiteY0" fmla="*/ 17759 h 7124706"/>
                <a:gd name="connsiteX1" fmla="*/ 85774 w 2615281"/>
                <a:gd name="connsiteY1" fmla="*/ 0 h 7124706"/>
                <a:gd name="connsiteX2" fmla="*/ 2615281 w 2615281"/>
                <a:gd name="connsiteY2" fmla="*/ 3562350 h 7124706"/>
                <a:gd name="connsiteX3" fmla="*/ 85774 w 2615281"/>
                <a:gd name="connsiteY3" fmla="*/ 7124700 h 7124706"/>
                <a:gd name="connsiteX4" fmla="*/ 68650 w 2615281"/>
                <a:gd name="connsiteY4" fmla="*/ 7124706 h 7124706"/>
                <a:gd name="connsiteX5" fmla="*/ 0 w 2615281"/>
                <a:gd name="connsiteY5" fmla="*/ 3015304 h 7124706"/>
                <a:gd name="connsiteX6" fmla="*/ 68646 w 2615281"/>
                <a:gd name="connsiteY6" fmla="*/ 17759 h 7124706"/>
                <a:gd name="connsiteX0" fmla="*/ 434 w 2547069"/>
                <a:gd name="connsiteY0" fmla="*/ 17759 h 7124706"/>
                <a:gd name="connsiteX1" fmla="*/ 17562 w 2547069"/>
                <a:gd name="connsiteY1" fmla="*/ 0 h 7124706"/>
                <a:gd name="connsiteX2" fmla="*/ 2547069 w 2547069"/>
                <a:gd name="connsiteY2" fmla="*/ 3562350 h 7124706"/>
                <a:gd name="connsiteX3" fmla="*/ 17562 w 2547069"/>
                <a:gd name="connsiteY3" fmla="*/ 7124700 h 7124706"/>
                <a:gd name="connsiteX4" fmla="*/ 438 w 2547069"/>
                <a:gd name="connsiteY4" fmla="*/ 7124706 h 7124706"/>
                <a:gd name="connsiteX5" fmla="*/ 2809 w 2547069"/>
                <a:gd name="connsiteY5" fmla="*/ 3024181 h 7124706"/>
                <a:gd name="connsiteX6" fmla="*/ 434 w 2547069"/>
                <a:gd name="connsiteY6" fmla="*/ 17759 h 712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7069" h="7124706">
                  <a:moveTo>
                    <a:pt x="434" y="17759"/>
                  </a:moveTo>
                  <a:lnTo>
                    <a:pt x="17562" y="0"/>
                  </a:lnTo>
                  <a:cubicBezTo>
                    <a:pt x="1414570" y="0"/>
                    <a:pt x="2547069" y="1594918"/>
                    <a:pt x="2547069" y="3562350"/>
                  </a:cubicBezTo>
                  <a:cubicBezTo>
                    <a:pt x="2547069" y="5529782"/>
                    <a:pt x="1414570" y="7124700"/>
                    <a:pt x="17562" y="7124700"/>
                  </a:cubicBezTo>
                  <a:lnTo>
                    <a:pt x="438" y="7124706"/>
                  </a:lnTo>
                  <a:cubicBezTo>
                    <a:pt x="-1730" y="5568475"/>
                    <a:pt x="4977" y="4580412"/>
                    <a:pt x="2809" y="3024181"/>
                  </a:cubicBezTo>
                  <a:cubicBezTo>
                    <a:pt x="2017" y="2022040"/>
                    <a:pt x="1226" y="1019900"/>
                    <a:pt x="434" y="17759"/>
                  </a:cubicBez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99">
                <a:latin typeface="Arial" panose="020B0604020202020204" pitchFamily="34" charset="0"/>
              </a:endParaRPr>
            </a:p>
          </p:txBody>
        </p:sp>
        <p:sp>
          <p:nvSpPr>
            <p:cNvPr id="9" name="Delay 5">
              <a:extLst>
                <a:ext uri="{FF2B5EF4-FFF2-40B4-BE49-F238E27FC236}">
                  <a16:creationId xmlns:a16="http://schemas.microsoft.com/office/drawing/2014/main" id="{D4F3CE30-EBFC-83C0-90B0-E64F35A8362E}"/>
                </a:ext>
              </a:extLst>
            </p:cNvPr>
            <p:cNvSpPr/>
            <p:nvPr/>
          </p:nvSpPr>
          <p:spPr>
            <a:xfrm rot="16200000">
              <a:off x="3180218" y="994959"/>
              <a:ext cx="3004469" cy="6043353"/>
            </a:xfrm>
            <a:custGeom>
              <a:avLst/>
              <a:gdLst>
                <a:gd name="connsiteX0" fmla="*/ 0 w 5059014"/>
                <a:gd name="connsiteY0" fmla="*/ 0 h 7124699"/>
                <a:gd name="connsiteX1" fmla="*/ 2529507 w 5059014"/>
                <a:gd name="connsiteY1" fmla="*/ 0 h 7124699"/>
                <a:gd name="connsiteX2" fmla="*/ 5059014 w 5059014"/>
                <a:gd name="connsiteY2" fmla="*/ 3562350 h 7124699"/>
                <a:gd name="connsiteX3" fmla="*/ 2529507 w 5059014"/>
                <a:gd name="connsiteY3" fmla="*/ 7124700 h 7124699"/>
                <a:gd name="connsiteX4" fmla="*/ 0 w 5059014"/>
                <a:gd name="connsiteY4" fmla="*/ 7124699 h 7124699"/>
                <a:gd name="connsiteX5" fmla="*/ 0 w 5059014"/>
                <a:gd name="connsiteY5" fmla="*/ 0 h 7124699"/>
                <a:gd name="connsiteX0" fmla="*/ 1 w 5059015"/>
                <a:gd name="connsiteY0" fmla="*/ 0 h 7124700"/>
                <a:gd name="connsiteX1" fmla="*/ 2529508 w 5059015"/>
                <a:gd name="connsiteY1" fmla="*/ 0 h 7124700"/>
                <a:gd name="connsiteX2" fmla="*/ 5059015 w 5059015"/>
                <a:gd name="connsiteY2" fmla="*/ 3562350 h 7124700"/>
                <a:gd name="connsiteX3" fmla="*/ 2529508 w 5059015"/>
                <a:gd name="connsiteY3" fmla="*/ 7124700 h 7124700"/>
                <a:gd name="connsiteX4" fmla="*/ 1 w 5059015"/>
                <a:gd name="connsiteY4" fmla="*/ 7124699 h 7124700"/>
                <a:gd name="connsiteX5" fmla="*/ 2443734 w 5059015"/>
                <a:gd name="connsiteY5" fmla="*/ 3015304 h 7124700"/>
                <a:gd name="connsiteX6" fmla="*/ 1 w 5059015"/>
                <a:gd name="connsiteY6" fmla="*/ 0 h 7124700"/>
                <a:gd name="connsiteX0" fmla="*/ 2512380 w 5059015"/>
                <a:gd name="connsiteY0" fmla="*/ 17759 h 7124700"/>
                <a:gd name="connsiteX1" fmla="*/ 2529508 w 5059015"/>
                <a:gd name="connsiteY1" fmla="*/ 0 h 7124700"/>
                <a:gd name="connsiteX2" fmla="*/ 5059015 w 5059015"/>
                <a:gd name="connsiteY2" fmla="*/ 3562350 h 7124700"/>
                <a:gd name="connsiteX3" fmla="*/ 2529508 w 5059015"/>
                <a:gd name="connsiteY3" fmla="*/ 7124700 h 7124700"/>
                <a:gd name="connsiteX4" fmla="*/ 1 w 5059015"/>
                <a:gd name="connsiteY4" fmla="*/ 7124699 h 7124700"/>
                <a:gd name="connsiteX5" fmla="*/ 2443734 w 5059015"/>
                <a:gd name="connsiteY5" fmla="*/ 3015304 h 7124700"/>
                <a:gd name="connsiteX6" fmla="*/ 2512380 w 5059015"/>
                <a:gd name="connsiteY6" fmla="*/ 17759 h 7124700"/>
                <a:gd name="connsiteX0" fmla="*/ 68646 w 2615281"/>
                <a:gd name="connsiteY0" fmla="*/ 17759 h 7151336"/>
                <a:gd name="connsiteX1" fmla="*/ 85774 w 2615281"/>
                <a:gd name="connsiteY1" fmla="*/ 0 h 7151336"/>
                <a:gd name="connsiteX2" fmla="*/ 2615281 w 2615281"/>
                <a:gd name="connsiteY2" fmla="*/ 3562350 h 7151336"/>
                <a:gd name="connsiteX3" fmla="*/ 85774 w 2615281"/>
                <a:gd name="connsiteY3" fmla="*/ 7124700 h 7151336"/>
                <a:gd name="connsiteX4" fmla="*/ 77525 w 2615281"/>
                <a:gd name="connsiteY4" fmla="*/ 7151336 h 7151336"/>
                <a:gd name="connsiteX5" fmla="*/ 0 w 2615281"/>
                <a:gd name="connsiteY5" fmla="*/ 3015304 h 7151336"/>
                <a:gd name="connsiteX6" fmla="*/ 68646 w 2615281"/>
                <a:gd name="connsiteY6" fmla="*/ 17759 h 7151336"/>
                <a:gd name="connsiteX0" fmla="*/ 68646 w 2615281"/>
                <a:gd name="connsiteY0" fmla="*/ 17759 h 7124706"/>
                <a:gd name="connsiteX1" fmla="*/ 85774 w 2615281"/>
                <a:gd name="connsiteY1" fmla="*/ 0 h 7124706"/>
                <a:gd name="connsiteX2" fmla="*/ 2615281 w 2615281"/>
                <a:gd name="connsiteY2" fmla="*/ 3562350 h 7124706"/>
                <a:gd name="connsiteX3" fmla="*/ 85774 w 2615281"/>
                <a:gd name="connsiteY3" fmla="*/ 7124700 h 7124706"/>
                <a:gd name="connsiteX4" fmla="*/ 68650 w 2615281"/>
                <a:gd name="connsiteY4" fmla="*/ 7124706 h 7124706"/>
                <a:gd name="connsiteX5" fmla="*/ 0 w 2615281"/>
                <a:gd name="connsiteY5" fmla="*/ 3015304 h 7124706"/>
                <a:gd name="connsiteX6" fmla="*/ 68646 w 2615281"/>
                <a:gd name="connsiteY6" fmla="*/ 17759 h 7124706"/>
                <a:gd name="connsiteX0" fmla="*/ 434 w 2547069"/>
                <a:gd name="connsiteY0" fmla="*/ 17759 h 7124706"/>
                <a:gd name="connsiteX1" fmla="*/ 17562 w 2547069"/>
                <a:gd name="connsiteY1" fmla="*/ 0 h 7124706"/>
                <a:gd name="connsiteX2" fmla="*/ 2547069 w 2547069"/>
                <a:gd name="connsiteY2" fmla="*/ 3562350 h 7124706"/>
                <a:gd name="connsiteX3" fmla="*/ 17562 w 2547069"/>
                <a:gd name="connsiteY3" fmla="*/ 7124700 h 7124706"/>
                <a:gd name="connsiteX4" fmla="*/ 438 w 2547069"/>
                <a:gd name="connsiteY4" fmla="*/ 7124706 h 7124706"/>
                <a:gd name="connsiteX5" fmla="*/ 2809 w 2547069"/>
                <a:gd name="connsiteY5" fmla="*/ 3024181 h 7124706"/>
                <a:gd name="connsiteX6" fmla="*/ 434 w 2547069"/>
                <a:gd name="connsiteY6" fmla="*/ 17759 h 712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7069" h="7124706">
                  <a:moveTo>
                    <a:pt x="434" y="17759"/>
                  </a:moveTo>
                  <a:lnTo>
                    <a:pt x="17562" y="0"/>
                  </a:lnTo>
                  <a:cubicBezTo>
                    <a:pt x="1414570" y="0"/>
                    <a:pt x="2547069" y="1594918"/>
                    <a:pt x="2547069" y="3562350"/>
                  </a:cubicBezTo>
                  <a:cubicBezTo>
                    <a:pt x="2547069" y="5529782"/>
                    <a:pt x="1414570" y="7124700"/>
                    <a:pt x="17562" y="7124700"/>
                  </a:cubicBezTo>
                  <a:lnTo>
                    <a:pt x="438" y="7124706"/>
                  </a:lnTo>
                  <a:cubicBezTo>
                    <a:pt x="-1730" y="5568475"/>
                    <a:pt x="4977" y="4580412"/>
                    <a:pt x="2809" y="3024181"/>
                  </a:cubicBezTo>
                  <a:cubicBezTo>
                    <a:pt x="2017" y="2022040"/>
                    <a:pt x="1226" y="1019900"/>
                    <a:pt x="434" y="17759"/>
                  </a:cubicBezTo>
                  <a:close/>
                </a:path>
              </a:pathLst>
            </a:cu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99">
                <a:latin typeface="Arial" panose="020B0604020202020204" pitchFamily="34" charset="0"/>
              </a:endParaRPr>
            </a:p>
          </p:txBody>
        </p:sp>
        <p:sp>
          <p:nvSpPr>
            <p:cNvPr id="10" name="Delay 5">
              <a:extLst>
                <a:ext uri="{FF2B5EF4-FFF2-40B4-BE49-F238E27FC236}">
                  <a16:creationId xmlns:a16="http://schemas.microsoft.com/office/drawing/2014/main" id="{3067A1A1-860E-ECFF-19D5-8893A3121CA2}"/>
                </a:ext>
              </a:extLst>
            </p:cNvPr>
            <p:cNvSpPr/>
            <p:nvPr/>
          </p:nvSpPr>
          <p:spPr>
            <a:xfrm rot="16200000">
              <a:off x="3708520" y="2495663"/>
              <a:ext cx="1992302" cy="4054111"/>
            </a:xfrm>
            <a:custGeom>
              <a:avLst/>
              <a:gdLst>
                <a:gd name="connsiteX0" fmla="*/ 0 w 5059014"/>
                <a:gd name="connsiteY0" fmla="*/ 0 h 7124699"/>
                <a:gd name="connsiteX1" fmla="*/ 2529507 w 5059014"/>
                <a:gd name="connsiteY1" fmla="*/ 0 h 7124699"/>
                <a:gd name="connsiteX2" fmla="*/ 5059014 w 5059014"/>
                <a:gd name="connsiteY2" fmla="*/ 3562350 h 7124699"/>
                <a:gd name="connsiteX3" fmla="*/ 2529507 w 5059014"/>
                <a:gd name="connsiteY3" fmla="*/ 7124700 h 7124699"/>
                <a:gd name="connsiteX4" fmla="*/ 0 w 5059014"/>
                <a:gd name="connsiteY4" fmla="*/ 7124699 h 7124699"/>
                <a:gd name="connsiteX5" fmla="*/ 0 w 5059014"/>
                <a:gd name="connsiteY5" fmla="*/ 0 h 7124699"/>
                <a:gd name="connsiteX0" fmla="*/ 1 w 5059015"/>
                <a:gd name="connsiteY0" fmla="*/ 0 h 7124700"/>
                <a:gd name="connsiteX1" fmla="*/ 2529508 w 5059015"/>
                <a:gd name="connsiteY1" fmla="*/ 0 h 7124700"/>
                <a:gd name="connsiteX2" fmla="*/ 5059015 w 5059015"/>
                <a:gd name="connsiteY2" fmla="*/ 3562350 h 7124700"/>
                <a:gd name="connsiteX3" fmla="*/ 2529508 w 5059015"/>
                <a:gd name="connsiteY3" fmla="*/ 7124700 h 7124700"/>
                <a:gd name="connsiteX4" fmla="*/ 1 w 5059015"/>
                <a:gd name="connsiteY4" fmla="*/ 7124699 h 7124700"/>
                <a:gd name="connsiteX5" fmla="*/ 2443734 w 5059015"/>
                <a:gd name="connsiteY5" fmla="*/ 3015304 h 7124700"/>
                <a:gd name="connsiteX6" fmla="*/ 1 w 5059015"/>
                <a:gd name="connsiteY6" fmla="*/ 0 h 7124700"/>
                <a:gd name="connsiteX0" fmla="*/ 2512380 w 5059015"/>
                <a:gd name="connsiteY0" fmla="*/ 17759 h 7124700"/>
                <a:gd name="connsiteX1" fmla="*/ 2529508 w 5059015"/>
                <a:gd name="connsiteY1" fmla="*/ 0 h 7124700"/>
                <a:gd name="connsiteX2" fmla="*/ 5059015 w 5059015"/>
                <a:gd name="connsiteY2" fmla="*/ 3562350 h 7124700"/>
                <a:gd name="connsiteX3" fmla="*/ 2529508 w 5059015"/>
                <a:gd name="connsiteY3" fmla="*/ 7124700 h 7124700"/>
                <a:gd name="connsiteX4" fmla="*/ 1 w 5059015"/>
                <a:gd name="connsiteY4" fmla="*/ 7124699 h 7124700"/>
                <a:gd name="connsiteX5" fmla="*/ 2443734 w 5059015"/>
                <a:gd name="connsiteY5" fmla="*/ 3015304 h 7124700"/>
                <a:gd name="connsiteX6" fmla="*/ 2512380 w 5059015"/>
                <a:gd name="connsiteY6" fmla="*/ 17759 h 7124700"/>
                <a:gd name="connsiteX0" fmla="*/ 68646 w 2615281"/>
                <a:gd name="connsiteY0" fmla="*/ 17759 h 7151336"/>
                <a:gd name="connsiteX1" fmla="*/ 85774 w 2615281"/>
                <a:gd name="connsiteY1" fmla="*/ 0 h 7151336"/>
                <a:gd name="connsiteX2" fmla="*/ 2615281 w 2615281"/>
                <a:gd name="connsiteY2" fmla="*/ 3562350 h 7151336"/>
                <a:gd name="connsiteX3" fmla="*/ 85774 w 2615281"/>
                <a:gd name="connsiteY3" fmla="*/ 7124700 h 7151336"/>
                <a:gd name="connsiteX4" fmla="*/ 77525 w 2615281"/>
                <a:gd name="connsiteY4" fmla="*/ 7151336 h 7151336"/>
                <a:gd name="connsiteX5" fmla="*/ 0 w 2615281"/>
                <a:gd name="connsiteY5" fmla="*/ 3015304 h 7151336"/>
                <a:gd name="connsiteX6" fmla="*/ 68646 w 2615281"/>
                <a:gd name="connsiteY6" fmla="*/ 17759 h 7151336"/>
                <a:gd name="connsiteX0" fmla="*/ 68646 w 2615281"/>
                <a:gd name="connsiteY0" fmla="*/ 17759 h 7124706"/>
                <a:gd name="connsiteX1" fmla="*/ 85774 w 2615281"/>
                <a:gd name="connsiteY1" fmla="*/ 0 h 7124706"/>
                <a:gd name="connsiteX2" fmla="*/ 2615281 w 2615281"/>
                <a:gd name="connsiteY2" fmla="*/ 3562350 h 7124706"/>
                <a:gd name="connsiteX3" fmla="*/ 85774 w 2615281"/>
                <a:gd name="connsiteY3" fmla="*/ 7124700 h 7124706"/>
                <a:gd name="connsiteX4" fmla="*/ 68650 w 2615281"/>
                <a:gd name="connsiteY4" fmla="*/ 7124706 h 7124706"/>
                <a:gd name="connsiteX5" fmla="*/ 0 w 2615281"/>
                <a:gd name="connsiteY5" fmla="*/ 3015304 h 7124706"/>
                <a:gd name="connsiteX6" fmla="*/ 68646 w 2615281"/>
                <a:gd name="connsiteY6" fmla="*/ 17759 h 7124706"/>
                <a:gd name="connsiteX0" fmla="*/ 434 w 2547069"/>
                <a:gd name="connsiteY0" fmla="*/ 17759 h 7124706"/>
                <a:gd name="connsiteX1" fmla="*/ 17562 w 2547069"/>
                <a:gd name="connsiteY1" fmla="*/ 0 h 7124706"/>
                <a:gd name="connsiteX2" fmla="*/ 2547069 w 2547069"/>
                <a:gd name="connsiteY2" fmla="*/ 3562350 h 7124706"/>
                <a:gd name="connsiteX3" fmla="*/ 17562 w 2547069"/>
                <a:gd name="connsiteY3" fmla="*/ 7124700 h 7124706"/>
                <a:gd name="connsiteX4" fmla="*/ 438 w 2547069"/>
                <a:gd name="connsiteY4" fmla="*/ 7124706 h 7124706"/>
                <a:gd name="connsiteX5" fmla="*/ 2809 w 2547069"/>
                <a:gd name="connsiteY5" fmla="*/ 3024181 h 7124706"/>
                <a:gd name="connsiteX6" fmla="*/ 434 w 2547069"/>
                <a:gd name="connsiteY6" fmla="*/ 17759 h 712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7069" h="7124706">
                  <a:moveTo>
                    <a:pt x="434" y="17759"/>
                  </a:moveTo>
                  <a:lnTo>
                    <a:pt x="17562" y="0"/>
                  </a:lnTo>
                  <a:cubicBezTo>
                    <a:pt x="1414570" y="0"/>
                    <a:pt x="2547069" y="1594918"/>
                    <a:pt x="2547069" y="3562350"/>
                  </a:cubicBezTo>
                  <a:cubicBezTo>
                    <a:pt x="2547069" y="5529782"/>
                    <a:pt x="1414570" y="7124700"/>
                    <a:pt x="17562" y="7124700"/>
                  </a:cubicBezTo>
                  <a:lnTo>
                    <a:pt x="438" y="7124706"/>
                  </a:lnTo>
                  <a:cubicBezTo>
                    <a:pt x="-1730" y="5568475"/>
                    <a:pt x="4977" y="4580412"/>
                    <a:pt x="2809" y="3024181"/>
                  </a:cubicBezTo>
                  <a:cubicBezTo>
                    <a:pt x="2017" y="2022040"/>
                    <a:pt x="1226" y="1019900"/>
                    <a:pt x="434" y="17759"/>
                  </a:cubicBez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99">
                <a:latin typeface="Arial" panose="020B0604020202020204" pitchFamily="34" charset="0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B62147-07A5-4D40-5637-C3C3107A7B1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05643" y="2513553"/>
              <a:ext cx="788586" cy="1320586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070CCAD-E1B2-2B3E-CAF7-37B65F835C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07829" y="2473824"/>
              <a:ext cx="923897" cy="1360315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A353086-0B5B-2FF8-DB76-C4169D5D263D}"/>
                </a:ext>
              </a:extLst>
            </p:cNvPr>
            <p:cNvSpPr txBox="1"/>
            <p:nvPr/>
          </p:nvSpPr>
          <p:spPr>
            <a:xfrm rot="17881679">
              <a:off x="549264" y="3815215"/>
              <a:ext cx="2451487" cy="469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65">
                  <a:solidFill>
                    <a:schemeClr val="bg1"/>
                  </a:solidFill>
                  <a:latin typeface="Arial" panose="020B0604020202020204" pitchFamily="34" charset="0"/>
                </a:rPr>
                <a:t>Unique Work</a:t>
              </a:r>
            </a:p>
            <a:p>
              <a:pPr algn="ctr"/>
              <a:r>
                <a:rPr lang="en-US" sz="1599">
                  <a:solidFill>
                    <a:schemeClr val="bg1"/>
                  </a:solidFill>
                  <a:latin typeface="Arial" panose="020B0604020202020204" pitchFamily="34" charset="0"/>
                </a:rPr>
                <a:t>Controlled and resourced locally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8F6F656-4D71-EBEE-3E58-77B0673062A1}"/>
                </a:ext>
              </a:extLst>
            </p:cNvPr>
            <p:cNvSpPr txBox="1"/>
            <p:nvPr/>
          </p:nvSpPr>
          <p:spPr>
            <a:xfrm>
              <a:off x="3220513" y="1991180"/>
              <a:ext cx="2973532" cy="469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65">
                  <a:solidFill>
                    <a:schemeClr val="bg1"/>
                  </a:solidFill>
                  <a:latin typeface="Arial" panose="020B0604020202020204" pitchFamily="34" charset="0"/>
                </a:rPr>
                <a:t>Unique Work</a:t>
              </a:r>
            </a:p>
            <a:p>
              <a:pPr algn="ctr"/>
              <a:r>
                <a:rPr lang="en-US" sz="1599">
                  <a:solidFill>
                    <a:schemeClr val="bg1"/>
                  </a:solidFill>
                  <a:latin typeface="Arial" panose="020B0604020202020204" pitchFamily="34" charset="0"/>
                </a:rPr>
                <a:t>Controlled and resourced locally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16857BF-C4F2-A63D-5A7B-D2D168D946A4}"/>
                </a:ext>
              </a:extLst>
            </p:cNvPr>
            <p:cNvSpPr txBox="1"/>
            <p:nvPr/>
          </p:nvSpPr>
          <p:spPr>
            <a:xfrm rot="3825804">
              <a:off x="6302521" y="3787561"/>
              <a:ext cx="2529829" cy="469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65">
                  <a:solidFill>
                    <a:schemeClr val="bg1"/>
                  </a:solidFill>
                  <a:latin typeface="Arial" panose="020B0604020202020204" pitchFamily="34" charset="0"/>
                </a:rPr>
                <a:t>Unique Work</a:t>
              </a:r>
            </a:p>
            <a:p>
              <a:pPr algn="ctr"/>
              <a:r>
                <a:rPr lang="en-US" sz="1599">
                  <a:solidFill>
                    <a:schemeClr val="bg1"/>
                  </a:solidFill>
                  <a:latin typeface="Arial" panose="020B0604020202020204" pitchFamily="34" charset="0"/>
                </a:rPr>
                <a:t>Controlled and resourced locally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AB8172-8320-9907-86E6-B7338A05563D}"/>
                </a:ext>
              </a:extLst>
            </p:cNvPr>
            <p:cNvSpPr txBox="1"/>
            <p:nvPr/>
          </p:nvSpPr>
          <p:spPr>
            <a:xfrm>
              <a:off x="4041257" y="2772063"/>
              <a:ext cx="1402672" cy="500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65">
                  <a:solidFill>
                    <a:schemeClr val="bg1"/>
                  </a:solidFill>
                  <a:latin typeface="Arial" panose="020B0604020202020204" pitchFamily="34" charset="0"/>
                </a:rPr>
                <a:t>Standardized </a:t>
              </a:r>
            </a:p>
            <a:p>
              <a:pPr algn="ctr"/>
              <a:r>
                <a:rPr lang="en-US" sz="1865">
                  <a:solidFill>
                    <a:schemeClr val="bg1"/>
                  </a:solidFill>
                  <a:latin typeface="Arial" panose="020B0604020202020204" pitchFamily="34" charset="0"/>
                </a:rPr>
                <a:t>Work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406984F-7E39-F275-B944-AD3D8D184D0B}"/>
                </a:ext>
              </a:extLst>
            </p:cNvPr>
            <p:cNvSpPr txBox="1"/>
            <p:nvPr/>
          </p:nvSpPr>
          <p:spPr>
            <a:xfrm rot="17899179">
              <a:off x="1736130" y="4051482"/>
              <a:ext cx="1402672" cy="500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65">
                  <a:solidFill>
                    <a:schemeClr val="bg1"/>
                  </a:solidFill>
                  <a:latin typeface="Arial" panose="020B0604020202020204" pitchFamily="34" charset="0"/>
                </a:rPr>
                <a:t>Standardized </a:t>
              </a:r>
            </a:p>
            <a:p>
              <a:pPr algn="ctr"/>
              <a:r>
                <a:rPr lang="en-US" sz="1865">
                  <a:solidFill>
                    <a:schemeClr val="bg1"/>
                  </a:solidFill>
                  <a:latin typeface="Arial" panose="020B0604020202020204" pitchFamily="34" charset="0"/>
                </a:rPr>
                <a:t>Work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A4644D2-EA3D-8F3F-0956-85D4C5C7AE76}"/>
                </a:ext>
              </a:extLst>
            </p:cNvPr>
            <p:cNvSpPr txBox="1"/>
            <p:nvPr/>
          </p:nvSpPr>
          <p:spPr>
            <a:xfrm rot="3717350">
              <a:off x="6207197" y="4009932"/>
              <a:ext cx="1402672" cy="500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65">
                  <a:solidFill>
                    <a:schemeClr val="bg1"/>
                  </a:solidFill>
                  <a:latin typeface="Arial" panose="020B0604020202020204" pitchFamily="34" charset="0"/>
                </a:rPr>
                <a:t>Standardized </a:t>
              </a:r>
            </a:p>
            <a:p>
              <a:pPr algn="ctr"/>
              <a:r>
                <a:rPr lang="en-US" sz="1865">
                  <a:solidFill>
                    <a:schemeClr val="bg1"/>
                  </a:solidFill>
                  <a:latin typeface="Arial" panose="020B0604020202020204" pitchFamily="34" charset="0"/>
                </a:rPr>
                <a:t>Work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9073EF-B04C-E9F4-A7D5-875CADFF3287}"/>
                </a:ext>
              </a:extLst>
            </p:cNvPr>
            <p:cNvSpPr txBox="1"/>
            <p:nvPr/>
          </p:nvSpPr>
          <p:spPr>
            <a:xfrm>
              <a:off x="3893692" y="4219943"/>
              <a:ext cx="1602682" cy="654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65">
                  <a:solidFill>
                    <a:schemeClr val="bg1"/>
                  </a:solidFill>
                  <a:latin typeface="Arial" panose="020B0604020202020204" pitchFamily="34" charset="0"/>
                </a:rPr>
                <a:t>Shared Work </a:t>
              </a:r>
            </a:p>
            <a:p>
              <a:pPr algn="ctr"/>
              <a:r>
                <a:rPr lang="en-US" sz="1599">
                  <a:solidFill>
                    <a:schemeClr val="bg1"/>
                  </a:solidFill>
                  <a:latin typeface="Arial" panose="020B0604020202020204" pitchFamily="34" charset="0"/>
                </a:rPr>
                <a:t>Controlled and resourced centrally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31153F9-A780-7428-460E-FB499F5C76CA}"/>
              </a:ext>
            </a:extLst>
          </p:cNvPr>
          <p:cNvSpPr txBox="1"/>
          <p:nvPr/>
        </p:nvSpPr>
        <p:spPr>
          <a:xfrm>
            <a:off x="322927" y="3008700"/>
            <a:ext cx="1676099" cy="11996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ct val="35000"/>
              </a:spcAft>
              <a:buClr>
                <a:srgbClr val="9C5EBE"/>
              </a:buClr>
            </a:pPr>
            <a:r>
              <a:rPr lang="en-US" sz="1599" b="1">
                <a:solidFill>
                  <a:schemeClr val="accent5"/>
                </a:solidFill>
                <a:latin typeface="Arial"/>
                <a:ea typeface="MS PGothic"/>
                <a:cs typeface="Arial"/>
              </a:rPr>
              <a:t>STANDARD – </a:t>
            </a:r>
            <a:r>
              <a:rPr lang="en-US" sz="1599">
                <a:solidFill>
                  <a:schemeClr val="accent5"/>
                </a:solidFill>
                <a:ea typeface="MS PGothic"/>
                <a:cs typeface="Arial"/>
              </a:rPr>
              <a:t>Work done in many places in standardized ways.</a:t>
            </a:r>
            <a:endParaRPr lang="en-US" sz="1599">
              <a:solidFill>
                <a:schemeClr val="accent5"/>
              </a:solidFill>
              <a:latin typeface="Arial"/>
              <a:ea typeface="MS PGothic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813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46">
            <a:extLst>
              <a:ext uri="{FF2B5EF4-FFF2-40B4-BE49-F238E27FC236}">
                <a16:creationId xmlns:a16="http://schemas.microsoft.com/office/drawing/2014/main" id="{F4DE839C-D512-2291-CE29-6D5FB2BE1CCD}"/>
              </a:ext>
            </a:extLst>
          </p:cNvPr>
          <p:cNvGraphicFramePr>
            <a:graphicFrameLocks/>
          </p:cNvGraphicFramePr>
          <p:nvPr/>
        </p:nvGraphicFramePr>
        <p:xfrm>
          <a:off x="876300" y="1257300"/>
          <a:ext cx="10652762" cy="4844416"/>
        </p:xfrm>
        <a:graphic>
          <a:graphicData uri="http://schemas.openxmlformats.org/drawingml/2006/table">
            <a:tbl>
              <a:tblPr/>
              <a:tblGrid>
                <a:gridCol w="2133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8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7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3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292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87956"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Competitive Work</a:t>
                      </a: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Competitive Enabling Work</a:t>
                      </a: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Necessary Work</a:t>
                      </a: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Compliance Work</a:t>
                      </a: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1251"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“Unique work”</a:t>
                      </a: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7956"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“Work done same way” (Standard)</a:t>
                      </a: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7253"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“Shared work”</a:t>
                      </a: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39221" marR="39221" marT="39219" marB="3921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6FA1F47-1D6C-5371-E82E-B93951154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/>
              <a:t>Placing and Locating Work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518CCA-03D8-DEFE-0991-137FE6F6BF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800"/>
              <a:t>There is relationship between categorization and placement of work</a:t>
            </a:r>
          </a:p>
          <a:p>
            <a:endParaRPr lang="en-US"/>
          </a:p>
        </p:txBody>
      </p:sp>
      <p:sp>
        <p:nvSpPr>
          <p:cNvPr id="6" name="Oval 35">
            <a:extLst>
              <a:ext uri="{FF2B5EF4-FFF2-40B4-BE49-F238E27FC236}">
                <a16:creationId xmlns:a16="http://schemas.microsoft.com/office/drawing/2014/main" id="{F241971C-8411-FDA0-A2FE-CD09075C1B51}"/>
              </a:ext>
            </a:extLst>
          </p:cNvPr>
          <p:cNvSpPr>
            <a:spLocks noChangeArrowheads="1"/>
          </p:cNvSpPr>
          <p:nvPr/>
        </p:nvSpPr>
        <p:spPr bwMode="auto">
          <a:xfrm rot="1403276">
            <a:off x="4287964" y="3487902"/>
            <a:ext cx="6880985" cy="1575327"/>
          </a:xfrm>
          <a:prstGeom prst="ellipse">
            <a:avLst/>
          </a:prstGeom>
          <a:noFill/>
          <a:ln w="76200">
            <a:solidFill>
              <a:schemeClr val="accent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599">
              <a:solidFill>
                <a:srgbClr val="555555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914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01770-C7F5-A297-04B6-AD619B8C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D33C2-1516-EF96-6BFC-3D5DBBED9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Work Categorization </a:t>
            </a:r>
            <a:r>
              <a:rPr lang="en-US" sz="2800"/>
              <a:t>and Placement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843213-C517-0C38-E2F9-200E260655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800"/>
              <a:t>Examples</a:t>
            </a:r>
            <a:endParaRPr lang="en-US"/>
          </a:p>
        </p:txBody>
      </p:sp>
      <p:sp>
        <p:nvSpPr>
          <p:cNvPr id="5" name="AutoShape 17">
            <a:extLst>
              <a:ext uri="{FF2B5EF4-FFF2-40B4-BE49-F238E27FC236}">
                <a16:creationId xmlns:a16="http://schemas.microsoft.com/office/drawing/2014/main" id="{095261F3-7141-EBB5-784E-7C9A5913ADE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30031" y="5633384"/>
            <a:ext cx="5208926" cy="600649"/>
          </a:xfrm>
          <a:prstGeom prst="leftArrow">
            <a:avLst>
              <a:gd name="adj1" fmla="val 49167"/>
              <a:gd name="adj2" fmla="val 73431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5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121786" tIns="60893" rIns="121786" bIns="60893" anchor="ctr"/>
          <a:lstStyle/>
          <a:p>
            <a:pPr algn="ctr">
              <a:defRPr/>
            </a:pPr>
            <a:r>
              <a:rPr lang="en-US" sz="1399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</a:p>
        </p:txBody>
      </p:sp>
      <p:sp>
        <p:nvSpPr>
          <p:cNvPr id="6" name="AutoShape 16">
            <a:extLst>
              <a:ext uri="{FF2B5EF4-FFF2-40B4-BE49-F238E27FC236}">
                <a16:creationId xmlns:a16="http://schemas.microsoft.com/office/drawing/2014/main" id="{44EDAC43-4294-F91F-84E7-493074C35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" y="5633384"/>
            <a:ext cx="5353731" cy="600649"/>
          </a:xfrm>
          <a:prstGeom prst="leftArrow">
            <a:avLst>
              <a:gd name="adj1" fmla="val 49167"/>
              <a:gd name="adj2" fmla="val 80595"/>
            </a:avLst>
          </a:prstGeom>
          <a:gradFill rotWithShape="1">
            <a:gsLst>
              <a:gs pos="11000">
                <a:schemeClr val="tx2"/>
              </a:gs>
              <a:gs pos="100000">
                <a:schemeClr val="accent4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121786" tIns="60893" rIns="121786" bIns="60893" anchor="ctr"/>
          <a:lstStyle/>
          <a:p>
            <a:pPr algn="ctr">
              <a:defRPr/>
            </a:pPr>
            <a:r>
              <a:rPr lang="en-US" sz="1399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Effectiveness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2CC07CF-46A4-EF00-AF96-1431B98F84C6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1270348"/>
          <a:ext cx="10665461" cy="435957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49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2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947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0861"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COMPETITIVE</a:t>
                      </a:r>
                    </a:p>
                  </a:txBody>
                  <a:tcPr marL="121807" marR="121807" marT="60904" marB="60904">
                    <a:lnL w="12700" cmpd="sng">
                      <a:noFill/>
                    </a:lnL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ENABLING</a:t>
                      </a:r>
                    </a:p>
                  </a:txBody>
                  <a:tcPr marL="121807" marR="121807" marT="60904" marB="60904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NECESSARY</a:t>
                      </a:r>
                    </a:p>
                  </a:txBody>
                  <a:tcPr marL="121807" marR="121807" marT="60904" marB="60904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COMPLIANCE</a:t>
                      </a:r>
                    </a:p>
                  </a:txBody>
                  <a:tcPr marL="121807" marR="121807" marT="60904" marB="60904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9338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UNIQUE</a:t>
                      </a:r>
                    </a:p>
                  </a:txBody>
                  <a:tcPr marL="121807" marR="121807" marT="60904" marB="60904" vert="vert270" anchor="ctr">
                    <a:lnT w="38100" cmpd="sng">
                      <a:noFill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+mn-lt"/>
                          <a:ea typeface="Arial Narrow" charset="0"/>
                          <a:cs typeface="Arial"/>
                        </a:rPr>
                        <a:t>Partner with appropriate departments to get necessary data (screen pops, etc.) to service specific groups (e.g. cancer patients).</a:t>
                      </a:r>
                      <a:endParaRPr lang="en-US" sz="1000" b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4095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STANDARD</a:t>
                      </a:r>
                    </a:p>
                  </a:txBody>
                  <a:tcPr marL="121807" marR="121807" marT="60904" marB="60904" vert="vert27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Call providers and pharmacies, etc.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Take payment for providers.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Do case management.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Manage triggers for proactive action on ongoing basis.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Build model to educate members’ wellness.</a:t>
                      </a:r>
                      <a:endParaRPr lang="en-US" sz="10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Manage feedback from member advisory council.</a:t>
                      </a:r>
                      <a:endParaRPr lang="en-US" sz="100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Schedule appointments for members.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Schedule and conduct welcome calls and events.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Scan authorizations for heads up on member health issues.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Build customer intimacy moments.</a:t>
                      </a:r>
                    </a:p>
                  </a:txBody>
                  <a:tcPr marL="121807" marR="121807" marT="60904" marB="60904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Implement communication plans.</a:t>
                      </a:r>
                      <a:endParaRPr lang="en-US" sz="1000" b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5284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SHARED</a:t>
                      </a:r>
                    </a:p>
                  </a:txBody>
                  <a:tcPr marL="121807" marR="121807" marT="60904" marB="60904" vert="vert27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Partner with marketing to line up patient event collectively.</a:t>
                      </a:r>
                      <a:endParaRPr lang="en-US" sz="1000" b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Create customer advisory council.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Plan and manage webcasts.</a:t>
                      </a:r>
                    </a:p>
                  </a:txBody>
                  <a:tcPr marL="121807" marR="121807" marT="60904" marB="60904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Review</a:t>
                      </a: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 agent scorecard.</a:t>
                      </a:r>
                      <a:endParaRPr lang="en-US" sz="1000"/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Resolve member issues.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Update agents on changes.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Review quality monitors.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Report system issues.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Meet regulatory guidelines. (HIPAA).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Answer calls.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Email/fax EOBs.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Conduct team meetings.</a:t>
                      </a:r>
                    </a:p>
                  </a:txBody>
                  <a:tcPr marL="121807" marR="121807" marT="60904" marB="60904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Reach out to other areas.</a:t>
                      </a:r>
                      <a:endParaRPr lang="en-US" sz="1000"/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Follow-up</a:t>
                      </a: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 on inventory processing.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Respond to appeals within compliance.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Do member call backs.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Report out to CMS.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Respond to complaints, grievances, and appeals.</a:t>
                      </a:r>
                    </a:p>
                  </a:txBody>
                  <a:tcPr marL="121807" marR="121807" marT="60904" marB="6090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Planning and conducting proactive outbound calls.</a:t>
                      </a:r>
                      <a:endParaRPr lang="en-US" sz="1000"/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Train on new and updated processes and</a:t>
                      </a: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 skillsets.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Handle executive inquiries (chairman’s team).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Talent development to supervisor level (e.g. 9 block).</a:t>
                      </a:r>
                    </a:p>
                  </a:txBody>
                  <a:tcPr marL="121807" marR="121807" marT="60904" marB="609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5045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CEBE5-F399-0D48-2316-8394349F7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91CC8-E3FF-B0A5-19E2-C78D2D868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Work Evaluation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8425B0-9856-7D38-F024-F2C0E169114E}"/>
              </a:ext>
            </a:extLst>
          </p:cNvPr>
          <p:cNvSpPr txBox="1"/>
          <p:nvPr/>
        </p:nvSpPr>
        <p:spPr>
          <a:xfrm>
            <a:off x="981477" y="2490234"/>
            <a:ext cx="44676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Is AI right for my organization?</a:t>
            </a:r>
          </a:p>
          <a:p>
            <a:pPr algn="ctr"/>
            <a:endParaRPr lang="en-US" b="1" dirty="0"/>
          </a:p>
          <a:p>
            <a:pPr algn="ctr"/>
            <a:r>
              <a:rPr lang="en-US" dirty="0"/>
              <a:t>The answer is not Yes or No, </a:t>
            </a:r>
            <a:r>
              <a:rPr lang="en-US" u="sng" dirty="0"/>
              <a:t>it's how much.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53E3F8-A1DA-4240-C955-F7541A982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9872" y="667137"/>
            <a:ext cx="5890205" cy="602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504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B8BD5-23B1-D320-0B35-67EFF6C6C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E61EF-B1D5-D387-4996-AAC3F7B61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Work Categorization </a:t>
            </a:r>
            <a:r>
              <a:rPr lang="en-US" sz="2800" dirty="0"/>
              <a:t>and Placement + 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872AE0-6C9C-20E4-6222-F9A6D0FFEE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800"/>
              <a:t>Examples</a:t>
            </a:r>
            <a:endParaRPr lang="en-US"/>
          </a:p>
        </p:txBody>
      </p:sp>
      <p:sp>
        <p:nvSpPr>
          <p:cNvPr id="5" name="AutoShape 17">
            <a:extLst>
              <a:ext uri="{FF2B5EF4-FFF2-40B4-BE49-F238E27FC236}">
                <a16:creationId xmlns:a16="http://schemas.microsoft.com/office/drawing/2014/main" id="{59A2FE3F-5E25-5D2C-2DEE-55527F4E05E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30031" y="6015125"/>
            <a:ext cx="5208926" cy="600649"/>
          </a:xfrm>
          <a:prstGeom prst="leftArrow">
            <a:avLst>
              <a:gd name="adj1" fmla="val 49167"/>
              <a:gd name="adj2" fmla="val 73431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5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121786" tIns="60893" rIns="121786" bIns="60893" anchor="ctr"/>
          <a:lstStyle/>
          <a:p>
            <a:pPr algn="ctr">
              <a:defRPr/>
            </a:pPr>
            <a:r>
              <a:rPr lang="en-US" sz="1399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</a:p>
        </p:txBody>
      </p:sp>
      <p:sp>
        <p:nvSpPr>
          <p:cNvPr id="6" name="AutoShape 16">
            <a:extLst>
              <a:ext uri="{FF2B5EF4-FFF2-40B4-BE49-F238E27FC236}">
                <a16:creationId xmlns:a16="http://schemas.microsoft.com/office/drawing/2014/main" id="{4E052AC9-2158-7725-C112-E7ED4B6F8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" y="6015125"/>
            <a:ext cx="5353731" cy="600649"/>
          </a:xfrm>
          <a:prstGeom prst="leftArrow">
            <a:avLst>
              <a:gd name="adj1" fmla="val 49167"/>
              <a:gd name="adj2" fmla="val 80595"/>
            </a:avLst>
          </a:prstGeom>
          <a:gradFill rotWithShape="1">
            <a:gsLst>
              <a:gs pos="11000">
                <a:schemeClr val="tx2"/>
              </a:gs>
              <a:gs pos="100000">
                <a:schemeClr val="accent4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121786" tIns="60893" rIns="121786" bIns="60893" anchor="ctr"/>
          <a:lstStyle/>
          <a:p>
            <a:pPr algn="ctr">
              <a:defRPr/>
            </a:pPr>
            <a:r>
              <a:rPr lang="en-US" sz="1399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Effectiveness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DA8BBD1-5A58-E45B-56DB-FE97C2F0EAFC}"/>
              </a:ext>
            </a:extLst>
          </p:cNvPr>
          <p:cNvGraphicFramePr>
            <a:graphicFrameLocks noGrp="1"/>
          </p:cNvGraphicFramePr>
          <p:nvPr/>
        </p:nvGraphicFramePr>
        <p:xfrm>
          <a:off x="876300" y="1200418"/>
          <a:ext cx="10665463" cy="472395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97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5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54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54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5426">
                  <a:extLst>
                    <a:ext uri="{9D8B030D-6E8A-4147-A177-3AD203B41FA5}">
                      <a16:colId xmlns:a16="http://schemas.microsoft.com/office/drawing/2014/main" val="3566755879"/>
                    </a:ext>
                  </a:extLst>
                </a:gridCol>
                <a:gridCol w="19265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0861"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COMPETITIVE</a:t>
                      </a:r>
                    </a:p>
                  </a:txBody>
                  <a:tcPr marL="121807" marR="121807" marT="60904" marB="60904">
                    <a:lnL w="12700" cmpd="sng">
                      <a:noFill/>
                    </a:lnL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ENABLING</a:t>
                      </a:r>
                    </a:p>
                  </a:txBody>
                  <a:tcPr marL="121807" marR="121807" marT="60904" marB="60904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NECESSARY</a:t>
                      </a:r>
                    </a:p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(Human Led)</a:t>
                      </a:r>
                    </a:p>
                  </a:txBody>
                  <a:tcPr marL="121807" marR="121807" marT="60904" marB="60904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NECESSARY</a:t>
                      </a:r>
                    </a:p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(AI / Automate)</a:t>
                      </a:r>
                    </a:p>
                  </a:txBody>
                  <a:tcPr marL="121807" marR="121807" marT="60904" marB="60904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COMPLIANCE</a:t>
                      </a:r>
                    </a:p>
                  </a:txBody>
                  <a:tcPr marL="121807" marR="121807" marT="60904" marB="60904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9338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UNIQUE</a:t>
                      </a:r>
                    </a:p>
                  </a:txBody>
                  <a:tcPr marL="121807" marR="121807" marT="60904" marB="60904" vert="vert270" anchor="ctr">
                    <a:lnT w="38100" cmpd="sng">
                      <a:noFill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+mn-lt"/>
                          <a:ea typeface="Arial Narrow" charset="0"/>
                          <a:cs typeface="Arial"/>
                        </a:rPr>
                        <a:t>Partner with appropriate departments to get necessary data (screen pops, etc.) to service specific groups (e.g. cancer patients).</a:t>
                      </a:r>
                      <a:endParaRPr lang="en-US" sz="1000" b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4095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STANDARD</a:t>
                      </a:r>
                    </a:p>
                  </a:txBody>
                  <a:tcPr marL="121807" marR="121807" marT="60904" marB="60904" vert="vert27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Narrow" charset="0"/>
                          <a:cs typeface="Arial" panose="020B0604020202020204" pitchFamily="34" charset="0"/>
                        </a:rPr>
                        <a:t>Call providers and pharmacies, etc.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Take payment for providers.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Do case management.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Manage triggers for proactive action on ongoing basis.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Build model to educate members’ wellness.</a:t>
                      </a:r>
                      <a:endParaRPr lang="en-US" sz="10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Manage feedback from member advisory council.</a:t>
                      </a:r>
                      <a:endParaRPr lang="en-US" sz="100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Schedule appointments for members.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Schedule and conduct welcome calls and events.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Scan authorizations for heads up on member health issues.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Build customer intimacy moments.</a:t>
                      </a:r>
                    </a:p>
                  </a:txBody>
                  <a:tcPr marL="121807" marR="121807" marT="60904" marB="60904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Implement communication plans.</a:t>
                      </a:r>
                      <a:endParaRPr lang="en-US" sz="10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904" marB="609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5284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SHARED</a:t>
                      </a:r>
                    </a:p>
                  </a:txBody>
                  <a:tcPr marL="121807" marR="121807" marT="60904" marB="60904" vert="vert27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Partner with marketing to line up patient event collectively.</a:t>
                      </a:r>
                      <a:endParaRPr lang="en-US" sz="1000" b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Arial Narrow" charset="0"/>
                        <a:cs typeface="Arial" panose="020B0604020202020204" pitchFamily="34" charset="0"/>
                      </a:endParaRP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Create customer advisory council.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Plan and manage webcasts.</a:t>
                      </a:r>
                    </a:p>
                  </a:txBody>
                  <a:tcPr marL="121807" marR="121807" marT="60904" marB="60904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Review</a:t>
                      </a: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 agent scorecard.</a:t>
                      </a:r>
                      <a:endParaRPr lang="en-US" sz="1000"/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Resolve member issues.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Update agents on changes.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Review quality monitors.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Report system issues.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Meet regulatory guidelines. (HIPAA).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Answer calls.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Email/fax EOBs.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Conduct team meetings.</a:t>
                      </a:r>
                    </a:p>
                  </a:txBody>
                  <a:tcPr marL="121807" marR="121807" marT="60904" marB="60904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Reach out to other areas.</a:t>
                      </a:r>
                      <a:endParaRPr lang="en-US" sz="1000" dirty="0"/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 dirty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Report out to CMS.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 dirty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Respond to complaints, grievances, and appeals.</a:t>
                      </a:r>
                    </a:p>
                  </a:txBody>
                  <a:tcPr marL="121807" marR="121807" marT="60904" marB="6090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+mn-lt"/>
                          <a:ea typeface="Arial Narrow" charset="0"/>
                          <a:cs typeface="Arial"/>
                        </a:rPr>
                        <a:t>Follow-up</a:t>
                      </a:r>
                      <a:r>
                        <a:rPr lang="en-US" sz="1000" b="0" baseline="0" dirty="0">
                          <a:solidFill>
                            <a:schemeClr val="tx1"/>
                          </a:solidFill>
                          <a:latin typeface="+mn-lt"/>
                          <a:ea typeface="Arial Narrow" charset="0"/>
                          <a:cs typeface="Arial"/>
                        </a:rPr>
                        <a:t> on inventory processing.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 dirty="0">
                          <a:solidFill>
                            <a:schemeClr val="tx1"/>
                          </a:solidFill>
                          <a:latin typeface="+mn-lt"/>
                          <a:ea typeface="Arial Narrow" charset="0"/>
                          <a:cs typeface="Arial"/>
                        </a:rPr>
                        <a:t>Respond to appeals within compliance.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 dirty="0">
                          <a:solidFill>
                            <a:schemeClr val="tx1"/>
                          </a:solidFill>
                          <a:latin typeface="+mn-lt"/>
                          <a:ea typeface="Arial Narrow" charset="0"/>
                          <a:cs typeface="Arial"/>
                        </a:rPr>
                        <a:t>Do member call backs.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endParaRPr lang="en-US" sz="1000" b="0" baseline="0" dirty="0">
                        <a:solidFill>
                          <a:schemeClr val="tx1"/>
                        </a:solidFill>
                        <a:latin typeface="Arial"/>
                        <a:ea typeface="Arial Narrow" charset="0"/>
                        <a:cs typeface="Arial"/>
                      </a:endParaRPr>
                    </a:p>
                  </a:txBody>
                  <a:tcPr marL="121807" marR="121807" marT="60904" marB="6090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Planning and conducting proactive outbound calls.</a:t>
                      </a:r>
                      <a:endParaRPr lang="en-US" sz="1000" dirty="0"/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Train on new and updated processes and</a:t>
                      </a:r>
                      <a:r>
                        <a:rPr lang="en-US" sz="1000" b="0" baseline="0" dirty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 skillsets.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 dirty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Handle executive inquiries (chairman’s team).</a:t>
                      </a:r>
                    </a:p>
                    <a:p>
                      <a:pPr marL="171450" indent="-171450"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baseline="0" dirty="0">
                          <a:solidFill>
                            <a:schemeClr val="tx1"/>
                          </a:solidFill>
                          <a:latin typeface="Arial"/>
                          <a:ea typeface="Arial Narrow" charset="0"/>
                          <a:cs typeface="Arial"/>
                        </a:rPr>
                        <a:t>Talent development to supervisor level (e.g. 9 block).</a:t>
                      </a:r>
                    </a:p>
                  </a:txBody>
                  <a:tcPr marL="121807" marR="121807" marT="60904" marB="6090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902337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6FAF97D1-BC1E-C348-BD82-113AD27898BC}"/>
    </a:ext>
  </a:extLst>
</a:theme>
</file>

<file path=ppt/theme/theme2.xml><?xml version="1.0" encoding="utf-8"?>
<a:theme xmlns:a="http://schemas.openxmlformats.org/drawingml/2006/main" name="Divider A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F1F4F96E-477B-8A4D-9F6C-1EB591E6C1CD}"/>
    </a:ext>
  </a:extLst>
</a:theme>
</file>

<file path=ppt/theme/theme3.xml><?xml version="1.0" encoding="utf-8"?>
<a:theme xmlns:a="http://schemas.openxmlformats.org/drawingml/2006/main" name="Divider B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34DDC48B-F769-0545-97E5-D3C45AF3E498}"/>
    </a:ext>
  </a:extLst>
</a:theme>
</file>

<file path=ppt/theme/theme4.xml><?xml version="1.0" encoding="utf-8"?>
<a:theme xmlns:a="http://schemas.openxmlformats.org/drawingml/2006/main" name="Cover Slide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001">
          <a:schemeClr val="dk2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E672EF11-042C-7A43-AD3B-F95097F8641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E2FD414E46AD468CD185F1823A7E46" ma:contentTypeVersion="18" ma:contentTypeDescription="Create a new document." ma:contentTypeScope="" ma:versionID="f11d3a7f0214d26c33a67c637a233d27">
  <xsd:schema xmlns:xsd="http://www.w3.org/2001/XMLSchema" xmlns:xs="http://www.w3.org/2001/XMLSchema" xmlns:p="http://schemas.microsoft.com/office/2006/metadata/properties" xmlns:ns2="555bf7c1-5f59-42e2-8e0f-4ac4f9c5961f" xmlns:ns3="79e4151e-f1ac-4fb3-82e1-1489b5b10249" targetNamespace="http://schemas.microsoft.com/office/2006/metadata/properties" ma:root="true" ma:fieldsID="5916e1385d2675186dbca58616a2834a" ns2:_="" ns3:_="">
    <xsd:import namespace="555bf7c1-5f59-42e2-8e0f-4ac4f9c5961f"/>
    <xsd:import namespace="79e4151e-f1ac-4fb3-82e1-1489b5b102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Sort" minOccurs="0"/>
                <xsd:element ref="ns2:RetentionEn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bf7c1-5f59-42e2-8e0f-4ac4f9c596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c9b1e84-fa20-4131-a140-7a6b937484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Sort" ma:index="23" nillable="true" ma:displayName="Sort" ma:decimals="0" ma:format="Dropdown" ma:indexed="true" ma:internalName="Sort" ma:percentage="FALSE">
      <xsd:simpleType>
        <xsd:restriction base="dms:Number"/>
      </xsd:simpleType>
    </xsd:element>
    <xsd:element name="RetentionEnd" ma:index="24" nillable="true" ma:displayName="Retention End" ma:format="DateOnly" ma:internalName="RetentionEnd">
      <xsd:simpleType>
        <xsd:restriction base="dms:DateTim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4151e-f1ac-4fb3-82e1-1489b5b1024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9edaf78-5612-43ff-9599-65e219bc04ed}" ma:internalName="TaxCatchAll" ma:showField="CatchAllData" ma:web="79e4151e-f1ac-4fb3-82e1-1489b5b102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tentionEnd xmlns="555bf7c1-5f59-42e2-8e0f-4ac4f9c5961f" xsi:nil="true"/>
    <TaxCatchAll xmlns="79e4151e-f1ac-4fb3-82e1-1489b5b10249" xsi:nil="true"/>
    <Sort xmlns="555bf7c1-5f59-42e2-8e0f-4ac4f9c5961f" xsi:nil="true"/>
    <lcf76f155ced4ddcb4097134ff3c332f xmlns="555bf7c1-5f59-42e2-8e0f-4ac4f9c5961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6274994-7F94-48C5-95CE-DA0586D163C6}"/>
</file>

<file path=customXml/itemProps2.xml><?xml version="1.0" encoding="utf-8"?>
<ds:datastoreItem xmlns:ds="http://schemas.openxmlformats.org/officeDocument/2006/customXml" ds:itemID="{7A8C7951-11FE-48F0-98DF-5F73265E3283}"/>
</file>

<file path=customXml/itemProps3.xml><?xml version="1.0" encoding="utf-8"?>
<ds:datastoreItem xmlns:ds="http://schemas.openxmlformats.org/officeDocument/2006/customXml" ds:itemID="{365B7486-ADEB-4913-9FF0-BE6D58A83B34}"/>
</file>

<file path=docProps/app.xml><?xml version="1.0" encoding="utf-8"?>
<Properties xmlns="http://schemas.openxmlformats.org/officeDocument/2006/extended-properties" xmlns:vt="http://schemas.openxmlformats.org/officeDocument/2006/docPropsVTypes">
  <Template>Basic Layouts</Template>
  <TotalTime>1</TotalTime>
  <Words>901</Words>
  <Application>Microsoft Macintosh PowerPoint</Application>
  <PresentationFormat>Widescreen</PresentationFormat>
  <Paragraphs>181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MS PGothic</vt:lpstr>
      <vt:lpstr>Aptos</vt:lpstr>
      <vt:lpstr>Arial</vt:lpstr>
      <vt:lpstr>Wingdings</vt:lpstr>
      <vt:lpstr>Basic Layouts</vt:lpstr>
      <vt:lpstr>Divider A</vt:lpstr>
      <vt:lpstr>Divider B</vt:lpstr>
      <vt:lpstr>Cover Slides</vt:lpstr>
      <vt:lpstr>Mastering the Cube</vt:lpstr>
      <vt:lpstr>Work Categorization Example</vt:lpstr>
      <vt:lpstr>Work Categorization Questions </vt:lpstr>
      <vt:lpstr>Placement of Work</vt:lpstr>
      <vt:lpstr>Placing and Locating Work</vt:lpstr>
      <vt:lpstr>Work Categorization and Placement </vt:lpstr>
      <vt:lpstr>AI Work Evaluation</vt:lpstr>
      <vt:lpstr>Work Categorization and Placement + AI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Wilding</dc:creator>
  <cp:lastModifiedBy>Luke Wilding</cp:lastModifiedBy>
  <cp:revision>1</cp:revision>
  <dcterms:created xsi:type="dcterms:W3CDTF">2026-08-18T21:04:52Z</dcterms:created>
  <dcterms:modified xsi:type="dcterms:W3CDTF">2026-08-18T21:06:48Z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0x01010074E2FD414E46AD468CD185F1823A7E46</vt:lpwstr>
  </property>
</Properties>
</file>